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8" r:id="rId5"/>
    <p:sldMasterId id="2147483700" r:id="rId6"/>
    <p:sldMasterId id="2147483716" r:id="rId7"/>
    <p:sldMasterId id="2147483732" r:id="rId8"/>
    <p:sldMasterId id="2147483748" r:id="rId9"/>
    <p:sldMasterId id="2147483764" r:id="rId10"/>
  </p:sldMasterIdLst>
  <p:notesMasterIdLst>
    <p:notesMasterId r:id="rId12"/>
  </p:notesMasterIdLst>
  <p:sldIdLst>
    <p:sldId id="702" r:id="rId11"/>
    <p:sldId id="2557" r:id="rId13"/>
    <p:sldId id="2306" r:id="rId14"/>
    <p:sldId id="2309" r:id="rId15"/>
    <p:sldId id="2372" r:id="rId16"/>
    <p:sldId id="2378" r:id="rId17"/>
    <p:sldId id="2375" r:id="rId18"/>
    <p:sldId id="2573" r:id="rId19"/>
    <p:sldId id="2383" r:id="rId20"/>
    <p:sldId id="2371" r:id="rId21"/>
    <p:sldId id="2558" r:id="rId22"/>
    <p:sldId id="2559" r:id="rId23"/>
    <p:sldId id="2388" r:id="rId24"/>
    <p:sldId id="2574" r:id="rId25"/>
    <p:sldId id="2562" r:id="rId26"/>
    <p:sldId id="2563" r:id="rId27"/>
    <p:sldId id="2567" r:id="rId28"/>
    <p:sldId id="2569" r:id="rId29"/>
    <p:sldId id="2571" r:id="rId30"/>
    <p:sldId id="2575" r:id="rId31"/>
    <p:sldId id="2560" r:id="rId32"/>
    <p:sldId id="2576" r:id="rId33"/>
    <p:sldId id="2497" r:id="rId34"/>
    <p:sldId id="2501" r:id="rId35"/>
    <p:sldId id="2511" r:id="rId36"/>
    <p:sldId id="2516" r:id="rId37"/>
    <p:sldId id="2509" r:id="rId38"/>
    <p:sldId id="1996" r:id="rId39"/>
  </p:sldIdLst>
  <p:sldSz cx="11518900" cy="6480175"/>
  <p:notesSz cx="6815455" cy="9942830"/>
  <p:defaultTextStyle>
    <a:defPPr>
      <a:defRPr lang="zh-CN"/>
    </a:defPPr>
    <a:lvl1pPr marL="0" lvl="0"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1pPr>
    <a:lvl2pPr marL="457200" lvl="1"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2pPr>
    <a:lvl3pPr marL="914400" lvl="2"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3pPr>
    <a:lvl4pPr marL="1371600" lvl="3"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4pPr>
    <a:lvl5pPr marL="1828800" lvl="4"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5pPr>
    <a:lvl6pPr marL="2286000" lvl="5"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6pPr>
    <a:lvl7pPr marL="2743200" lvl="6"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7pPr>
    <a:lvl8pPr marL="3200400" lvl="7"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8pPr>
    <a:lvl9pPr marL="3657600" lvl="8" indent="0" algn="l" defTabSz="914400" eaLnBrk="1" fontAlgn="base" latinLnBrk="0" hangingPunct="1">
      <a:lnSpc>
        <a:spcPct val="115000"/>
      </a:lnSpc>
      <a:spcBef>
        <a:spcPct val="20000"/>
      </a:spcBef>
      <a:spcAft>
        <a:spcPct val="0"/>
      </a:spcAft>
      <a:buClr>
        <a:srgbClr val="E11601"/>
      </a:buClr>
      <a:buFont typeface="Wingdings" panose="05000000000000000000" pitchFamily="2" charset="2"/>
      <a:buChar char="v"/>
      <a:defRPr sz="2300" b="0" i="0" u="none" kern="1200" baseline="0">
        <a:solidFill>
          <a:schemeClr val="tx1"/>
        </a:solidFill>
        <a:latin typeface="Times New Roman" panose="02020603050405020304" pitchFamily="2" charset="36"/>
        <a:ea typeface="楷体_GB2312" panose="02010609030101010101" pitchFamily="1"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于江春/市行机关/潍坊/山东/ABC" initials="于" lastIdx="1" clrIdx="0"/>
  <p:cmAuthor id="2" name="闫晓林/应用开发一部/软件开发中心/总行机关/ABC" initials="闫" lastIdx="509" clrIdx="1"/>
  <p:cmAuthor id="3" name="谢俊/技术总监室/软件开发中心/总行机关/ABC" initials="谢" lastIdx="141" clrIdx="2"/>
  <p:cmAuthor id="4" name="CN=谢俊/OU=技术总监室/OU=软件开发中心/OU=总行机关/O=ABC" initials="C" lastIdx="3" clrIdx="3"/>
  <p:cmAuthor id="5" name="赖强/技术总监室/软件开发中心/总行机关/ABC" initials="赖" lastIdx="5" clrIdx="2"/>
  <p:cmAuthor id="6" name="部室管理员/软件开发中心/总行机关/ABC" initials="部" lastIdx="1" clrIdx="5"/>
  <p:cmAuthor id="7" name="王佳/应用开发四部/软件开发中心/总行机关/ABC" initials="王" lastIdx="5" clrIdx="6"/>
  <p:cmAuthor id="8" name="杨宁/技术总监室/软件开发中心/总行机关/ABC" initials="杨" lastIdx="7" clrIdx="3"/>
  <p:cmAuthor id="9" name="Mia Vida Villanueva" initials="M" lastIdx="1" clrIdx="0"/>
  <p:cmAuthor id="10" name="Hao Tang" initials="H" lastIdx="33" clrIdx="1"/>
  <p:cmAuthor id="11" name="kahlen qi" initials="k" lastIdx="2" clrIdx="2"/>
  <p:cmAuthor id="12" name="罗位国/应用平台研发部/软件开发中心/总行机关/ABC" initials="罗" lastIdx="1" clrIdx="1"/>
  <p:cmAuthor id="13" name="lenovo" initials="l" lastIdx="2" clrIdx="6"/>
  <p:cmAuthor id="14" name="ZhangqQi" initials="Z" lastIdx="1" clrIdx="7"/>
  <p:cmAuthor id="15" name="谢钊/应用平台研发部/软件开发中心/总行机关/ABC" initials="谢" lastIdx="10" clrIdx="6"/>
  <p:cmAuthor id="16" name="Xinyue Li" initials="X" lastIdx="1" clrIdx="18"/>
  <p:cmAuthor id="17" name="011915056" initials="0" lastIdx="2" clrIdx="5"/>
  <p:cmAuthor id="18" name="张 星" initials="张" lastIdx="1" clrIdx="19"/>
  <p:cmAuthor id="19" name="中国农业银行" initials="中" lastIdx="1" clrIdx="20"/>
  <p:cmAuthor id="20" name="CN=周正贤/OU=架构管理办公室/OU=软件开发中心/OU=总行机关/O=ABC" initials="C" lastIdx="101" clrIdx="3"/>
  <p:cmAuthor id="21" name="fyl" initials="f" lastIdx="3" clrIdx="2"/>
  <p:cmAuthor id="22" name="Chris S Zhao" initials="C" lastIdx="16" clrIdx="25"/>
  <p:cmAuthor id="23" name="Nancy N Cheng" initials="N" lastIdx="1" clrIdx="26"/>
  <p:cmAuthor id="24" name="Shirley D Duo" initials="S" lastIdx="1" clrIdx="27"/>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F9797"/>
    <a:srgbClr val="2F0F97"/>
    <a:srgbClr val="00B050"/>
    <a:srgbClr val="BFBFBF"/>
    <a:srgbClr val="F5F4F3"/>
    <a:srgbClr val="009882"/>
    <a:srgbClr val="01BDD1"/>
    <a:srgbClr val="01D1BD"/>
    <a:srgbClr val="009999"/>
    <a:srgbClr val="99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313"/>
        <p:guide pos="3447"/>
      </p:guideLst>
    </p:cSldViewPr>
  </p:slide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3" Type="http://schemas.openxmlformats.org/officeDocument/2006/relationships/commentAuthors" Target="commentAuthors.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Master" Target="slideMasters/slideMaster3.xml"/><Relationship Id="rId39" Type="http://schemas.openxmlformats.org/officeDocument/2006/relationships/slide" Target="slides/slide28.xml"/><Relationship Id="rId38" Type="http://schemas.openxmlformats.org/officeDocument/2006/relationships/slide" Target="slides/slide27.xml"/><Relationship Id="rId37" Type="http://schemas.openxmlformats.org/officeDocument/2006/relationships/slide" Target="slides/slide26.xml"/><Relationship Id="rId36" Type="http://schemas.openxmlformats.org/officeDocument/2006/relationships/slide" Target="slides/slide25.xml"/><Relationship Id="rId35" Type="http://schemas.openxmlformats.org/officeDocument/2006/relationships/slide" Target="slides/slide24.xml"/><Relationship Id="rId34" Type="http://schemas.openxmlformats.org/officeDocument/2006/relationships/slide" Target="slides/slide23.xml"/><Relationship Id="rId33" Type="http://schemas.openxmlformats.org/officeDocument/2006/relationships/slide" Target="slides/slide22.xml"/><Relationship Id="rId32" Type="http://schemas.openxmlformats.org/officeDocument/2006/relationships/slide" Target="slides/slide21.xml"/><Relationship Id="rId31" Type="http://schemas.openxmlformats.org/officeDocument/2006/relationships/slide" Target="slides/slide20.xml"/><Relationship Id="rId30" Type="http://schemas.openxmlformats.org/officeDocument/2006/relationships/slide" Target="slides/slide19.xml"/><Relationship Id="rId3" Type="http://schemas.openxmlformats.org/officeDocument/2006/relationships/slideMaster" Target="slideMasters/slideMaster2.xml"/><Relationship Id="rId29" Type="http://schemas.openxmlformats.org/officeDocument/2006/relationships/slide" Target="slides/slide18.xml"/><Relationship Id="rId28" Type="http://schemas.openxmlformats.org/officeDocument/2006/relationships/slide" Target="slides/slide17.xml"/><Relationship Id="rId27" Type="http://schemas.openxmlformats.org/officeDocument/2006/relationships/slide" Target="slides/slide16.xml"/><Relationship Id="rId26" Type="http://schemas.openxmlformats.org/officeDocument/2006/relationships/slide" Target="slides/slide15.xml"/><Relationship Id="rId25" Type="http://schemas.openxmlformats.org/officeDocument/2006/relationships/slide" Target="slides/slide14.xml"/><Relationship Id="rId24" Type="http://schemas.openxmlformats.org/officeDocument/2006/relationships/slide" Target="slides/slide13.xml"/><Relationship Id="rId23" Type="http://schemas.openxmlformats.org/officeDocument/2006/relationships/slide" Target="slides/slide12.xml"/><Relationship Id="rId22" Type="http://schemas.openxmlformats.org/officeDocument/2006/relationships/slide" Target="slides/slide11.xml"/><Relationship Id="rId21" Type="http://schemas.openxmlformats.org/officeDocument/2006/relationships/slide" Target="slides/slide10.xml"/><Relationship Id="rId20" Type="http://schemas.openxmlformats.org/officeDocument/2006/relationships/slide" Target="slides/slide9.xml"/><Relationship Id="rId2" Type="http://schemas.openxmlformats.org/officeDocument/2006/relationships/theme" Target="theme/theme1.xml"/><Relationship Id="rId19" Type="http://schemas.openxmlformats.org/officeDocument/2006/relationships/slide" Target="slides/slide8.xml"/><Relationship Id="rId18" Type="http://schemas.openxmlformats.org/officeDocument/2006/relationships/slide" Target="slides/slide7.xml"/><Relationship Id="rId17" Type="http://schemas.openxmlformats.org/officeDocument/2006/relationships/slide" Target="slides/slide6.xml"/><Relationship Id="rId16" Type="http://schemas.openxmlformats.org/officeDocument/2006/relationships/slide" Target="slides/slide5.xml"/><Relationship Id="rId15" Type="http://schemas.openxmlformats.org/officeDocument/2006/relationships/slide" Target="slides/slide4.xml"/><Relationship Id="rId14" Type="http://schemas.openxmlformats.org/officeDocument/2006/relationships/slide" Target="slides/slide3.xml"/><Relationship Id="rId13" Type="http://schemas.openxmlformats.org/officeDocument/2006/relationships/slide" Target="slides/slide2.xml"/><Relationship Id="rId12" Type="http://schemas.openxmlformats.org/officeDocument/2006/relationships/notesMaster" Target="notesMasters/notesMaster1.xml"/><Relationship Id="rId11" Type="http://schemas.openxmlformats.org/officeDocument/2006/relationships/slide" Target="slides/slide1.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5.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5.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Rectangle 2"/>
          <p:cNvSpPr>
            <a:spLocks noGrp="1"/>
          </p:cNvSpPr>
          <p:nvPr>
            <p:ph type="hdr" sz="quarter"/>
          </p:nvPr>
        </p:nvSpPr>
        <p:spPr>
          <a:xfrm>
            <a:off x="0" y="0"/>
            <a:ext cx="2952750" cy="498475"/>
          </a:xfrm>
          <a:prstGeom prst="rect">
            <a:avLst/>
          </a:prstGeom>
          <a:noFill/>
          <a:ln w="9525">
            <a:noFill/>
          </a:ln>
        </p:spPr>
        <p:txBody>
          <a:bodyPr lIns="92531" tIns="46266" rIns="92531" bIns="46266"/>
          <a:p>
            <a:pPr lvl="0" defTabSz="919480" eaLnBrk="1" fontAlgn="base" hangingPunct="1">
              <a:lnSpc>
                <a:spcPct val="100000"/>
              </a:lnSpc>
              <a:spcBef>
                <a:spcPct val="0"/>
              </a:spcBef>
              <a:buNone/>
            </a:pPr>
            <a:endParaRPr lang="en-US" altLang="x-none" sz="1200" b="0" strike="noStrike" noProof="1" dirty="0">
              <a:ea typeface="宋体" panose="02010600030101010101" pitchFamily="2" charset="-122"/>
            </a:endParaRPr>
          </a:p>
        </p:txBody>
      </p:sp>
      <p:sp>
        <p:nvSpPr>
          <p:cNvPr id="5123" name="Rectangle 3"/>
          <p:cNvSpPr>
            <a:spLocks noGrp="1"/>
          </p:cNvSpPr>
          <p:nvPr>
            <p:ph type="dt" idx="1"/>
          </p:nvPr>
        </p:nvSpPr>
        <p:spPr>
          <a:xfrm>
            <a:off x="3862388" y="0"/>
            <a:ext cx="2952750" cy="498475"/>
          </a:xfrm>
          <a:prstGeom prst="rect">
            <a:avLst/>
          </a:prstGeom>
          <a:noFill/>
          <a:ln w="9525">
            <a:noFill/>
          </a:ln>
        </p:spPr>
        <p:txBody>
          <a:bodyPr lIns="92531" tIns="46266" rIns="92531" bIns="46266"/>
          <a:p>
            <a:pPr lvl="0" algn="r" defTabSz="919480" eaLnBrk="1" fontAlgn="base" hangingPunct="1">
              <a:lnSpc>
                <a:spcPct val="100000"/>
              </a:lnSpc>
              <a:spcBef>
                <a:spcPct val="0"/>
              </a:spcBef>
              <a:buNone/>
            </a:pPr>
            <a:endParaRPr lang="en-US" altLang="x-none" sz="1200" b="0" strike="noStrike" noProof="1" dirty="0">
              <a:ea typeface="宋体" panose="02010600030101010101" pitchFamily="2" charset="-122"/>
            </a:endParaRPr>
          </a:p>
        </p:txBody>
      </p:sp>
      <p:sp>
        <p:nvSpPr>
          <p:cNvPr id="10244" name="Rectangle 4"/>
          <p:cNvSpPr>
            <a:spLocks noGrp="1"/>
          </p:cNvSpPr>
          <p:nvPr>
            <p:ph type="sldImg"/>
          </p:nvPr>
        </p:nvSpPr>
        <p:spPr>
          <a:xfrm>
            <a:off x="100013" y="747713"/>
            <a:ext cx="6618287" cy="3722687"/>
          </a:xfrm>
          <a:prstGeom prst="rect">
            <a:avLst/>
          </a:prstGeom>
          <a:noFill/>
          <a:ln w="9525">
            <a:noFill/>
          </a:ln>
        </p:spPr>
      </p:sp>
      <p:sp>
        <p:nvSpPr>
          <p:cNvPr id="10245" name="Rectangle 5"/>
          <p:cNvSpPr>
            <a:spLocks noGrp="1"/>
          </p:cNvSpPr>
          <p:nvPr>
            <p:ph type="body" sz="quarter"/>
          </p:nvPr>
        </p:nvSpPr>
        <p:spPr>
          <a:xfrm>
            <a:off x="908050" y="4719638"/>
            <a:ext cx="4999038" cy="4476750"/>
          </a:xfrm>
          <a:prstGeom prst="rect">
            <a:avLst/>
          </a:prstGeom>
          <a:noFill/>
          <a:ln w="9525">
            <a:noFill/>
          </a:ln>
        </p:spPr>
        <p:txBody>
          <a:bodyPr lIns="92531" tIns="46266" rIns="92531" bIns="46266" anchor="ctr" anchorCtr="0"/>
          <a:p>
            <a:pPr lvl="0" indent="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5126" name="Rectangle 6"/>
          <p:cNvSpPr>
            <a:spLocks noGrp="1"/>
          </p:cNvSpPr>
          <p:nvPr>
            <p:ph type="ftr" sz="quarter" idx="4"/>
          </p:nvPr>
        </p:nvSpPr>
        <p:spPr>
          <a:xfrm>
            <a:off x="0" y="9444038"/>
            <a:ext cx="2952750" cy="498475"/>
          </a:xfrm>
          <a:prstGeom prst="rect">
            <a:avLst/>
          </a:prstGeom>
          <a:noFill/>
          <a:ln w="9525">
            <a:noFill/>
          </a:ln>
        </p:spPr>
        <p:txBody>
          <a:bodyPr lIns="92531" tIns="46266" rIns="92531" bIns="46266" anchor="b"/>
          <a:p>
            <a:pPr lvl="0" defTabSz="919480" eaLnBrk="1" fontAlgn="base" hangingPunct="1">
              <a:lnSpc>
                <a:spcPct val="100000"/>
              </a:lnSpc>
              <a:spcBef>
                <a:spcPct val="0"/>
              </a:spcBef>
              <a:buNone/>
            </a:pPr>
            <a:r>
              <a:rPr lang="en-US" altLang="x-none" sz="1200" b="0" strike="noStrike" noProof="1" dirty="0">
                <a:latin typeface="Times New Roman" panose="02020603050405020304" pitchFamily="2" charset="36"/>
                <a:ea typeface="宋体" panose="02010600030101010101" pitchFamily="2" charset="-122"/>
                <a:cs typeface="+mn-ea"/>
              </a:rPr>
              <a:t>1</a:t>
            </a:r>
            <a:endParaRPr lang="en-US" altLang="x-none" sz="1200" b="0" strike="noStrike" noProof="1" dirty="0">
              <a:ea typeface="宋体" panose="02010600030101010101" pitchFamily="2" charset="-122"/>
            </a:endParaRPr>
          </a:p>
        </p:txBody>
      </p:sp>
      <p:sp>
        <p:nvSpPr>
          <p:cNvPr id="5127" name="Rectangle 7"/>
          <p:cNvSpPr>
            <a:spLocks noGrp="1"/>
          </p:cNvSpPr>
          <p:nvPr>
            <p:ph type="sldNum" sz="quarter" idx="5"/>
          </p:nvPr>
        </p:nvSpPr>
        <p:spPr>
          <a:xfrm>
            <a:off x="3862388" y="9444038"/>
            <a:ext cx="2952750" cy="498475"/>
          </a:xfrm>
          <a:prstGeom prst="rect">
            <a:avLst/>
          </a:prstGeom>
          <a:noFill/>
          <a:ln w="9525">
            <a:noFill/>
          </a:ln>
        </p:spPr>
        <p:txBody>
          <a:bodyPr lIns="92531" tIns="46266" rIns="92531" bIns="46266" anchor="b"/>
          <a:p>
            <a:pPr lvl="0" algn="r" defTabSz="919480" eaLnBrk="1" fontAlgn="base" hangingPunct="1">
              <a:lnSpc>
                <a:spcPct val="100000"/>
              </a:lnSpc>
              <a:spcBef>
                <a:spcPct val="0"/>
              </a:spcBef>
              <a:buNone/>
            </a:pPr>
            <a:fld id="{9A0DB2DC-4C9A-4742-B13C-FB6460FD3503}" type="slidenum">
              <a:rPr lang="en-US" altLang="x-none" sz="1200" b="0" strike="noStrike" noProof="1" dirty="0">
                <a:latin typeface="Times New Roman" panose="02020603050405020304" pitchFamily="2" charset="36"/>
                <a:ea typeface="宋体" panose="02010600030101010101" pitchFamily="2" charset="-122"/>
                <a:cs typeface="+mn-ea"/>
              </a:rPr>
            </a:fld>
            <a:endParaRPr lang="en-US" altLang="x-none" sz="1200" b="0" strike="noStrike" noProof="1" dirty="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2" charset="36"/>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幻灯片图像占位符 1"/>
          <p:cNvSpPr>
            <a:spLocks noGrp="1"/>
          </p:cNvSpPr>
          <p:nvPr>
            <p:ph type="sldImg"/>
          </p:nvPr>
        </p:nvSpPr>
        <p:spPr>
          <a:ln/>
        </p:spPr>
      </p:sp>
      <p:sp>
        <p:nvSpPr>
          <p:cNvPr id="12290"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幻灯片图像占位符 1"/>
          <p:cNvSpPr>
            <a:spLocks noGrp="1"/>
          </p:cNvSpPr>
          <p:nvPr>
            <p:ph type="sldImg"/>
          </p:nvPr>
        </p:nvSpPr>
        <p:spPr>
          <a:ln/>
        </p:spPr>
      </p:sp>
      <p:sp>
        <p:nvSpPr>
          <p:cNvPr id="30722"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幻灯片图像占位符 1"/>
          <p:cNvSpPr>
            <a:spLocks noGrp="1"/>
          </p:cNvSpPr>
          <p:nvPr>
            <p:ph type="sldImg"/>
          </p:nvPr>
        </p:nvSpPr>
        <p:spPr>
          <a:ln/>
        </p:spPr>
      </p:sp>
      <p:sp>
        <p:nvSpPr>
          <p:cNvPr id="32770"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幻灯片图像占位符 1"/>
          <p:cNvSpPr>
            <a:spLocks noGrp="1"/>
          </p:cNvSpPr>
          <p:nvPr>
            <p:ph type="sldImg"/>
          </p:nvPr>
        </p:nvSpPr>
        <p:spPr>
          <a:ln/>
        </p:spPr>
      </p:sp>
      <p:sp>
        <p:nvSpPr>
          <p:cNvPr id="34818"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幻灯片图像占位符 1"/>
          <p:cNvSpPr>
            <a:spLocks noGrp="1"/>
          </p:cNvSpPr>
          <p:nvPr>
            <p:ph type="sldImg"/>
          </p:nvPr>
        </p:nvSpPr>
        <p:spPr>
          <a:ln/>
        </p:spPr>
      </p:sp>
      <p:sp>
        <p:nvSpPr>
          <p:cNvPr id="36866"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幻灯片图像占位符 1"/>
          <p:cNvSpPr>
            <a:spLocks noGrp="1"/>
          </p:cNvSpPr>
          <p:nvPr>
            <p:ph type="sldImg"/>
          </p:nvPr>
        </p:nvSpPr>
        <p:spPr>
          <a:ln/>
        </p:spPr>
      </p:sp>
      <p:sp>
        <p:nvSpPr>
          <p:cNvPr id="38914"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幻灯片图像占位符 1"/>
          <p:cNvSpPr>
            <a:spLocks noGrp="1"/>
          </p:cNvSpPr>
          <p:nvPr>
            <p:ph type="sldImg"/>
          </p:nvPr>
        </p:nvSpPr>
        <p:spPr>
          <a:ln/>
        </p:spPr>
      </p:sp>
      <p:sp>
        <p:nvSpPr>
          <p:cNvPr id="40962"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幻灯片图像占位符 1"/>
          <p:cNvSpPr>
            <a:spLocks noGrp="1"/>
          </p:cNvSpPr>
          <p:nvPr>
            <p:ph type="sldImg"/>
          </p:nvPr>
        </p:nvSpPr>
        <p:spPr>
          <a:ln/>
        </p:spPr>
      </p:sp>
      <p:sp>
        <p:nvSpPr>
          <p:cNvPr id="43010"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p:cNvSpPr>
          <p:nvPr>
            <p:ph type="sldImg"/>
          </p:nvPr>
        </p:nvSpPr>
        <p:spPr>
          <a:ln/>
        </p:spPr>
      </p:sp>
      <p:sp>
        <p:nvSpPr>
          <p:cNvPr id="45058"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幻灯片图像占位符 1"/>
          <p:cNvSpPr>
            <a:spLocks noGrp="1"/>
          </p:cNvSpPr>
          <p:nvPr>
            <p:ph type="sldImg"/>
          </p:nvPr>
        </p:nvSpPr>
        <p:spPr>
          <a:ln/>
        </p:spPr>
      </p:sp>
      <p:sp>
        <p:nvSpPr>
          <p:cNvPr id="47106"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幻灯片图像占位符 1"/>
          <p:cNvSpPr>
            <a:spLocks noGrp="1"/>
          </p:cNvSpPr>
          <p:nvPr>
            <p:ph type="sldImg"/>
          </p:nvPr>
        </p:nvSpPr>
        <p:spPr>
          <a:ln/>
        </p:spPr>
      </p:sp>
      <p:sp>
        <p:nvSpPr>
          <p:cNvPr id="49154"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幻灯片图像占位符 1"/>
          <p:cNvSpPr>
            <a:spLocks noGrp="1"/>
          </p:cNvSpPr>
          <p:nvPr>
            <p:ph type="sldImg"/>
          </p:nvPr>
        </p:nvSpPr>
        <p:spPr>
          <a:ln/>
        </p:spPr>
      </p:sp>
      <p:sp>
        <p:nvSpPr>
          <p:cNvPr id="14338"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幻灯片图像占位符 1"/>
          <p:cNvSpPr>
            <a:spLocks noGrp="1"/>
          </p:cNvSpPr>
          <p:nvPr>
            <p:ph type="sldImg"/>
          </p:nvPr>
        </p:nvSpPr>
        <p:spPr>
          <a:ln/>
        </p:spPr>
      </p:sp>
      <p:sp>
        <p:nvSpPr>
          <p:cNvPr id="51202"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3250" name="幻灯片图像占位符 1"/>
          <p:cNvSpPr>
            <a:spLocks noGrp="1"/>
          </p:cNvSpPr>
          <p:nvPr>
            <p:ph type="sldImg"/>
          </p:nvPr>
        </p:nvSpPr>
        <p:spPr>
          <a:ln/>
        </p:spPr>
      </p:sp>
      <p:sp>
        <p:nvSpPr>
          <p:cNvPr id="46083" name="文本占位符 2"/>
          <p:cNvSpPr>
            <a:spLocks noGrp="1"/>
          </p:cNvSpPr>
          <p:nvPr>
            <p:ph type="body"/>
          </p:nvPr>
        </p:nvSpPr>
        <p:spPr>
          <a:ln/>
        </p:spPr>
        <p:txBody>
          <a:bodyPr lIns="92531" tIns="46266" rIns="92531" bIns="46266" anchor="ctr"/>
          <a:p>
            <a:pPr lvl="0" fontAlgn="base"/>
            <a:r>
              <a:rPr lang="zh-CN" altLang="en-US" sz="2000" b="1" strike="noStrike" noProof="1" dirty="0">
                <a:effectLst>
                  <a:outerShdw blurRad="38100" dist="38100" dir="2700000">
                    <a:srgbClr val="C0C0C0"/>
                  </a:outerShdw>
                </a:effectLst>
                <a:latin typeface="宋体" panose="02010600030101010101" pitchFamily="2" charset="-122"/>
                <a:ea typeface="宋体" panose="02010600030101010101" pitchFamily="2" charset="-122"/>
                <a:sym typeface="微软雅黑" panose="020B0503020204020204" pitchFamily="2" charset="-122"/>
              </a:rPr>
              <a:t> </a:t>
            </a:r>
            <a:endParaRPr lang="zh-CN" altLang="en-US" sz="2000" b="1" strike="noStrike" noProof="1" dirty="0">
              <a:effectLst>
                <a:outerShdw blurRad="38100" dist="38100" dir="2700000">
                  <a:srgbClr val="C0C0C0"/>
                </a:outerShdw>
              </a:effectLst>
              <a:latin typeface="宋体" panose="02010600030101010101" pitchFamily="2" charset="-122"/>
              <a:ea typeface="宋体" panose="02010600030101010101" pitchFamily="2" charset="-122"/>
              <a:sym typeface="微软雅黑" panose="020B0503020204020204" pitchFamily="2" charset="-122"/>
            </a:endParaRPr>
          </a:p>
          <a:p>
            <a:pPr lvl="0" fontAlgn="base"/>
            <a:endParaRPr lang="zh-CN" altLang="en-US" sz="2000" b="1" strike="noStrike" noProof="1" dirty="0">
              <a:effectLst>
                <a:outerShdw blurRad="38100" dist="38100" dir="2700000">
                  <a:srgbClr val="C0C0C0"/>
                </a:outerShdw>
              </a:effectLst>
              <a:latin typeface="宋体" panose="02010600030101010101" pitchFamily="2" charset="-122"/>
              <a:ea typeface="宋体" panose="02010600030101010101" pitchFamily="2" charset="-122"/>
              <a:sym typeface="微软雅黑" panose="020B0503020204020204"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幻灯片图像占位符 1"/>
          <p:cNvSpPr>
            <a:spLocks noGrp="1"/>
          </p:cNvSpPr>
          <p:nvPr>
            <p:ph type="sldImg"/>
          </p:nvPr>
        </p:nvSpPr>
        <p:spPr>
          <a:ln/>
        </p:spPr>
      </p:sp>
      <p:sp>
        <p:nvSpPr>
          <p:cNvPr id="55298"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幻灯片图像占位符 1"/>
          <p:cNvSpPr>
            <a:spLocks noGrp="1" noRot="1" noChangeAspect="1"/>
          </p:cNvSpPr>
          <p:nvPr>
            <p:ph type="sldImg"/>
          </p:nvPr>
        </p:nvSpPr>
        <p:spPr>
          <a:ln/>
        </p:spPr>
      </p:sp>
      <p:sp>
        <p:nvSpPr>
          <p:cNvPr id="57346" name="备注占位符 2"/>
          <p:cNvSpPr>
            <a:spLocks noGrp="1"/>
          </p:cNvSpPr>
          <p:nvPr>
            <p:ph type="body"/>
          </p:nvPr>
        </p:nvSpPr>
        <p:spPr>
          <a:xfrm>
            <a:off x="0" y="0"/>
            <a:ext cx="0" cy="0"/>
          </a:xfrm>
          <a:ln/>
        </p:spPr>
        <p:txBody>
          <a:bodyPr lIns="91440" tIns="45720" rIns="91440" bIns="45720" anchor="t" anchorCtr="0"/>
          <a:p>
            <a:pPr lvl="0" indent="0"/>
            <a:endParaRPr lang="zh-CN" altLang="en-US"/>
          </a:p>
        </p:txBody>
      </p:sp>
      <p:sp>
        <p:nvSpPr>
          <p:cNvPr id="57347" name="灯片编号占位符 3"/>
          <p:cNvSpPr>
            <a:spLocks noGrp="1"/>
          </p:cNvSpPr>
          <p:nvPr>
            <p:ph type="sldNum" sz="quarter"/>
          </p:nvPr>
        </p:nvSpPr>
        <p:spPr>
          <a:xfrm>
            <a:off x="5594350" y="6029325"/>
            <a:ext cx="4283075" cy="317500"/>
          </a:xfrm>
          <a:prstGeom prst="rect">
            <a:avLst/>
          </a:prstGeom>
          <a:noFill/>
          <a:ln w="9525">
            <a:noFill/>
          </a:ln>
        </p:spPr>
        <p:txBody>
          <a:bodyPr lIns="91440" tIns="45720" rIns="91440" bIns="45720" anchor="b" anchorCtr="0"/>
          <a:p>
            <a:pPr lvl="0" indent="0" algn="r" eaLnBrk="0" hangingPunct="0">
              <a:spcBef>
                <a:spcPct val="19000"/>
              </a:spcBef>
              <a:buClr>
                <a:srgbClr val="E11601"/>
              </a:buClr>
              <a:buFont typeface="Arial" panose="020B0604020202020204" pitchFamily="34" charset="0"/>
              <a:buChar char="•"/>
            </a:pPr>
            <a:fld id="{9A0DB2DC-4C9A-4742-B13C-FB6460FD3503}" type="slidenum">
              <a:rPr lang="zh-CN" altLang="en-US" sz="1200" b="1">
                <a:latin typeface="Calibri" panose="020F0502020204030204" charset="2"/>
                <a:ea typeface="宋体" panose="02010600030101010101" pitchFamily="2" charset="-122"/>
              </a:rPr>
            </a:fld>
            <a:endParaRPr lang="zh-CN" altLang="en-US" sz="1200" b="1">
              <a:latin typeface="Calibri" panose="020F0502020204030204" charset="2"/>
              <a:ea typeface="宋体" panose="02010600030101010101"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幻灯片图像占位符 1"/>
          <p:cNvSpPr>
            <a:spLocks noGrp="1"/>
          </p:cNvSpPr>
          <p:nvPr>
            <p:ph type="sldImg"/>
          </p:nvPr>
        </p:nvSpPr>
        <p:spPr>
          <a:ln/>
        </p:spPr>
      </p:sp>
      <p:sp>
        <p:nvSpPr>
          <p:cNvPr id="59394"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幻灯片图像占位符 1"/>
          <p:cNvSpPr>
            <a:spLocks noGrp="1" noRot="1" noTextEdit="1"/>
          </p:cNvSpPr>
          <p:nvPr>
            <p:ph type="sldImg"/>
          </p:nvPr>
        </p:nvSpPr>
        <p:spPr>
          <a:ln/>
        </p:spPr>
      </p:sp>
      <p:sp>
        <p:nvSpPr>
          <p:cNvPr id="69634" name="灯片编号占位符 2"/>
          <p:cNvSpPr txBox="1">
            <a:spLocks noGrp="1" noChangeArrowheads="1"/>
          </p:cNvSpPr>
          <p:nvPr>
            <p:ph type="sldNum" sz="quarter"/>
          </p:nvPr>
        </p:nvSpPr>
        <p:spPr bwMode="auto">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algn="r" defTabSz="914400" rtl="0" eaLnBrk="1" fontAlgn="base" latinLnBrk="0" hangingPunct="1">
              <a:lnSpc>
                <a:spcPct val="100000"/>
              </a:lnSpc>
              <a:spcBef>
                <a:spcPct val="20000"/>
              </a:spcBef>
              <a:buClrTx/>
              <a:buSzTx/>
              <a:buFont typeface="Arial" panose="020B0604020202020204" pitchFamily="34" charset="0"/>
              <a:buNone/>
              <a:defRPr/>
            </a:pPr>
            <a:fld id="{32087B1C-8735-4C98-89E2-2EC0BC52CFCA}" type="slidenum">
              <a:rPr kumimoji="0" lang="zh-CN" altLang="en-US" sz="1800" b="0" i="0" u="none" strike="noStrike" kern="1200" cap="none" spc="0" normalizeH="0" baseline="0" noProof="1" dirty="0" smtClean="0">
                <a:ln>
                  <a:noFill/>
                </a:ln>
                <a:solidFill>
                  <a:schemeClr val="tx1"/>
                </a:solidFill>
                <a:effectLst/>
                <a:uLnTx/>
                <a:uFillTx/>
                <a:latin typeface="Calibri" panose="020F0502020204030204" pitchFamily="34" charset="0"/>
                <a:ea typeface="宋体" panose="02010600030101010101" pitchFamily="2" charset="-122"/>
                <a:cs typeface="+mn-ea"/>
                <a:sym typeface="+mn-ea"/>
              </a:rPr>
            </a:fld>
            <a:endParaRPr kumimoji="0" lang="zh-CN" altLang="en-US" sz="1200" b="0" i="0" u="none" strike="noStrike" kern="1200" cap="none" spc="0" normalizeH="0" baseline="0" noProof="1" smtClean="0">
              <a:ln>
                <a:noFill/>
              </a:ln>
              <a:solidFill>
                <a:schemeClr val="tx1"/>
              </a:solidFill>
              <a:effectLst/>
              <a:uLnTx/>
              <a:uFillTx/>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61443" name="幻灯片图像占位符 2"/>
          <p:cNvSpPr>
            <a:spLocks noGrp="1" noRot="1"/>
          </p:cNvSpPr>
          <p:nvPr>
            <p:ph type="sldImg"/>
          </p:nvPr>
        </p:nvSpPr>
        <p:spPr>
          <a:ln/>
        </p:spPr>
      </p:sp>
      <p:sp>
        <p:nvSpPr>
          <p:cNvPr id="61444" name="幻灯片图像占位符 3"/>
          <p:cNvSpPr>
            <a:spLocks noGrp="1" noRot="1"/>
          </p:cNvSpPr>
          <p:nvPr>
            <p:ph type="sldImg"/>
          </p:nvPr>
        </p:nvSpPr>
        <p:spPr>
          <a:ln/>
        </p:spPr>
      </p:sp>
      <p:sp>
        <p:nvSpPr>
          <p:cNvPr id="61445" name="幻灯片图像占位符 4"/>
          <p:cNvSpPr>
            <a:spLocks noGrp="1" noRot="1"/>
          </p:cNvSpPr>
          <p:nvPr>
            <p:ph type="sldImg"/>
          </p:nvPr>
        </p:nvSpPr>
        <p:spPr>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幻灯片图像占位符 1"/>
          <p:cNvSpPr>
            <a:spLocks noGrp="1"/>
          </p:cNvSpPr>
          <p:nvPr>
            <p:ph type="sldImg"/>
          </p:nvPr>
        </p:nvSpPr>
        <p:spPr>
          <a:ln/>
        </p:spPr>
      </p:sp>
      <p:sp>
        <p:nvSpPr>
          <p:cNvPr id="63490"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幻灯片图像占位符 1"/>
          <p:cNvSpPr>
            <a:spLocks noGrp="1"/>
          </p:cNvSpPr>
          <p:nvPr>
            <p:ph type="sldImg"/>
          </p:nvPr>
        </p:nvSpPr>
        <p:spPr>
          <a:ln/>
        </p:spPr>
      </p:sp>
      <p:sp>
        <p:nvSpPr>
          <p:cNvPr id="65538"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幻灯片图像占位符 1"/>
          <p:cNvSpPr>
            <a:spLocks noGrp="1"/>
          </p:cNvSpPr>
          <p:nvPr>
            <p:ph type="sldImg"/>
          </p:nvPr>
        </p:nvSpPr>
        <p:spPr>
          <a:ln/>
        </p:spPr>
      </p:sp>
      <p:sp>
        <p:nvSpPr>
          <p:cNvPr id="67586"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p:cNvSpPr>
          <p:nvPr>
            <p:ph type="sldImg"/>
          </p:nvPr>
        </p:nvSpPr>
        <p:spPr>
          <a:ln/>
        </p:spPr>
      </p:sp>
      <p:sp>
        <p:nvSpPr>
          <p:cNvPr id="16386"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幻灯片图像占位符 1"/>
          <p:cNvSpPr>
            <a:spLocks noGrp="1"/>
          </p:cNvSpPr>
          <p:nvPr>
            <p:ph type="sldImg"/>
          </p:nvPr>
        </p:nvSpPr>
        <p:spPr>
          <a:ln/>
        </p:spPr>
      </p:sp>
      <p:sp>
        <p:nvSpPr>
          <p:cNvPr id="18434"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幻灯片图像占位符 1"/>
          <p:cNvSpPr>
            <a:spLocks noGrp="1"/>
          </p:cNvSpPr>
          <p:nvPr>
            <p:ph type="sldImg"/>
          </p:nvPr>
        </p:nvSpPr>
        <p:spPr>
          <a:ln/>
        </p:spPr>
      </p:sp>
      <p:sp>
        <p:nvSpPr>
          <p:cNvPr id="20482"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幻灯片图像占位符 1"/>
          <p:cNvSpPr>
            <a:spLocks noGrp="1"/>
          </p:cNvSpPr>
          <p:nvPr>
            <p:ph type="sldImg"/>
          </p:nvPr>
        </p:nvSpPr>
        <p:spPr>
          <a:ln/>
        </p:spPr>
      </p:sp>
      <p:sp>
        <p:nvSpPr>
          <p:cNvPr id="22530"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幻灯片图像占位符 1"/>
          <p:cNvSpPr>
            <a:spLocks noGrp="1"/>
          </p:cNvSpPr>
          <p:nvPr>
            <p:ph type="sldImg"/>
          </p:nvPr>
        </p:nvSpPr>
        <p:spPr>
          <a:ln/>
        </p:spPr>
      </p:sp>
      <p:sp>
        <p:nvSpPr>
          <p:cNvPr id="24578"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幻灯片图像占位符 1"/>
          <p:cNvSpPr>
            <a:spLocks noGrp="1"/>
          </p:cNvSpPr>
          <p:nvPr>
            <p:ph type="sldImg"/>
          </p:nvPr>
        </p:nvSpPr>
        <p:spPr>
          <a:ln/>
        </p:spPr>
      </p:sp>
      <p:sp>
        <p:nvSpPr>
          <p:cNvPr id="26626"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幻灯片图像占位符 1"/>
          <p:cNvSpPr>
            <a:spLocks noGrp="1"/>
          </p:cNvSpPr>
          <p:nvPr>
            <p:ph type="sldImg"/>
          </p:nvPr>
        </p:nvSpPr>
        <p:spPr>
          <a:ln/>
        </p:spPr>
      </p:sp>
      <p:sp>
        <p:nvSpPr>
          <p:cNvPr id="28674" name="文本占位符 2"/>
          <p:cNvSpPr>
            <a:spLocks noGrp="1"/>
          </p:cNvSpPr>
          <p:nvPr>
            <p:ph type="body"/>
          </p:nvPr>
        </p:nvSpPr>
        <p:spPr>
          <a:ln/>
        </p:spPr>
        <p:txBody>
          <a:bodyPr lIns="92531" tIns="46266" rIns="92531" bIns="46266" anchor="ctr" anchorCtr="0"/>
          <a:p>
            <a:pPr lvl="0" indent="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45385" y="178500"/>
            <a:ext cx="2698615" cy="5616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49539" y="178500"/>
            <a:ext cx="7939405" cy="5616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3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7.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quarter" idx="2"/>
          </p:nvPr>
        </p:nvSpPr>
        <p:spPr>
          <a:xfrm>
            <a:off x="5832001" y="1725000"/>
            <a:ext cx="4896000" cy="1983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内容占位符 4"/>
          <p:cNvSpPr>
            <a:spLocks noGrp="1"/>
          </p:cNvSpPr>
          <p:nvPr>
            <p:ph sz="quarter" idx="3"/>
          </p:nvPr>
        </p:nvSpPr>
        <p:spPr>
          <a:xfrm>
            <a:off x="5832001" y="3852000"/>
            <a:ext cx="4896000" cy="1984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7" name="页脚占位符 6"/>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149539" y="178500"/>
            <a:ext cx="10794461" cy="5616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56000" y="262500"/>
            <a:ext cx="2688000" cy="5532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92000" y="262500"/>
            <a:ext cx="7908174" cy="5532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45385" y="178500"/>
            <a:ext cx="2698615" cy="5616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49539" y="178500"/>
            <a:ext cx="7939405" cy="5616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20.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21.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3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2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quarter" idx="2"/>
          </p:nvPr>
        </p:nvSpPr>
        <p:spPr>
          <a:xfrm>
            <a:off x="5832001" y="1725000"/>
            <a:ext cx="4896000" cy="1983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内容占位符 4"/>
          <p:cNvSpPr>
            <a:spLocks noGrp="1"/>
          </p:cNvSpPr>
          <p:nvPr>
            <p:ph sz="quarter" idx="3"/>
          </p:nvPr>
        </p:nvSpPr>
        <p:spPr>
          <a:xfrm>
            <a:off x="5832001" y="3852000"/>
            <a:ext cx="4896000" cy="1984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7" name="页脚占位符 6"/>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2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149539" y="178500"/>
            <a:ext cx="10794461" cy="5616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9" name="灯片编号占位符 8"/>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5" name="灯片编号占位符 4"/>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4" name="灯片编号占位符 3"/>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56000" y="262500"/>
            <a:ext cx="2688000" cy="5532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92000" y="262500"/>
            <a:ext cx="7908174" cy="5532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45385" y="178500"/>
            <a:ext cx="2698615" cy="5616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49539" y="178500"/>
            <a:ext cx="7939405" cy="5616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3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quarter" idx="2"/>
          </p:nvPr>
        </p:nvSpPr>
        <p:spPr>
          <a:xfrm>
            <a:off x="5832001" y="1725000"/>
            <a:ext cx="4896000" cy="1983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内容占位符 4"/>
          <p:cNvSpPr>
            <a:spLocks noGrp="1"/>
          </p:cNvSpPr>
          <p:nvPr>
            <p:ph sz="quarter" idx="3"/>
          </p:nvPr>
        </p:nvSpPr>
        <p:spPr>
          <a:xfrm>
            <a:off x="5832001" y="3852000"/>
            <a:ext cx="4896000" cy="1984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7" name="页脚占位符 6"/>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149539" y="178500"/>
            <a:ext cx="10794461" cy="5616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56000" y="262500"/>
            <a:ext cx="2688000" cy="5532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92000" y="262500"/>
            <a:ext cx="7908174" cy="5532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9" name="灯片编号占位符 8"/>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45385" y="178500"/>
            <a:ext cx="2698615" cy="5616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49539" y="178500"/>
            <a:ext cx="7939405" cy="5616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5" name="灯片编号占位符 4"/>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3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quarter" idx="2"/>
          </p:nvPr>
        </p:nvSpPr>
        <p:spPr>
          <a:xfrm>
            <a:off x="5832001" y="1725000"/>
            <a:ext cx="4896000" cy="1983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内容占位符 4"/>
          <p:cNvSpPr>
            <a:spLocks noGrp="1"/>
          </p:cNvSpPr>
          <p:nvPr>
            <p:ph sz="quarter" idx="3"/>
          </p:nvPr>
        </p:nvSpPr>
        <p:spPr>
          <a:xfrm>
            <a:off x="5832001" y="3852000"/>
            <a:ext cx="4896000" cy="1984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7" name="页脚占位符 6"/>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149539" y="178500"/>
            <a:ext cx="10794461" cy="5616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4" name="灯片编号占位符 3"/>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45385" y="178500"/>
            <a:ext cx="2698615" cy="5616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49539" y="178500"/>
            <a:ext cx="7939405" cy="5616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3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quarter" idx="2"/>
          </p:nvPr>
        </p:nvSpPr>
        <p:spPr>
          <a:xfrm>
            <a:off x="5832001" y="1725000"/>
            <a:ext cx="4896000" cy="1983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内容占位符 4"/>
          <p:cNvSpPr>
            <a:spLocks noGrp="1"/>
          </p:cNvSpPr>
          <p:nvPr>
            <p:ph sz="quarter" idx="3"/>
          </p:nvPr>
        </p:nvSpPr>
        <p:spPr>
          <a:xfrm>
            <a:off x="5832001" y="3852000"/>
            <a:ext cx="4896000" cy="1984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7" name="页脚占位符 6"/>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149539" y="178500"/>
            <a:ext cx="10794461" cy="5616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3" name="页脚占位符 2"/>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715500"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内容占位符 2"/>
          <p:cNvSpPr>
            <a:spLocks noGrp="1"/>
          </p:cNvSpPr>
          <p:nvPr>
            <p:ph idx="1"/>
          </p:nvPr>
        </p:nvSpPr>
        <p:spPr>
          <a:xfrm>
            <a:off x="4897500" y="933000"/>
            <a:ext cx="5832001" cy="4605000"/>
          </a:xfrm>
        </p:spPr>
        <p:txBody>
          <a:bodyPr/>
          <a:lstStyle>
            <a:lvl1pPr>
              <a:defRPr sz="2455"/>
            </a:lvl1pPr>
            <a:lvl2pPr>
              <a:defRPr sz="2150"/>
            </a:lvl2pPr>
            <a:lvl3pPr>
              <a:defRPr sz="1845"/>
            </a:lvl3pPr>
            <a:lvl4pPr>
              <a:defRPr sz="1535"/>
            </a:lvl4pPr>
            <a:lvl5pPr>
              <a:defRPr sz="1535"/>
            </a:lvl5pPr>
            <a:lvl6pPr>
              <a:defRPr sz="1535"/>
            </a:lvl6pPr>
            <a:lvl7pPr>
              <a:defRPr sz="1535"/>
            </a:lvl7pPr>
            <a:lvl8pPr>
              <a:defRPr sz="1535"/>
            </a:lvl8pPr>
            <a:lvl9pPr>
              <a:defRPr sz="1535"/>
            </a:lvl9pPr>
          </a:lstStyle>
          <a:p>
            <a:pPr lvl="0" fontAlgn="base"/>
            <a:r>
              <a:rPr lang="zh-CN" altLang="en-US" sz="2455" strike="noStrike" noProof="1" smtClean="0"/>
              <a:t>单击此处编辑母版文本样式</a:t>
            </a:r>
            <a:endParaRPr lang="zh-CN" altLang="en-US" strike="noStrike" noProof="1" smtClean="0"/>
          </a:p>
          <a:p>
            <a:pPr lvl="1" fontAlgn="base"/>
            <a:r>
              <a:rPr lang="zh-CN" altLang="en-US" sz="2275" strike="noStrike" noProof="1" smtClean="0"/>
              <a:t>第二级</a:t>
            </a:r>
            <a:endParaRPr lang="zh-CN" altLang="en-US" strike="noStrike" noProof="1" smtClean="0"/>
          </a:p>
          <a:p>
            <a:pPr lvl="2" fontAlgn="base"/>
            <a:r>
              <a:rPr lang="zh-CN" altLang="en-US" sz="1950" strike="noStrike" noProof="1" smtClean="0"/>
              <a:t>第三级</a:t>
            </a:r>
            <a:endParaRPr lang="zh-CN" altLang="en-US" strike="noStrike" noProof="1" smtClean="0"/>
          </a:p>
          <a:p>
            <a:pPr lvl="3" fontAlgn="base"/>
            <a:r>
              <a:rPr lang="zh-CN" altLang="en-US" sz="1625" strike="noStrike" noProof="1" smtClean="0"/>
              <a:t>第四级</a:t>
            </a:r>
            <a:endParaRPr lang="zh-CN" altLang="en-US" strike="noStrike" noProof="1" smtClean="0"/>
          </a:p>
          <a:p>
            <a:pPr lvl="4" fontAlgn="base"/>
            <a:r>
              <a:rPr lang="zh-CN" altLang="en-US" sz="1625" strike="noStrike" noProof="1" smtClean="0"/>
              <a:t>第五级</a:t>
            </a:r>
            <a:endParaRPr lang="zh-CN" altLang="en-US" strike="noStrike" noProof="1"/>
          </a:p>
        </p:txBody>
      </p:sp>
      <p:sp>
        <p:nvSpPr>
          <p:cNvPr id="4" name="文本占位符 3"/>
          <p:cNvSpPr>
            <a:spLocks noGrp="1"/>
          </p:cNvSpPr>
          <p:nvPr>
            <p:ph type="body" sz="half" idx="2"/>
          </p:nvPr>
        </p:nvSpPr>
        <p:spPr>
          <a:xfrm>
            <a:off x="793501" y="1944000"/>
            <a:ext cx="3715500" cy="3601501"/>
          </a:xfrm>
        </p:spPr>
        <p:txBody>
          <a:bodyPr/>
          <a:lstStyle>
            <a:lvl1pPr marL="0" indent="0">
              <a:buNone/>
              <a:defRPr sz="1230"/>
            </a:lvl1pPr>
            <a:lvl2pPr marL="351155" indent="0">
              <a:buNone/>
              <a:defRPr sz="1075"/>
            </a:lvl2pPr>
            <a:lvl3pPr marL="702310" indent="0">
              <a:buNone/>
              <a:defRPr sz="920"/>
            </a:lvl3pPr>
            <a:lvl4pPr marL="1052830" indent="0">
              <a:buNone/>
              <a:defRPr sz="770"/>
            </a:lvl4pPr>
            <a:lvl5pPr marL="1403985" indent="0">
              <a:buNone/>
              <a:defRPr sz="770"/>
            </a:lvl5pPr>
            <a:lvl6pPr marL="1755140" indent="0">
              <a:buNone/>
              <a:defRPr sz="770"/>
            </a:lvl6pPr>
            <a:lvl7pPr marL="2106295" indent="0">
              <a:buNone/>
              <a:defRPr sz="770"/>
            </a:lvl7pPr>
            <a:lvl8pPr marL="2456815" indent="0">
              <a:buNone/>
              <a:defRPr sz="770"/>
            </a:lvl8pPr>
            <a:lvl9pPr marL="2807970" indent="0">
              <a:buNone/>
              <a:defRPr sz="770"/>
            </a:lvl9pPr>
          </a:lstStyle>
          <a:p>
            <a:pPr lvl="0" fontAlgn="base"/>
            <a:r>
              <a:rPr lang="zh-CN" altLang="en-US" sz="1230"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245385" y="178500"/>
            <a:ext cx="2698615" cy="5616000"/>
          </a:xfrm>
        </p:spPr>
        <p:txBody>
          <a:bodyPr vert="eaVert"/>
          <a:lstStyle/>
          <a:p>
            <a:pPr fontAlgn="base"/>
            <a:r>
              <a:rPr lang="zh-CN" altLang="en-US" sz="2645"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49539" y="178500"/>
            <a:ext cx="7939405" cy="5616000"/>
          </a:xfrm>
        </p:spPr>
        <p:txBody>
          <a:bodyPr vert="eaVert"/>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93501" y="432000"/>
            <a:ext cx="3935763" cy="1512000"/>
          </a:xfrm>
        </p:spPr>
        <p:txBody>
          <a:bodyPr anchor="b"/>
          <a:lstStyle>
            <a:lvl1pPr>
              <a:defRPr sz="2455"/>
            </a:lvl1pPr>
          </a:lstStyle>
          <a:p>
            <a:pPr fontAlgn="base"/>
            <a:r>
              <a:rPr lang="zh-CN" altLang="en-US" sz="2455"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4897500" y="432001"/>
            <a:ext cx="5832001" cy="5106000"/>
          </a:xfrm>
        </p:spPr>
        <p:txBody>
          <a:bodyPr/>
          <a:lstStyle>
            <a:lvl1pPr marL="0" indent="0">
              <a:buNone/>
              <a:defRPr sz="2455"/>
            </a:lvl1pPr>
            <a:lvl2pPr marL="351155" indent="0">
              <a:buNone/>
              <a:defRPr sz="2150"/>
            </a:lvl2pPr>
            <a:lvl3pPr marL="702310" indent="0">
              <a:buNone/>
              <a:defRPr sz="1845"/>
            </a:lvl3pPr>
            <a:lvl4pPr marL="1052830" indent="0">
              <a:buNone/>
              <a:defRPr sz="1535"/>
            </a:lvl4pPr>
            <a:lvl5pPr marL="1403985" indent="0">
              <a:buNone/>
              <a:defRPr sz="1535"/>
            </a:lvl5pPr>
            <a:lvl6pPr marL="1755140" indent="0">
              <a:buNone/>
              <a:defRPr sz="1535"/>
            </a:lvl6pPr>
            <a:lvl7pPr marL="2106295" indent="0">
              <a:buNone/>
              <a:defRPr sz="1535"/>
            </a:lvl7pPr>
            <a:lvl8pPr marL="2456815" indent="0">
              <a:buNone/>
              <a:defRPr sz="1535"/>
            </a:lvl8pPr>
            <a:lvl9pPr marL="2807970" indent="0">
              <a:buNone/>
              <a:defRPr sz="1535"/>
            </a:lvl9pPr>
          </a:lstStyle>
          <a:p>
            <a:pPr fontAlgn="base"/>
            <a:endParaRPr lang="zh-CN" altLang="en-US" strike="noStrike" noProof="1"/>
          </a:p>
        </p:txBody>
      </p:sp>
      <p:sp>
        <p:nvSpPr>
          <p:cNvPr id="4" name="文本占位符 3"/>
          <p:cNvSpPr>
            <a:spLocks noGrp="1"/>
          </p:cNvSpPr>
          <p:nvPr>
            <p:ph type="body" sz="half" idx="2"/>
          </p:nvPr>
        </p:nvSpPr>
        <p:spPr>
          <a:xfrm>
            <a:off x="793501" y="1944000"/>
            <a:ext cx="3935763" cy="3601501"/>
          </a:xfrm>
        </p:spPr>
        <p:txBody>
          <a:bodyPr/>
          <a:lstStyle>
            <a:lvl1pPr marL="0" indent="0">
              <a:buNone/>
              <a:defRPr sz="1535"/>
            </a:lvl1pPr>
            <a:lvl2pPr marL="351155" indent="0">
              <a:buNone/>
              <a:defRPr sz="1385"/>
            </a:lvl2pPr>
            <a:lvl3pPr marL="702310" indent="0">
              <a:buNone/>
              <a:defRPr sz="1230"/>
            </a:lvl3pPr>
            <a:lvl4pPr marL="1052830" indent="0">
              <a:buNone/>
              <a:defRPr sz="1075"/>
            </a:lvl4pPr>
            <a:lvl5pPr marL="1403985" indent="0">
              <a:buNone/>
              <a:defRPr sz="1075"/>
            </a:lvl5pPr>
            <a:lvl6pPr marL="1755140" indent="0">
              <a:buNone/>
              <a:defRPr sz="1075"/>
            </a:lvl6pPr>
            <a:lvl7pPr marL="2106295" indent="0">
              <a:buNone/>
              <a:defRPr sz="1075"/>
            </a:lvl7pPr>
            <a:lvl8pPr marL="2456815" indent="0">
              <a:buNone/>
              <a:defRPr sz="1075"/>
            </a:lvl8pPr>
            <a:lvl9pPr marL="2807970" indent="0">
              <a:buNone/>
              <a:defRPr sz="1075"/>
            </a:lvl9pPr>
          </a:lstStyle>
          <a:p>
            <a:pPr lvl="0" fontAlgn="base"/>
            <a:r>
              <a:rPr lang="zh-CN" altLang="en-US" sz="16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Tree>
  </p:cSld>
  <p:clrMapOvr>
    <a:masterClrMapping/>
  </p:clrMapOvr>
  <p:hf sldNum="0" hdr="0" dt="0"/>
</p:sldLayout>
</file>

<file path=ppt/slideLayouts/slideLayout90.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1.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3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792001" y="1725000"/>
            <a:ext cx="4896000" cy="4111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quarter" idx="2"/>
          </p:nvPr>
        </p:nvSpPr>
        <p:spPr>
          <a:xfrm>
            <a:off x="5832001" y="1725000"/>
            <a:ext cx="4896000" cy="1983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内容占位符 4"/>
          <p:cNvSpPr>
            <a:spLocks noGrp="1"/>
          </p:cNvSpPr>
          <p:nvPr>
            <p:ph sz="quarter" idx="3"/>
          </p:nvPr>
        </p:nvSpPr>
        <p:spPr>
          <a:xfrm>
            <a:off x="5832001" y="3852000"/>
            <a:ext cx="4896000" cy="1984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7" name="页脚占位符 6"/>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149539" y="178500"/>
            <a:ext cx="10794461" cy="5616000"/>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40000" y="1060500"/>
            <a:ext cx="8640000" cy="2256000"/>
          </a:xfrm>
        </p:spPr>
        <p:txBody>
          <a:bodyPr anchor="b"/>
          <a:lstStyle>
            <a:lvl1pPr algn="ctr">
              <a:defRPr sz="4605"/>
            </a:lvl1pPr>
          </a:lstStyle>
          <a:p>
            <a:pPr fontAlgn="base"/>
            <a:r>
              <a:rPr lang="zh-CN" altLang="en-US" sz="48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440000" y="3403501"/>
            <a:ext cx="8640000" cy="1564500"/>
          </a:xfrm>
        </p:spPr>
        <p:txBody>
          <a:bodyPr/>
          <a:lstStyle>
            <a:lvl1pPr marL="0" indent="0" algn="ctr">
              <a:buNone/>
              <a:defRPr sz="1845"/>
            </a:lvl1pPr>
            <a:lvl2pPr marL="351155" indent="0" algn="ctr">
              <a:buNone/>
              <a:defRPr sz="1535"/>
            </a:lvl2pPr>
            <a:lvl3pPr marL="702310" indent="0" algn="ctr">
              <a:buNone/>
              <a:defRPr sz="1385"/>
            </a:lvl3pPr>
            <a:lvl4pPr marL="1052830" indent="0" algn="ctr">
              <a:buNone/>
              <a:defRPr sz="1230"/>
            </a:lvl4pPr>
            <a:lvl5pPr marL="1403985" indent="0" algn="ctr">
              <a:buNone/>
              <a:defRPr sz="1230"/>
            </a:lvl5pPr>
            <a:lvl6pPr marL="1755140" indent="0" algn="ctr">
              <a:buNone/>
              <a:defRPr sz="1230"/>
            </a:lvl6pPr>
            <a:lvl7pPr marL="2106295" indent="0" algn="ctr">
              <a:buNone/>
              <a:defRPr sz="1230"/>
            </a:lvl7pPr>
            <a:lvl8pPr marL="2456815" indent="0" algn="ctr">
              <a:buNone/>
              <a:defRPr sz="1230"/>
            </a:lvl8pPr>
            <a:lvl9pPr marL="2807970" indent="0" algn="ctr">
              <a:buNone/>
              <a:defRPr sz="1230"/>
            </a:lvl9pPr>
          </a:lstStyle>
          <a:p>
            <a:pPr fontAlgn="base"/>
            <a:r>
              <a:rPr lang="zh-CN" altLang="en-US" sz="19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6000" y="1615501"/>
            <a:ext cx="9936000" cy="2695500"/>
          </a:xfrm>
        </p:spPr>
        <p:txBody>
          <a:bodyPr anchor="b"/>
          <a:lstStyle>
            <a:lvl1pPr>
              <a:defRPr sz="4605"/>
            </a:lvl1pPr>
          </a:lstStyle>
          <a:p>
            <a:pPr fontAlgn="base"/>
            <a:r>
              <a:rPr lang="zh-CN" altLang="en-US" sz="48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86000" y="4336501"/>
            <a:ext cx="9936000" cy="1417500"/>
          </a:xfrm>
        </p:spPr>
        <p:txBody>
          <a:bodyPr/>
          <a:lstStyle>
            <a:lvl1pPr marL="0" indent="0">
              <a:buNone/>
              <a:defRPr sz="1845">
                <a:solidFill>
                  <a:schemeClr val="tx1">
                    <a:tint val="75000"/>
                  </a:schemeClr>
                </a:solidFill>
              </a:defRPr>
            </a:lvl1pPr>
            <a:lvl2pPr marL="351155" indent="0">
              <a:buNone/>
              <a:defRPr sz="1535">
                <a:solidFill>
                  <a:schemeClr val="tx1">
                    <a:tint val="75000"/>
                  </a:schemeClr>
                </a:solidFill>
              </a:defRPr>
            </a:lvl2pPr>
            <a:lvl3pPr marL="702310" indent="0">
              <a:buNone/>
              <a:defRPr sz="1385">
                <a:solidFill>
                  <a:schemeClr val="tx1">
                    <a:tint val="75000"/>
                  </a:schemeClr>
                </a:solidFill>
              </a:defRPr>
            </a:lvl3pPr>
            <a:lvl4pPr marL="1052830" indent="0">
              <a:buNone/>
              <a:defRPr sz="1230">
                <a:solidFill>
                  <a:schemeClr val="tx1">
                    <a:tint val="75000"/>
                  </a:schemeClr>
                </a:solidFill>
              </a:defRPr>
            </a:lvl4pPr>
            <a:lvl5pPr marL="1403985" indent="0">
              <a:buNone/>
              <a:defRPr sz="1230">
                <a:solidFill>
                  <a:schemeClr val="tx1">
                    <a:tint val="75000"/>
                  </a:schemeClr>
                </a:solidFill>
              </a:defRPr>
            </a:lvl5pPr>
            <a:lvl6pPr marL="1755140" indent="0">
              <a:buNone/>
              <a:defRPr sz="1230">
                <a:solidFill>
                  <a:schemeClr val="tx1">
                    <a:tint val="75000"/>
                  </a:schemeClr>
                </a:solidFill>
              </a:defRPr>
            </a:lvl6pPr>
            <a:lvl7pPr marL="2106295" indent="0">
              <a:buNone/>
              <a:defRPr sz="1230">
                <a:solidFill>
                  <a:schemeClr val="tx1">
                    <a:tint val="75000"/>
                  </a:schemeClr>
                </a:solidFill>
              </a:defRPr>
            </a:lvl7pPr>
            <a:lvl8pPr marL="2456815" indent="0">
              <a:buNone/>
              <a:defRPr sz="1230">
                <a:solidFill>
                  <a:schemeClr val="tx1">
                    <a:tint val="75000"/>
                  </a:schemeClr>
                </a:solidFill>
              </a:defRPr>
            </a:lvl8pPr>
            <a:lvl9pPr marL="2807970" indent="0">
              <a:buNone/>
              <a:defRPr sz="1230">
                <a:solidFill>
                  <a:schemeClr val="tx1">
                    <a:tint val="75000"/>
                  </a:schemeClr>
                </a:solidFill>
              </a:defRPr>
            </a:lvl9pPr>
          </a:lstStyle>
          <a:p>
            <a:pPr lvl="0" fontAlgn="base"/>
            <a:r>
              <a:rPr lang="zh-CN" altLang="en-US" sz="19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5" name="页脚占位符 4"/>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7600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4" name="内容占位符 3"/>
          <p:cNvSpPr>
            <a:spLocks noGrp="1"/>
          </p:cNvSpPr>
          <p:nvPr>
            <p:ph sz="half" idx="2"/>
          </p:nvPr>
        </p:nvSpPr>
        <p:spPr>
          <a:xfrm>
            <a:off x="5863680" y="1008000"/>
            <a:ext cx="5080320" cy="4786501"/>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6" name="页脚占位符 5"/>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93501" y="345000"/>
            <a:ext cx="9936000" cy="1252500"/>
          </a:xfrm>
        </p:spPr>
        <p:txBody>
          <a:bodyPr/>
          <a:lstStyle/>
          <a:p>
            <a:pPr fontAlgn="base"/>
            <a:r>
              <a:rPr lang="zh-CN" altLang="en-US" sz="264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21361" y="1680414"/>
            <a:ext cx="4604952"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21361" y="2518468"/>
            <a:ext cx="4604952"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5" name="文本占位符 4"/>
          <p:cNvSpPr>
            <a:spLocks noGrp="1"/>
          </p:cNvSpPr>
          <p:nvPr>
            <p:ph type="body" sz="quarter" idx="3"/>
          </p:nvPr>
        </p:nvSpPr>
        <p:spPr>
          <a:xfrm>
            <a:off x="5912067" y="1680414"/>
            <a:ext cx="4627631" cy="778500"/>
          </a:xfrm>
        </p:spPr>
        <p:txBody>
          <a:bodyPr anchor="ctr" anchorCtr="0"/>
          <a:lstStyle>
            <a:lvl1pPr marL="0" indent="0">
              <a:buNone/>
              <a:defRPr sz="2150"/>
            </a:lvl1pPr>
            <a:lvl2pPr marL="351155" indent="0">
              <a:buNone/>
              <a:defRPr sz="1845"/>
            </a:lvl2pPr>
            <a:lvl3pPr marL="702310" indent="0">
              <a:buNone/>
              <a:defRPr sz="1535"/>
            </a:lvl3pPr>
            <a:lvl4pPr marL="1052830" indent="0">
              <a:buNone/>
              <a:defRPr sz="1385"/>
            </a:lvl4pPr>
            <a:lvl5pPr marL="1403985" indent="0">
              <a:buNone/>
              <a:defRPr sz="1385"/>
            </a:lvl5pPr>
            <a:lvl6pPr marL="1755140" indent="0">
              <a:buNone/>
              <a:defRPr sz="1385"/>
            </a:lvl6pPr>
            <a:lvl7pPr marL="2106295" indent="0">
              <a:buNone/>
              <a:defRPr sz="1385"/>
            </a:lvl7pPr>
            <a:lvl8pPr marL="2456815" indent="0">
              <a:buNone/>
              <a:defRPr sz="1385"/>
            </a:lvl8pPr>
            <a:lvl9pPr marL="2807970" indent="0">
              <a:buNone/>
              <a:defRPr sz="1385"/>
            </a:lvl9pPr>
          </a:lstStyle>
          <a:p>
            <a:pPr lvl="0" fontAlgn="base"/>
            <a:r>
              <a:rPr lang="zh-CN" altLang="en-US" sz="22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912067" y="2518468"/>
            <a:ext cx="4627631" cy="3330032"/>
          </a:xfrm>
        </p:spPr>
        <p:txBody>
          <a:bodyPr/>
          <a:lstStyle/>
          <a:p>
            <a:pPr lvl="0" fontAlgn="base"/>
            <a:r>
              <a:rPr lang="zh-CN" altLang="en-US" sz="2175" strike="noStrike" noProof="1" smtClean="0"/>
              <a:t>单击此处编辑母版文本样式</a:t>
            </a:r>
            <a:endParaRPr lang="zh-CN" altLang="en-US" strike="noStrike" noProof="1" smtClean="0"/>
          </a:p>
          <a:p>
            <a:pPr lvl="1" fontAlgn="base"/>
            <a:r>
              <a:rPr lang="zh-CN" altLang="en-US" sz="1890" strike="noStrike" noProof="1" smtClean="0"/>
              <a:t>第二级</a:t>
            </a:r>
            <a:endParaRPr lang="zh-CN" altLang="en-US" strike="noStrike" noProof="1" smtClean="0"/>
          </a:p>
          <a:p>
            <a:pPr lvl="2" fontAlgn="base"/>
            <a:r>
              <a:rPr lang="zh-CN" altLang="en-US" sz="1890" strike="noStrike" noProof="1" smtClean="0"/>
              <a:t>第三级</a:t>
            </a:r>
            <a:endParaRPr lang="zh-CN" altLang="en-US" strike="noStrike" noProof="1" smtClean="0"/>
          </a:p>
          <a:p>
            <a:pPr lvl="3" fontAlgn="base"/>
            <a:r>
              <a:rPr lang="zh-CN" altLang="en-US" sz="1890" strike="noStrike" noProof="1" smtClean="0"/>
              <a:t>第四级</a:t>
            </a:r>
            <a:endParaRPr lang="zh-CN" altLang="en-US" strike="noStrike" noProof="1" smtClean="0"/>
          </a:p>
          <a:p>
            <a:pPr lvl="4" fontAlgn="base"/>
            <a:r>
              <a:rPr lang="zh-CN" altLang="en-US" sz="189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8" name="页脚占位符 7"/>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z="2645"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lnSpc>
                <a:spcPct val="100000"/>
              </a:lnSpc>
              <a:spcBef>
                <a:spcPct val="0"/>
              </a:spcBef>
              <a:buNone/>
            </a:pPr>
            <a:endParaRPr lang="en-US" altLang="x-none" strike="noStrike" noProof="1" dirty="0"/>
          </a:p>
        </p:txBody>
      </p:sp>
      <p:sp>
        <p:nvSpPr>
          <p:cNvPr id="4" name="页脚占位符 3"/>
          <p:cNvSpPr>
            <a:spLocks noGrp="1"/>
          </p:cNvSpPr>
          <p:nvPr>
            <p:ph type="ftr" sz="quarter" idx="11"/>
          </p:nvPr>
        </p:nvSpPr>
        <p:spPr/>
        <p:txBody>
          <a:bodyPr/>
          <a:p>
            <a:pPr lvl="0" eaLnBrk="1" fontAlgn="base" hangingPunct="1">
              <a:lnSpc>
                <a:spcPct val="100000"/>
              </a:lnSpc>
              <a:spcBef>
                <a:spcPct val="0"/>
              </a:spcBef>
              <a:buNone/>
            </a:pPr>
            <a:endParaRPr lang="en-US" altLang="x-none" strike="noStrike" noProof="1" dirty="0"/>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3.png"/><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8" Type="http://schemas.openxmlformats.org/officeDocument/2006/relationships/theme" Target="../theme/theme3.xml"/><Relationship Id="rId17" Type="http://schemas.openxmlformats.org/officeDocument/2006/relationships/image" Target="../media/image2.png"/><Relationship Id="rId16" Type="http://schemas.openxmlformats.org/officeDocument/2006/relationships/image" Target="../media/image1.png"/><Relationship Id="rId15" Type="http://schemas.openxmlformats.org/officeDocument/2006/relationships/slideLayout" Target="../slideLayouts/slideLayout37.xml"/><Relationship Id="rId14" Type="http://schemas.openxmlformats.org/officeDocument/2006/relationships/slideLayout" Target="../slideLayouts/slideLayout36.xml"/><Relationship Id="rId13" Type="http://schemas.openxmlformats.org/officeDocument/2006/relationships/slideLayout" Target="../slideLayouts/slideLayout35.xml"/><Relationship Id="rId12" Type="http://schemas.openxmlformats.org/officeDocument/2006/relationships/slideLayout" Target="../slideLayouts/slideLayout34.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6.xml"/><Relationship Id="rId8" Type="http://schemas.openxmlformats.org/officeDocument/2006/relationships/slideLayout" Target="../slideLayouts/slideLayout45.xml"/><Relationship Id="rId7" Type="http://schemas.openxmlformats.org/officeDocument/2006/relationships/slideLayout" Target="../slideLayouts/slideLayout44.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3" Type="http://schemas.openxmlformats.org/officeDocument/2006/relationships/slideLayout" Target="../slideLayouts/slideLayout40.xml"/><Relationship Id="rId2" Type="http://schemas.openxmlformats.org/officeDocument/2006/relationships/slideLayout" Target="../slideLayouts/slideLayout39.xml"/><Relationship Id="rId14" Type="http://schemas.openxmlformats.org/officeDocument/2006/relationships/theme" Target="../theme/theme4.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48.xml"/><Relationship Id="rId10" Type="http://schemas.openxmlformats.org/officeDocument/2006/relationships/slideLayout" Target="../slideLayouts/slideLayout47.xml"/><Relationship Id="rId1"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7.xml"/><Relationship Id="rId8" Type="http://schemas.openxmlformats.org/officeDocument/2006/relationships/slideLayout" Target="../slideLayouts/slideLayout56.xml"/><Relationship Id="rId7" Type="http://schemas.openxmlformats.org/officeDocument/2006/relationships/slideLayout" Target="../slideLayouts/slideLayout55.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 Id="rId3" Type="http://schemas.openxmlformats.org/officeDocument/2006/relationships/slideLayout" Target="../slideLayouts/slideLayout51.xml"/><Relationship Id="rId2" Type="http://schemas.openxmlformats.org/officeDocument/2006/relationships/slideLayout" Target="../slideLayouts/slideLayout50.xml"/><Relationship Id="rId18" Type="http://schemas.openxmlformats.org/officeDocument/2006/relationships/theme" Target="../theme/theme5.xml"/><Relationship Id="rId17" Type="http://schemas.openxmlformats.org/officeDocument/2006/relationships/image" Target="../media/image2.png"/><Relationship Id="rId16" Type="http://schemas.openxmlformats.org/officeDocument/2006/relationships/image" Target="../media/image1.png"/><Relationship Id="rId15" Type="http://schemas.openxmlformats.org/officeDocument/2006/relationships/slideLayout" Target="../slideLayouts/slideLayout63.xml"/><Relationship Id="rId14" Type="http://schemas.openxmlformats.org/officeDocument/2006/relationships/slideLayout" Target="../slideLayouts/slideLayout62.xml"/><Relationship Id="rId13" Type="http://schemas.openxmlformats.org/officeDocument/2006/relationships/slideLayout" Target="../slideLayouts/slideLayout61.xml"/><Relationship Id="rId12" Type="http://schemas.openxmlformats.org/officeDocument/2006/relationships/slideLayout" Target="../slideLayouts/slideLayout60.xml"/><Relationship Id="rId11" Type="http://schemas.openxmlformats.org/officeDocument/2006/relationships/slideLayout" Target="../slideLayouts/slideLayout59.xml"/><Relationship Id="rId10" Type="http://schemas.openxmlformats.org/officeDocument/2006/relationships/slideLayout" Target="../slideLayouts/slideLayout58.xml"/><Relationship Id="rId1"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72.xml"/><Relationship Id="rId8" Type="http://schemas.openxmlformats.org/officeDocument/2006/relationships/slideLayout" Target="../slideLayouts/slideLayout71.xml"/><Relationship Id="rId7" Type="http://schemas.openxmlformats.org/officeDocument/2006/relationships/slideLayout" Target="../slideLayouts/slideLayout70.xml"/><Relationship Id="rId6" Type="http://schemas.openxmlformats.org/officeDocument/2006/relationships/slideLayout" Target="../slideLayouts/slideLayout69.xml"/><Relationship Id="rId5" Type="http://schemas.openxmlformats.org/officeDocument/2006/relationships/slideLayout" Target="../slideLayouts/slideLayout68.xml"/><Relationship Id="rId4" Type="http://schemas.openxmlformats.org/officeDocument/2006/relationships/slideLayout" Target="../slideLayouts/slideLayout67.xml"/><Relationship Id="rId3" Type="http://schemas.openxmlformats.org/officeDocument/2006/relationships/slideLayout" Target="../slideLayouts/slideLayout66.xml"/><Relationship Id="rId2" Type="http://schemas.openxmlformats.org/officeDocument/2006/relationships/slideLayout" Target="../slideLayouts/slideLayout65.xml"/><Relationship Id="rId18" Type="http://schemas.openxmlformats.org/officeDocument/2006/relationships/theme" Target="../theme/theme6.xml"/><Relationship Id="rId17" Type="http://schemas.openxmlformats.org/officeDocument/2006/relationships/image" Target="../media/image2.png"/><Relationship Id="rId16" Type="http://schemas.openxmlformats.org/officeDocument/2006/relationships/image" Target="../media/image1.png"/><Relationship Id="rId15" Type="http://schemas.openxmlformats.org/officeDocument/2006/relationships/slideLayout" Target="../slideLayouts/slideLayout78.xml"/><Relationship Id="rId14" Type="http://schemas.openxmlformats.org/officeDocument/2006/relationships/slideLayout" Target="../slideLayouts/slideLayout77.xml"/><Relationship Id="rId13" Type="http://schemas.openxmlformats.org/officeDocument/2006/relationships/slideLayout" Target="../slideLayouts/slideLayout76.xml"/><Relationship Id="rId12" Type="http://schemas.openxmlformats.org/officeDocument/2006/relationships/slideLayout" Target="../slideLayouts/slideLayout75.xml"/><Relationship Id="rId11" Type="http://schemas.openxmlformats.org/officeDocument/2006/relationships/slideLayout" Target="../slideLayouts/slideLayout74.xml"/><Relationship Id="rId10" Type="http://schemas.openxmlformats.org/officeDocument/2006/relationships/slideLayout" Target="../slideLayouts/slideLayout73.xml"/><Relationship Id="rId1"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87.xml"/><Relationship Id="rId8" Type="http://schemas.openxmlformats.org/officeDocument/2006/relationships/slideLayout" Target="../slideLayouts/slideLayout86.xml"/><Relationship Id="rId7" Type="http://schemas.openxmlformats.org/officeDocument/2006/relationships/slideLayout" Target="../slideLayouts/slideLayout85.xml"/><Relationship Id="rId6" Type="http://schemas.openxmlformats.org/officeDocument/2006/relationships/slideLayout" Target="../slideLayouts/slideLayout84.xml"/><Relationship Id="rId5" Type="http://schemas.openxmlformats.org/officeDocument/2006/relationships/slideLayout" Target="../slideLayouts/slideLayout83.xml"/><Relationship Id="rId4" Type="http://schemas.openxmlformats.org/officeDocument/2006/relationships/slideLayout" Target="../slideLayouts/slideLayout82.xml"/><Relationship Id="rId3" Type="http://schemas.openxmlformats.org/officeDocument/2006/relationships/slideLayout" Target="../slideLayouts/slideLayout81.xml"/><Relationship Id="rId2" Type="http://schemas.openxmlformats.org/officeDocument/2006/relationships/slideLayout" Target="../slideLayouts/slideLayout80.xml"/><Relationship Id="rId18" Type="http://schemas.openxmlformats.org/officeDocument/2006/relationships/theme" Target="../theme/theme7.xml"/><Relationship Id="rId17" Type="http://schemas.openxmlformats.org/officeDocument/2006/relationships/image" Target="../media/image2.png"/><Relationship Id="rId16" Type="http://schemas.openxmlformats.org/officeDocument/2006/relationships/image" Target="../media/image1.png"/><Relationship Id="rId15" Type="http://schemas.openxmlformats.org/officeDocument/2006/relationships/slideLayout" Target="../slideLayouts/slideLayout93.xml"/><Relationship Id="rId14" Type="http://schemas.openxmlformats.org/officeDocument/2006/relationships/slideLayout" Target="../slideLayouts/slideLayout92.xml"/><Relationship Id="rId13" Type="http://schemas.openxmlformats.org/officeDocument/2006/relationships/slideLayout" Target="../slideLayouts/slideLayout91.xml"/><Relationship Id="rId12" Type="http://schemas.openxmlformats.org/officeDocument/2006/relationships/slideLayout" Target="../slideLayouts/slideLayout90.xml"/><Relationship Id="rId11" Type="http://schemas.openxmlformats.org/officeDocument/2006/relationships/slideLayout" Target="../slideLayouts/slideLayout89.xml"/><Relationship Id="rId10" Type="http://schemas.openxmlformats.org/officeDocument/2006/relationships/slideLayout" Target="../slideLayouts/slideLayout88.xml"/><Relationship Id="rId1"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102.xml"/><Relationship Id="rId8" Type="http://schemas.openxmlformats.org/officeDocument/2006/relationships/slideLayout" Target="../slideLayouts/slideLayout101.xml"/><Relationship Id="rId7" Type="http://schemas.openxmlformats.org/officeDocument/2006/relationships/slideLayout" Target="../slideLayouts/slideLayout100.xml"/><Relationship Id="rId6" Type="http://schemas.openxmlformats.org/officeDocument/2006/relationships/slideLayout" Target="../slideLayouts/slideLayout99.xml"/><Relationship Id="rId5" Type="http://schemas.openxmlformats.org/officeDocument/2006/relationships/slideLayout" Target="../slideLayouts/slideLayout98.xml"/><Relationship Id="rId4" Type="http://schemas.openxmlformats.org/officeDocument/2006/relationships/slideLayout" Target="../slideLayouts/slideLayout97.xml"/><Relationship Id="rId3" Type="http://schemas.openxmlformats.org/officeDocument/2006/relationships/slideLayout" Target="../slideLayouts/slideLayout96.xml"/><Relationship Id="rId2" Type="http://schemas.openxmlformats.org/officeDocument/2006/relationships/slideLayout" Target="../slideLayouts/slideLayout95.xml"/><Relationship Id="rId18" Type="http://schemas.openxmlformats.org/officeDocument/2006/relationships/theme" Target="../theme/theme8.xml"/><Relationship Id="rId17" Type="http://schemas.openxmlformats.org/officeDocument/2006/relationships/image" Target="../media/image2.png"/><Relationship Id="rId16" Type="http://schemas.openxmlformats.org/officeDocument/2006/relationships/image" Target="../media/image1.png"/><Relationship Id="rId15" Type="http://schemas.openxmlformats.org/officeDocument/2006/relationships/slideLayout" Target="../slideLayouts/slideLayout108.xml"/><Relationship Id="rId14" Type="http://schemas.openxmlformats.org/officeDocument/2006/relationships/slideLayout" Target="../slideLayouts/slideLayout107.xml"/><Relationship Id="rId13" Type="http://schemas.openxmlformats.org/officeDocument/2006/relationships/slideLayout" Target="../slideLayouts/slideLayout106.xml"/><Relationship Id="rId12" Type="http://schemas.openxmlformats.org/officeDocument/2006/relationships/slideLayout" Target="../slideLayouts/slideLayout105.xml"/><Relationship Id="rId11" Type="http://schemas.openxmlformats.org/officeDocument/2006/relationships/slideLayout" Target="../slideLayouts/slideLayout104.xml"/><Relationship Id="rId10" Type="http://schemas.openxmlformats.org/officeDocument/2006/relationships/slideLayout" Target="../slideLayouts/slideLayout103.xml"/><Relationship Id="rId1" Type="http://schemas.openxmlformats.org/officeDocument/2006/relationships/slideLayout" Target="../slideLayouts/slideLayout94.xml"/></Relationships>
</file>

<file path=ppt/slideMasters/_rels/slideMaster9.xml.rels><?xml version="1.0" encoding="UTF-8" standalone="yes"?>
<Relationships xmlns="http://schemas.openxmlformats.org/package/2006/relationships"><Relationship Id="rId9" Type="http://schemas.openxmlformats.org/officeDocument/2006/relationships/slideLayout" Target="../slideLayouts/slideLayout117.xml"/><Relationship Id="rId8" Type="http://schemas.openxmlformats.org/officeDocument/2006/relationships/slideLayout" Target="../slideLayouts/slideLayout116.xml"/><Relationship Id="rId7" Type="http://schemas.openxmlformats.org/officeDocument/2006/relationships/slideLayout" Target="../slideLayouts/slideLayout115.xml"/><Relationship Id="rId6" Type="http://schemas.openxmlformats.org/officeDocument/2006/relationships/slideLayout" Target="../slideLayouts/slideLayout114.xml"/><Relationship Id="rId5" Type="http://schemas.openxmlformats.org/officeDocument/2006/relationships/slideLayout" Target="../slideLayouts/slideLayout113.xml"/><Relationship Id="rId4" Type="http://schemas.openxmlformats.org/officeDocument/2006/relationships/slideLayout" Target="../slideLayouts/slideLayout112.xml"/><Relationship Id="rId3" Type="http://schemas.openxmlformats.org/officeDocument/2006/relationships/slideLayout" Target="../slideLayouts/slideLayout111.xml"/><Relationship Id="rId2" Type="http://schemas.openxmlformats.org/officeDocument/2006/relationships/slideLayout" Target="../slideLayouts/slideLayout110.xml"/><Relationship Id="rId18" Type="http://schemas.openxmlformats.org/officeDocument/2006/relationships/theme" Target="../theme/theme9.xml"/><Relationship Id="rId17" Type="http://schemas.openxmlformats.org/officeDocument/2006/relationships/image" Target="../media/image2.png"/><Relationship Id="rId16" Type="http://schemas.openxmlformats.org/officeDocument/2006/relationships/image" Target="../media/image1.png"/><Relationship Id="rId15" Type="http://schemas.openxmlformats.org/officeDocument/2006/relationships/slideLayout" Target="../slideLayouts/slideLayout123.xml"/><Relationship Id="rId14" Type="http://schemas.openxmlformats.org/officeDocument/2006/relationships/slideLayout" Target="../slideLayouts/slideLayout122.xml"/><Relationship Id="rId13" Type="http://schemas.openxmlformats.org/officeDocument/2006/relationships/slideLayout" Target="../slideLayouts/slideLayout121.xml"/><Relationship Id="rId12" Type="http://schemas.openxmlformats.org/officeDocument/2006/relationships/slideLayout" Target="../slideLayouts/slideLayout120.xml"/><Relationship Id="rId11" Type="http://schemas.openxmlformats.org/officeDocument/2006/relationships/slideLayout" Target="../slideLayouts/slideLayout119.xml"/><Relationship Id="rId10" Type="http://schemas.openxmlformats.org/officeDocument/2006/relationships/slideLayout" Target="../slideLayouts/slideLayout118.xml"/><Relationship Id="rId1" Type="http://schemas.openxmlformats.org/officeDocument/2006/relationships/slideLayout" Target="../slideLayouts/slideLayout10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026" name="Rectangle 2"/>
          <p:cNvSpPr>
            <a:spLocks noGrp="1"/>
          </p:cNvSpPr>
          <p:nvPr>
            <p:ph type="title"/>
          </p:nvPr>
        </p:nvSpPr>
        <p:spPr>
          <a:xfrm>
            <a:off x="192088" y="261938"/>
            <a:ext cx="10752138" cy="665163"/>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1027"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1028"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1029"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1030" name="Rectangle 1030"/>
          <p:cNvSpPr>
            <a:spLocks noGrp="1"/>
          </p:cNvSpPr>
          <p:nvPr>
            <p:ph type="sldNum" sz="quarter" idx="4"/>
          </p:nvPr>
        </p:nvSpPr>
        <p:spPr>
          <a:xfrm>
            <a:off x="8256588" y="5899150"/>
            <a:ext cx="2687638" cy="431800"/>
          </a:xfrm>
          <a:prstGeom prst="rect">
            <a:avLst/>
          </a:prstGeom>
          <a:noFill/>
          <a:ln w="9525">
            <a:noFill/>
          </a:ln>
        </p:spPr>
        <p:txBody>
          <a:bodyPr lIns="104381" tIns="52191" rIns="104381" bIns="52191" anchor="b"/>
          <a:lstStyle>
            <a:lvl1pPr algn="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
        <p:nvSpPr>
          <p:cNvPr id="1031" name="filename"/>
          <p:cNvSpPr/>
          <p:nvPr userDrawn="1"/>
        </p:nvSpPr>
        <p:spPr>
          <a:xfrm>
            <a:off x="0" y="857250"/>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1032" name="Line 8"/>
          <p:cNvSpPr/>
          <p:nvPr userDrawn="1"/>
        </p:nvSpPr>
        <p:spPr>
          <a:xfrm>
            <a:off x="6346825" y="903288"/>
            <a:ext cx="4614863" cy="0"/>
          </a:xfrm>
          <a:prstGeom prst="line">
            <a:avLst/>
          </a:prstGeom>
          <a:ln w="12700" cap="flat" cmpd="sng">
            <a:solidFill>
              <a:schemeClr val="tx2"/>
            </a:solidFill>
            <a:prstDash val="solid"/>
            <a:round/>
            <a:headEnd type="none" w="med" len="med"/>
            <a:tailEnd type="none" w="med" len="med"/>
          </a:ln>
        </p:spPr>
      </p:sp>
      <p:pic>
        <p:nvPicPr>
          <p:cNvPr id="1033" name="Picture 10"/>
          <p:cNvPicPr>
            <a:picLocks noChangeAspect="1"/>
          </p:cNvPicPr>
          <p:nvPr userDrawn="1"/>
        </p:nvPicPr>
        <p:blipFill>
          <a:blip r:embed="rId12"/>
          <a:stretch>
            <a:fillRect/>
          </a:stretch>
        </p:blipFill>
        <p:spPr>
          <a:xfrm>
            <a:off x="0" y="0"/>
            <a:ext cx="896938" cy="896938"/>
          </a:xfrm>
          <a:prstGeom prst="rect">
            <a:avLst/>
          </a:prstGeom>
          <a:noFill/>
          <a:ln w="9525">
            <a:noFill/>
          </a:ln>
        </p:spPr>
      </p:pic>
      <p:pic>
        <p:nvPicPr>
          <p:cNvPr id="1034" name="Picture 11"/>
          <p:cNvPicPr>
            <a:picLocks noChangeAspect="1"/>
          </p:cNvPicPr>
          <p:nvPr userDrawn="1"/>
        </p:nvPicPr>
        <p:blipFill>
          <a:blip r:embed="rId13"/>
          <a:stretch>
            <a:fillRect/>
          </a:stretch>
        </p:blipFill>
        <p:spPr>
          <a:xfrm>
            <a:off x="8655050" y="5961063"/>
            <a:ext cx="2865438" cy="476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2050" name="Rectangle 2"/>
          <p:cNvSpPr>
            <a:spLocks noGrp="1"/>
          </p:cNvSpPr>
          <p:nvPr>
            <p:ph type="title"/>
          </p:nvPr>
        </p:nvSpPr>
        <p:spPr>
          <a:xfrm>
            <a:off x="192088" y="261938"/>
            <a:ext cx="10752138" cy="458788"/>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2051"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2052"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2053"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2054" name="Rectangle 1030"/>
          <p:cNvSpPr>
            <a:spLocks noGrp="1"/>
          </p:cNvSpPr>
          <p:nvPr>
            <p:ph type="sldNum" sz="quarter" idx="4"/>
          </p:nvPr>
        </p:nvSpPr>
        <p:spPr>
          <a:xfrm>
            <a:off x="8256588" y="5899150"/>
            <a:ext cx="2687638" cy="431800"/>
          </a:xfrm>
          <a:prstGeom prst="rect">
            <a:avLst/>
          </a:prstGeom>
          <a:noFill/>
          <a:ln w="9525">
            <a:noFill/>
          </a:ln>
        </p:spPr>
        <p:txBody>
          <a:bodyPr lIns="104381" tIns="52191" rIns="104381" bIns="52191" anchor="b"/>
          <a:lstStyle>
            <a:lvl1pPr algn="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fld id="{9A0DB2DC-4C9A-4742-B13C-FB6460FD3503}" type="slidenum">
              <a:rPr lang="en-US" altLang="x-none" sz="1230" strike="noStrike" noProof="1" dirty="0">
                <a:latin typeface="Garamond" pitchFamily="2" charset="0"/>
                <a:ea typeface="宋体" panose="02010600030101010101" pitchFamily="2" charset="-122"/>
                <a:cs typeface="+mn-ea"/>
              </a:rPr>
            </a:fld>
            <a:endParaRPr lang="en-US" altLang="x-none" strike="noStrike" noProof="1" dirty="0"/>
          </a:p>
        </p:txBody>
      </p:sp>
      <p:sp>
        <p:nvSpPr>
          <p:cNvPr id="2055" name="filename"/>
          <p:cNvSpPr/>
          <p:nvPr userDrawn="1"/>
        </p:nvSpPr>
        <p:spPr>
          <a:xfrm>
            <a:off x="0" y="782638"/>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2056" name="Line 8"/>
          <p:cNvSpPr/>
          <p:nvPr userDrawn="1"/>
        </p:nvSpPr>
        <p:spPr>
          <a:xfrm>
            <a:off x="6335713" y="782638"/>
            <a:ext cx="4616450" cy="0"/>
          </a:xfrm>
          <a:prstGeom prst="line">
            <a:avLst/>
          </a:prstGeom>
          <a:ln w="12700" cap="flat" cmpd="sng">
            <a:solidFill>
              <a:schemeClr val="tx2"/>
            </a:solidFill>
            <a:prstDash val="solid"/>
            <a:round/>
            <a:headEnd type="none" w="med" len="med"/>
            <a:tailEnd type="none" w="med" len="med"/>
          </a:ln>
        </p:spPr>
      </p:sp>
      <p:pic>
        <p:nvPicPr>
          <p:cNvPr id="2057" name="Picture 10"/>
          <p:cNvPicPr>
            <a:picLocks noChangeAspect="1"/>
          </p:cNvPicPr>
          <p:nvPr userDrawn="1"/>
        </p:nvPicPr>
        <p:blipFill>
          <a:blip r:embed="rId12"/>
          <a:stretch>
            <a:fillRect/>
          </a:stretch>
        </p:blipFill>
        <p:spPr>
          <a:xfrm>
            <a:off x="0" y="0"/>
            <a:ext cx="896938" cy="896938"/>
          </a:xfrm>
          <a:prstGeom prst="rect">
            <a:avLst/>
          </a:prstGeom>
          <a:noFill/>
          <a:ln w="9525">
            <a:noFill/>
          </a:ln>
        </p:spPr>
      </p:pic>
      <p:pic>
        <p:nvPicPr>
          <p:cNvPr id="2058" name="Picture 11"/>
          <p:cNvPicPr>
            <a:picLocks noChangeAspect="1"/>
          </p:cNvPicPr>
          <p:nvPr userDrawn="1"/>
        </p:nvPicPr>
        <p:blipFill>
          <a:blip r:embed="rId13"/>
          <a:stretch>
            <a:fillRect/>
          </a:stretch>
        </p:blipFill>
        <p:spPr>
          <a:xfrm>
            <a:off x="8859838" y="6029325"/>
            <a:ext cx="2584450" cy="4508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3074" name="filename"/>
          <p:cNvSpPr/>
          <p:nvPr userDrawn="1"/>
        </p:nvSpPr>
        <p:spPr>
          <a:xfrm>
            <a:off x="0" y="857250"/>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3075" name="Line 8"/>
          <p:cNvSpPr/>
          <p:nvPr userDrawn="1"/>
        </p:nvSpPr>
        <p:spPr>
          <a:xfrm>
            <a:off x="6346825" y="903288"/>
            <a:ext cx="4614863" cy="0"/>
          </a:xfrm>
          <a:prstGeom prst="line">
            <a:avLst/>
          </a:prstGeom>
          <a:ln w="12700" cap="flat" cmpd="sng">
            <a:solidFill>
              <a:schemeClr val="tx2"/>
            </a:solidFill>
            <a:prstDash val="solid"/>
            <a:round/>
            <a:headEnd type="none" w="med" len="med"/>
            <a:tailEnd type="none" w="med" len="med"/>
          </a:ln>
        </p:spPr>
      </p:sp>
      <p:pic>
        <p:nvPicPr>
          <p:cNvPr id="3076" name="Picture 10"/>
          <p:cNvPicPr>
            <a:picLocks noChangeAspect="1"/>
          </p:cNvPicPr>
          <p:nvPr userDrawn="1"/>
        </p:nvPicPr>
        <p:blipFill>
          <a:blip r:embed="rId16"/>
          <a:stretch>
            <a:fillRect/>
          </a:stretch>
        </p:blipFill>
        <p:spPr>
          <a:xfrm>
            <a:off x="0" y="0"/>
            <a:ext cx="896938" cy="896938"/>
          </a:xfrm>
          <a:prstGeom prst="rect">
            <a:avLst/>
          </a:prstGeom>
          <a:noFill/>
          <a:ln w="9525">
            <a:noFill/>
          </a:ln>
        </p:spPr>
      </p:pic>
      <p:pic>
        <p:nvPicPr>
          <p:cNvPr id="3077" name="Picture 11"/>
          <p:cNvPicPr>
            <a:picLocks noChangeAspect="1"/>
          </p:cNvPicPr>
          <p:nvPr userDrawn="1"/>
        </p:nvPicPr>
        <p:blipFill>
          <a:blip r:embed="rId17"/>
          <a:stretch>
            <a:fillRect/>
          </a:stretch>
        </p:blipFill>
        <p:spPr>
          <a:xfrm>
            <a:off x="8691563" y="5962650"/>
            <a:ext cx="2413000" cy="476250"/>
          </a:xfrm>
          <a:prstGeom prst="rect">
            <a:avLst/>
          </a:prstGeom>
          <a:noFill/>
          <a:ln w="9525">
            <a:noFill/>
          </a:ln>
        </p:spPr>
      </p:pic>
      <p:sp>
        <p:nvSpPr>
          <p:cNvPr id="3078" name="Rectangle 2"/>
          <p:cNvSpPr>
            <a:spLocks noGrp="1"/>
          </p:cNvSpPr>
          <p:nvPr>
            <p:ph type="title"/>
          </p:nvPr>
        </p:nvSpPr>
        <p:spPr>
          <a:xfrm>
            <a:off x="149225" y="177800"/>
            <a:ext cx="10752138" cy="665163"/>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3079"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3080"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3081"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4098" name="filename"/>
          <p:cNvSpPr/>
          <p:nvPr userDrawn="1"/>
        </p:nvSpPr>
        <p:spPr>
          <a:xfrm>
            <a:off x="0" y="857250"/>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4099" name="Line 8"/>
          <p:cNvSpPr/>
          <p:nvPr userDrawn="1"/>
        </p:nvSpPr>
        <p:spPr>
          <a:xfrm>
            <a:off x="6346825" y="903288"/>
            <a:ext cx="4614863" cy="0"/>
          </a:xfrm>
          <a:prstGeom prst="line">
            <a:avLst/>
          </a:prstGeom>
          <a:ln w="12700" cap="flat" cmpd="sng">
            <a:solidFill>
              <a:schemeClr val="tx2"/>
            </a:solidFill>
            <a:prstDash val="solid"/>
            <a:round/>
            <a:headEnd type="none" w="med" len="med"/>
            <a:tailEnd type="none" w="med" len="med"/>
          </a:ln>
        </p:spPr>
      </p:sp>
      <p:pic>
        <p:nvPicPr>
          <p:cNvPr id="4100" name="Picture 10"/>
          <p:cNvPicPr>
            <a:picLocks noChangeAspect="1"/>
          </p:cNvPicPr>
          <p:nvPr userDrawn="1"/>
        </p:nvPicPr>
        <p:blipFill>
          <a:blip r:embed="rId12"/>
          <a:stretch>
            <a:fillRect/>
          </a:stretch>
        </p:blipFill>
        <p:spPr>
          <a:xfrm>
            <a:off x="0" y="0"/>
            <a:ext cx="896938" cy="896938"/>
          </a:xfrm>
          <a:prstGeom prst="rect">
            <a:avLst/>
          </a:prstGeom>
          <a:noFill/>
          <a:ln w="9525">
            <a:noFill/>
          </a:ln>
        </p:spPr>
      </p:pic>
      <p:pic>
        <p:nvPicPr>
          <p:cNvPr id="4101" name="Picture 11"/>
          <p:cNvPicPr>
            <a:picLocks noChangeAspect="1"/>
          </p:cNvPicPr>
          <p:nvPr userDrawn="1"/>
        </p:nvPicPr>
        <p:blipFill>
          <a:blip r:embed="rId13"/>
          <a:stretch>
            <a:fillRect/>
          </a:stretch>
        </p:blipFill>
        <p:spPr>
          <a:xfrm>
            <a:off x="8942388" y="5962650"/>
            <a:ext cx="2579687" cy="476250"/>
          </a:xfrm>
          <a:prstGeom prst="rect">
            <a:avLst/>
          </a:prstGeom>
          <a:noFill/>
          <a:ln w="9525">
            <a:noFill/>
          </a:ln>
        </p:spPr>
      </p:pic>
      <p:sp>
        <p:nvSpPr>
          <p:cNvPr id="4102" name="Rectangle 2"/>
          <p:cNvSpPr>
            <a:spLocks noGrp="1"/>
          </p:cNvSpPr>
          <p:nvPr>
            <p:ph type="title"/>
          </p:nvPr>
        </p:nvSpPr>
        <p:spPr>
          <a:xfrm>
            <a:off x="192088" y="261938"/>
            <a:ext cx="10752138" cy="665163"/>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4103"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4104"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4105"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5122" name="filename"/>
          <p:cNvSpPr/>
          <p:nvPr userDrawn="1"/>
        </p:nvSpPr>
        <p:spPr>
          <a:xfrm>
            <a:off x="0" y="857250"/>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5123" name="Line 8"/>
          <p:cNvSpPr/>
          <p:nvPr userDrawn="1"/>
        </p:nvSpPr>
        <p:spPr>
          <a:xfrm>
            <a:off x="6346825" y="903288"/>
            <a:ext cx="4614863" cy="0"/>
          </a:xfrm>
          <a:prstGeom prst="line">
            <a:avLst/>
          </a:prstGeom>
          <a:ln w="12700" cap="flat" cmpd="sng">
            <a:solidFill>
              <a:schemeClr val="tx2"/>
            </a:solidFill>
            <a:prstDash val="solid"/>
            <a:round/>
            <a:headEnd type="none" w="med" len="med"/>
            <a:tailEnd type="none" w="med" len="med"/>
          </a:ln>
        </p:spPr>
      </p:sp>
      <p:pic>
        <p:nvPicPr>
          <p:cNvPr id="5124" name="Picture 10"/>
          <p:cNvPicPr>
            <a:picLocks noChangeAspect="1"/>
          </p:cNvPicPr>
          <p:nvPr userDrawn="1"/>
        </p:nvPicPr>
        <p:blipFill>
          <a:blip r:embed="rId16"/>
          <a:stretch>
            <a:fillRect/>
          </a:stretch>
        </p:blipFill>
        <p:spPr>
          <a:xfrm>
            <a:off x="0" y="0"/>
            <a:ext cx="896938" cy="896938"/>
          </a:xfrm>
          <a:prstGeom prst="rect">
            <a:avLst/>
          </a:prstGeom>
          <a:noFill/>
          <a:ln w="9525">
            <a:noFill/>
          </a:ln>
        </p:spPr>
      </p:pic>
      <p:pic>
        <p:nvPicPr>
          <p:cNvPr id="5125" name="Picture 11"/>
          <p:cNvPicPr>
            <a:picLocks noChangeAspect="1"/>
          </p:cNvPicPr>
          <p:nvPr userDrawn="1"/>
        </p:nvPicPr>
        <p:blipFill>
          <a:blip r:embed="rId17"/>
          <a:stretch>
            <a:fillRect/>
          </a:stretch>
        </p:blipFill>
        <p:spPr>
          <a:xfrm>
            <a:off x="8691563" y="5962650"/>
            <a:ext cx="2413000" cy="476250"/>
          </a:xfrm>
          <a:prstGeom prst="rect">
            <a:avLst/>
          </a:prstGeom>
          <a:noFill/>
          <a:ln w="9525">
            <a:noFill/>
          </a:ln>
        </p:spPr>
      </p:pic>
      <p:sp>
        <p:nvSpPr>
          <p:cNvPr id="5126" name="Rectangle 2"/>
          <p:cNvSpPr>
            <a:spLocks noGrp="1"/>
          </p:cNvSpPr>
          <p:nvPr>
            <p:ph type="title"/>
          </p:nvPr>
        </p:nvSpPr>
        <p:spPr>
          <a:xfrm>
            <a:off x="149225" y="177800"/>
            <a:ext cx="10752138" cy="665163"/>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5127"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3080"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3081"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6146" name="filename"/>
          <p:cNvSpPr/>
          <p:nvPr userDrawn="1"/>
        </p:nvSpPr>
        <p:spPr>
          <a:xfrm>
            <a:off x="0" y="857250"/>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6147" name="Line 8"/>
          <p:cNvSpPr/>
          <p:nvPr userDrawn="1"/>
        </p:nvSpPr>
        <p:spPr>
          <a:xfrm>
            <a:off x="6346825" y="903288"/>
            <a:ext cx="4614863" cy="0"/>
          </a:xfrm>
          <a:prstGeom prst="line">
            <a:avLst/>
          </a:prstGeom>
          <a:ln w="12700" cap="flat" cmpd="sng">
            <a:solidFill>
              <a:schemeClr val="tx2"/>
            </a:solidFill>
            <a:prstDash val="solid"/>
            <a:round/>
            <a:headEnd type="none" w="med" len="med"/>
            <a:tailEnd type="none" w="med" len="med"/>
          </a:ln>
        </p:spPr>
      </p:sp>
      <p:pic>
        <p:nvPicPr>
          <p:cNvPr id="6148" name="Picture 10"/>
          <p:cNvPicPr>
            <a:picLocks noChangeAspect="1"/>
          </p:cNvPicPr>
          <p:nvPr userDrawn="1"/>
        </p:nvPicPr>
        <p:blipFill>
          <a:blip r:embed="rId16"/>
          <a:stretch>
            <a:fillRect/>
          </a:stretch>
        </p:blipFill>
        <p:spPr>
          <a:xfrm>
            <a:off x="0" y="0"/>
            <a:ext cx="896938" cy="896938"/>
          </a:xfrm>
          <a:prstGeom prst="rect">
            <a:avLst/>
          </a:prstGeom>
          <a:noFill/>
          <a:ln w="9525">
            <a:noFill/>
          </a:ln>
        </p:spPr>
      </p:pic>
      <p:pic>
        <p:nvPicPr>
          <p:cNvPr id="6149" name="Picture 11"/>
          <p:cNvPicPr>
            <a:picLocks noChangeAspect="1"/>
          </p:cNvPicPr>
          <p:nvPr userDrawn="1"/>
        </p:nvPicPr>
        <p:blipFill>
          <a:blip r:embed="rId17"/>
          <a:stretch>
            <a:fillRect/>
          </a:stretch>
        </p:blipFill>
        <p:spPr>
          <a:xfrm>
            <a:off x="8691563" y="5962650"/>
            <a:ext cx="2413000" cy="476250"/>
          </a:xfrm>
          <a:prstGeom prst="rect">
            <a:avLst/>
          </a:prstGeom>
          <a:noFill/>
          <a:ln w="9525">
            <a:noFill/>
          </a:ln>
        </p:spPr>
      </p:pic>
      <p:sp>
        <p:nvSpPr>
          <p:cNvPr id="6150" name="Rectangle 2"/>
          <p:cNvSpPr>
            <a:spLocks noGrp="1"/>
          </p:cNvSpPr>
          <p:nvPr>
            <p:ph type="title"/>
          </p:nvPr>
        </p:nvSpPr>
        <p:spPr>
          <a:xfrm>
            <a:off x="149225" y="177800"/>
            <a:ext cx="10752138" cy="665163"/>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6151"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3080"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3081"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7170" name="filename"/>
          <p:cNvSpPr/>
          <p:nvPr userDrawn="1"/>
        </p:nvSpPr>
        <p:spPr>
          <a:xfrm>
            <a:off x="0" y="857250"/>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7171" name="Line 8"/>
          <p:cNvSpPr/>
          <p:nvPr userDrawn="1"/>
        </p:nvSpPr>
        <p:spPr>
          <a:xfrm>
            <a:off x="6346825" y="903288"/>
            <a:ext cx="4614863" cy="0"/>
          </a:xfrm>
          <a:prstGeom prst="line">
            <a:avLst/>
          </a:prstGeom>
          <a:ln w="12700" cap="flat" cmpd="sng">
            <a:solidFill>
              <a:schemeClr val="tx2"/>
            </a:solidFill>
            <a:prstDash val="solid"/>
            <a:round/>
            <a:headEnd type="none" w="med" len="med"/>
            <a:tailEnd type="none" w="med" len="med"/>
          </a:ln>
        </p:spPr>
      </p:sp>
      <p:pic>
        <p:nvPicPr>
          <p:cNvPr id="7172" name="Picture 10"/>
          <p:cNvPicPr>
            <a:picLocks noChangeAspect="1"/>
          </p:cNvPicPr>
          <p:nvPr userDrawn="1"/>
        </p:nvPicPr>
        <p:blipFill>
          <a:blip r:embed="rId16"/>
          <a:stretch>
            <a:fillRect/>
          </a:stretch>
        </p:blipFill>
        <p:spPr>
          <a:xfrm>
            <a:off x="0" y="0"/>
            <a:ext cx="896938" cy="896938"/>
          </a:xfrm>
          <a:prstGeom prst="rect">
            <a:avLst/>
          </a:prstGeom>
          <a:noFill/>
          <a:ln w="9525">
            <a:noFill/>
          </a:ln>
        </p:spPr>
      </p:pic>
      <p:pic>
        <p:nvPicPr>
          <p:cNvPr id="7173" name="Picture 11"/>
          <p:cNvPicPr>
            <a:picLocks noChangeAspect="1"/>
          </p:cNvPicPr>
          <p:nvPr userDrawn="1"/>
        </p:nvPicPr>
        <p:blipFill>
          <a:blip r:embed="rId17"/>
          <a:stretch>
            <a:fillRect/>
          </a:stretch>
        </p:blipFill>
        <p:spPr>
          <a:xfrm>
            <a:off x="8691563" y="5962650"/>
            <a:ext cx="2413000" cy="476250"/>
          </a:xfrm>
          <a:prstGeom prst="rect">
            <a:avLst/>
          </a:prstGeom>
          <a:noFill/>
          <a:ln w="9525">
            <a:noFill/>
          </a:ln>
        </p:spPr>
      </p:pic>
      <p:sp>
        <p:nvSpPr>
          <p:cNvPr id="7174" name="Rectangle 2"/>
          <p:cNvSpPr>
            <a:spLocks noGrp="1"/>
          </p:cNvSpPr>
          <p:nvPr>
            <p:ph type="title"/>
          </p:nvPr>
        </p:nvSpPr>
        <p:spPr>
          <a:xfrm>
            <a:off x="149225" y="177800"/>
            <a:ext cx="10752138" cy="665163"/>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7175"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3080"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3081"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8194" name="filename"/>
          <p:cNvSpPr/>
          <p:nvPr userDrawn="1"/>
        </p:nvSpPr>
        <p:spPr>
          <a:xfrm>
            <a:off x="0" y="857250"/>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8195" name="Line 8"/>
          <p:cNvSpPr/>
          <p:nvPr userDrawn="1"/>
        </p:nvSpPr>
        <p:spPr>
          <a:xfrm>
            <a:off x="6346825" y="903288"/>
            <a:ext cx="4614863" cy="0"/>
          </a:xfrm>
          <a:prstGeom prst="line">
            <a:avLst/>
          </a:prstGeom>
          <a:ln w="12700" cap="flat" cmpd="sng">
            <a:solidFill>
              <a:schemeClr val="tx2"/>
            </a:solidFill>
            <a:prstDash val="solid"/>
            <a:round/>
            <a:headEnd type="none" w="med" len="med"/>
            <a:tailEnd type="none" w="med" len="med"/>
          </a:ln>
        </p:spPr>
      </p:sp>
      <p:pic>
        <p:nvPicPr>
          <p:cNvPr id="8196" name="Picture 10"/>
          <p:cNvPicPr>
            <a:picLocks noChangeAspect="1"/>
          </p:cNvPicPr>
          <p:nvPr userDrawn="1"/>
        </p:nvPicPr>
        <p:blipFill>
          <a:blip r:embed="rId16"/>
          <a:stretch>
            <a:fillRect/>
          </a:stretch>
        </p:blipFill>
        <p:spPr>
          <a:xfrm>
            <a:off x="0" y="0"/>
            <a:ext cx="896938" cy="896938"/>
          </a:xfrm>
          <a:prstGeom prst="rect">
            <a:avLst/>
          </a:prstGeom>
          <a:noFill/>
          <a:ln w="9525">
            <a:noFill/>
          </a:ln>
        </p:spPr>
      </p:pic>
      <p:pic>
        <p:nvPicPr>
          <p:cNvPr id="8197" name="Picture 11"/>
          <p:cNvPicPr>
            <a:picLocks noChangeAspect="1"/>
          </p:cNvPicPr>
          <p:nvPr userDrawn="1"/>
        </p:nvPicPr>
        <p:blipFill>
          <a:blip r:embed="rId17"/>
          <a:stretch>
            <a:fillRect/>
          </a:stretch>
        </p:blipFill>
        <p:spPr>
          <a:xfrm>
            <a:off x="8691563" y="5962650"/>
            <a:ext cx="2413000" cy="476250"/>
          </a:xfrm>
          <a:prstGeom prst="rect">
            <a:avLst/>
          </a:prstGeom>
          <a:noFill/>
          <a:ln w="9525">
            <a:noFill/>
          </a:ln>
        </p:spPr>
      </p:pic>
      <p:sp>
        <p:nvSpPr>
          <p:cNvPr id="8198" name="Rectangle 2"/>
          <p:cNvSpPr>
            <a:spLocks noGrp="1"/>
          </p:cNvSpPr>
          <p:nvPr>
            <p:ph type="title"/>
          </p:nvPr>
        </p:nvSpPr>
        <p:spPr>
          <a:xfrm>
            <a:off x="149225" y="177800"/>
            <a:ext cx="10752138" cy="665163"/>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8199"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3080"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3081"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6146" name="filename"/>
          <p:cNvSpPr/>
          <p:nvPr userDrawn="1"/>
        </p:nvSpPr>
        <p:spPr>
          <a:xfrm>
            <a:off x="0" y="857250"/>
            <a:ext cx="6335713" cy="73025"/>
          </a:xfrm>
          <a:prstGeom prst="rect">
            <a:avLst/>
          </a:prstGeom>
          <a:solidFill>
            <a:srgbClr val="008080"/>
          </a:solidFill>
          <a:ln w="9525">
            <a:noFill/>
          </a:ln>
        </p:spPr>
        <p:txBody>
          <a:bodyPr lIns="107937" tIns="53967" rIns="107937" bIns="53967" anchor="ctr" anchorCtr="0"/>
          <a:p>
            <a:pPr lvl="0" defTabSz="936625" fontAlgn="base">
              <a:lnSpc>
                <a:spcPct val="100000"/>
              </a:lnSpc>
              <a:spcBef>
                <a:spcPct val="0"/>
              </a:spcBef>
              <a:buClrTx/>
              <a:buNone/>
            </a:pPr>
            <a:r>
              <a:rPr lang="en-US" altLang="zh-CN" sz="4305" strike="noStrike" noProof="1" dirty="0">
                <a:solidFill>
                  <a:schemeClr val="bg1"/>
                </a:solidFill>
                <a:latin typeface="Arial" panose="020B0604020202020204" charset="-116"/>
                <a:ea typeface="楷体_GB2312" panose="02010609030101010101" pitchFamily="1" charset="-122"/>
                <a:cs typeface="+mn-cs"/>
              </a:rPr>
              <a:t>        </a:t>
            </a:r>
            <a:endParaRPr lang="en-US" altLang="zh-CN" sz="4305" strike="noStrike" noProof="1" dirty="0">
              <a:solidFill>
                <a:schemeClr val="bg1"/>
              </a:solidFill>
              <a:latin typeface="Arial" panose="020B0604020202020204" charset="-116"/>
              <a:ea typeface="楷体_GB2312" panose="02010609030101010101" pitchFamily="1" charset="-122"/>
            </a:endParaRPr>
          </a:p>
        </p:txBody>
      </p:sp>
      <p:sp>
        <p:nvSpPr>
          <p:cNvPr id="9219" name="Line 8"/>
          <p:cNvSpPr/>
          <p:nvPr userDrawn="1"/>
        </p:nvSpPr>
        <p:spPr>
          <a:xfrm>
            <a:off x="6346825" y="903288"/>
            <a:ext cx="4614863" cy="0"/>
          </a:xfrm>
          <a:prstGeom prst="line">
            <a:avLst/>
          </a:prstGeom>
          <a:ln w="12700" cap="flat" cmpd="sng">
            <a:solidFill>
              <a:schemeClr val="tx2"/>
            </a:solidFill>
            <a:prstDash val="solid"/>
            <a:round/>
            <a:headEnd type="none" w="med" len="med"/>
            <a:tailEnd type="none" w="med" len="med"/>
          </a:ln>
        </p:spPr>
      </p:sp>
      <p:pic>
        <p:nvPicPr>
          <p:cNvPr id="9220" name="Picture 10"/>
          <p:cNvPicPr>
            <a:picLocks noChangeAspect="1"/>
          </p:cNvPicPr>
          <p:nvPr userDrawn="1"/>
        </p:nvPicPr>
        <p:blipFill>
          <a:blip r:embed="rId16"/>
          <a:stretch>
            <a:fillRect/>
          </a:stretch>
        </p:blipFill>
        <p:spPr>
          <a:xfrm>
            <a:off x="0" y="0"/>
            <a:ext cx="896938" cy="896938"/>
          </a:xfrm>
          <a:prstGeom prst="rect">
            <a:avLst/>
          </a:prstGeom>
          <a:noFill/>
          <a:ln w="9525">
            <a:noFill/>
          </a:ln>
        </p:spPr>
      </p:pic>
      <p:pic>
        <p:nvPicPr>
          <p:cNvPr id="9221" name="Picture 11"/>
          <p:cNvPicPr>
            <a:picLocks noChangeAspect="1"/>
          </p:cNvPicPr>
          <p:nvPr userDrawn="1"/>
        </p:nvPicPr>
        <p:blipFill>
          <a:blip r:embed="rId17"/>
          <a:stretch>
            <a:fillRect/>
          </a:stretch>
        </p:blipFill>
        <p:spPr>
          <a:xfrm>
            <a:off x="8691563" y="5962650"/>
            <a:ext cx="2413000" cy="476250"/>
          </a:xfrm>
          <a:prstGeom prst="rect">
            <a:avLst/>
          </a:prstGeom>
          <a:noFill/>
          <a:ln w="9525">
            <a:noFill/>
          </a:ln>
        </p:spPr>
      </p:pic>
      <p:sp>
        <p:nvSpPr>
          <p:cNvPr id="6150" name="Rectangle 2"/>
          <p:cNvSpPr>
            <a:spLocks noGrp="1"/>
          </p:cNvSpPr>
          <p:nvPr>
            <p:ph type="title"/>
          </p:nvPr>
        </p:nvSpPr>
        <p:spPr>
          <a:xfrm>
            <a:off x="149225" y="177800"/>
            <a:ext cx="10752138" cy="665163"/>
          </a:xfrm>
          <a:prstGeom prst="rect">
            <a:avLst/>
          </a:prstGeom>
          <a:noFill/>
          <a:ln w="9525">
            <a:noFill/>
          </a:ln>
        </p:spPr>
        <p:txBody>
          <a:bodyPr lIns="104381" tIns="52191" rIns="104381" bIns="52191" anchor="t" anchorCtr="0"/>
          <a:p>
            <a:pPr lvl="0" fontAlgn="base"/>
            <a:r>
              <a:rPr lang="zh-CN" altLang="en-US" sz="2645" strike="noStrike" noProof="1"/>
              <a:t>单击此处编辑母版标题样式</a:t>
            </a:r>
            <a:endParaRPr lang="zh-CN" altLang="en-US" strike="noStrike" noProof="1"/>
          </a:p>
        </p:txBody>
      </p:sp>
      <p:sp>
        <p:nvSpPr>
          <p:cNvPr id="6151" name="Rectangle 3"/>
          <p:cNvSpPr>
            <a:spLocks noGrp="1"/>
          </p:cNvSpPr>
          <p:nvPr>
            <p:ph type="body"/>
          </p:nvPr>
        </p:nvSpPr>
        <p:spPr>
          <a:xfrm>
            <a:off x="576263" y="1008063"/>
            <a:ext cx="10367963" cy="4786313"/>
          </a:xfrm>
          <a:prstGeom prst="rect">
            <a:avLst/>
          </a:prstGeom>
          <a:noFill/>
          <a:ln w="9525">
            <a:noFill/>
          </a:ln>
        </p:spPr>
        <p:txBody>
          <a:bodyPr lIns="104381" tIns="52191" rIns="104381" bIns="52191" anchor="t" anchorCtr="0"/>
          <a:p>
            <a:pPr lvl="0" fontAlgn="base"/>
            <a:r>
              <a:rPr lang="zh-CN" altLang="en-US" sz="2175" strike="noStrike" noProof="1"/>
              <a:t>单击此处编辑母版文本样式</a:t>
            </a:r>
            <a:endParaRPr lang="zh-CN" altLang="en-US" strike="noStrike" noProof="1"/>
          </a:p>
          <a:p>
            <a:pPr lvl="1" fontAlgn="base"/>
            <a:r>
              <a:rPr lang="zh-CN" altLang="en-US" sz="1890" strike="noStrike" noProof="1"/>
              <a:t>第二级</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日</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r>
              <a:rPr lang="zh-CN" altLang="en-US" sz="2175" strike="noStrike" noProof="1"/>
              <a:t>地</a:t>
            </a:r>
            <a:endParaRPr lang="zh-CN" altLang="en-US" strike="noStrike" noProof="1"/>
          </a:p>
          <a:p>
            <a:pPr lvl="0" fontAlgn="base"/>
            <a:endParaRPr lang="zh-CN" altLang="en-US" strike="noStrike" noProof="1"/>
          </a:p>
        </p:txBody>
      </p:sp>
      <p:sp>
        <p:nvSpPr>
          <p:cNvPr id="3080" name="Rectangle 1028"/>
          <p:cNvSpPr>
            <a:spLocks noGrp="1"/>
          </p:cNvSpPr>
          <p:nvPr>
            <p:ph type="dt" sz="half" idx="2"/>
          </p:nvPr>
        </p:nvSpPr>
        <p:spPr>
          <a:xfrm>
            <a:off x="576263" y="5899150"/>
            <a:ext cx="2687638" cy="431800"/>
          </a:xfrm>
          <a:prstGeom prst="rect">
            <a:avLst/>
          </a:prstGeom>
          <a:noFill/>
          <a:ln w="9525">
            <a:noFill/>
          </a:ln>
        </p:spPr>
        <p:txBody>
          <a:bodyPr lIns="104381" tIns="52191" rIns="104381" bIns="52191" anchor="b"/>
          <a:lstStyle>
            <a:lvl1pP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
        <p:nvSpPr>
          <p:cNvPr id="3081" name="Rectangle 1029"/>
          <p:cNvSpPr>
            <a:spLocks noGrp="1"/>
          </p:cNvSpPr>
          <p:nvPr>
            <p:ph type="ftr" sz="quarter" idx="3"/>
          </p:nvPr>
        </p:nvSpPr>
        <p:spPr>
          <a:xfrm>
            <a:off x="3935413" y="5899150"/>
            <a:ext cx="3648075" cy="431800"/>
          </a:xfrm>
          <a:prstGeom prst="rect">
            <a:avLst/>
          </a:prstGeom>
          <a:noFill/>
          <a:ln w="9525">
            <a:noFill/>
          </a:ln>
        </p:spPr>
        <p:txBody>
          <a:bodyPr lIns="104381" tIns="52191" rIns="104381" bIns="52191" anchor="b"/>
          <a:lstStyle>
            <a:lvl1pPr algn="ctr">
              <a:defRPr sz="1230" b="0">
                <a:latin typeface="Garamond" pitchFamily="2" charset="0"/>
                <a:ea typeface="宋体" panose="02010600030101010101" pitchFamily="2" charset="-122"/>
              </a:defRPr>
            </a:lvl1pPr>
          </a:lstStyle>
          <a:p>
            <a:pPr lvl="0" eaLnBrk="1" fontAlgn="base" hangingPunct="1">
              <a:lnSpc>
                <a:spcPct val="100000"/>
              </a:lnSpc>
              <a:spcBef>
                <a:spcPct val="0"/>
              </a:spcBef>
              <a:buNone/>
            </a:pPr>
            <a:endParaRPr lang="en-US" altLang="x-none" strike="noStrike" noProof="1" dirty="0"/>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Lst>
  <p:hf sldNum="0" hdr="0" ftr="0" dt="0"/>
  <p:txStyles>
    <p:titleStyle>
      <a:lvl1pPr marL="0" lvl="0" indent="0" algn="ctr" defTabSz="986790" eaLnBrk="0" fontAlgn="base" latinLnBrk="0" hangingPunct="0">
        <a:lnSpc>
          <a:spcPct val="100000"/>
        </a:lnSpc>
        <a:spcBef>
          <a:spcPct val="0"/>
        </a:spcBef>
        <a:spcAft>
          <a:spcPct val="0"/>
        </a:spcAft>
        <a:buClr>
          <a:srgbClr val="000000"/>
        </a:buClr>
        <a:buNone/>
        <a:defRPr sz="2645" b="1" i="0" u="none" kern="1200" baseline="0">
          <a:solidFill>
            <a:srgbClr val="FB1127"/>
          </a:solidFill>
          <a:latin typeface="+mj-lt"/>
          <a:ea typeface="+mj-ea"/>
          <a:cs typeface="+mj-cs"/>
        </a:defRPr>
      </a:lvl1pPr>
    </p:titleStyle>
    <p:bodyStyle>
      <a:lvl1pPr marL="191770" lvl="0" indent="-191770"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v"/>
        <a:defRPr sz="2175" b="0" i="0" u="none" kern="1200" baseline="0">
          <a:solidFill>
            <a:srgbClr val="2E05DD"/>
          </a:solidFill>
          <a:latin typeface="+mn-lt"/>
          <a:ea typeface="+mn-ea"/>
          <a:cs typeface="+mn-cs"/>
        </a:defRPr>
      </a:lvl1pPr>
      <a:lvl2pPr marL="582295" lvl="1" indent="-196215" algn="l" defTabSz="986790" eaLnBrk="0" fontAlgn="base" latinLnBrk="0" hangingPunct="0">
        <a:lnSpc>
          <a:spcPct val="100000"/>
        </a:lnSpc>
        <a:spcBef>
          <a:spcPct val="19000"/>
        </a:spcBef>
        <a:spcAft>
          <a:spcPct val="0"/>
        </a:spcAft>
        <a:buClr>
          <a:srgbClr val="FB1127"/>
        </a:buClr>
        <a:buFont typeface="Wingdings" panose="05000000000000000000" pitchFamily="2" charset="2"/>
        <a:buChar char="Ø"/>
        <a:defRPr sz="1890" b="0" i="0" u="none" kern="1200" baseline="0">
          <a:solidFill>
            <a:schemeClr val="tx1"/>
          </a:solidFill>
          <a:latin typeface="+mn-lt"/>
          <a:ea typeface="+mn-ea"/>
          <a:cs typeface="+mn-cs"/>
        </a:defRPr>
      </a:lvl2pPr>
      <a:lvl3pPr marL="1520825" lvl="2" indent="-37782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n"/>
        <a:defRPr sz="1890" b="0" i="0" u="none" kern="1200" baseline="0">
          <a:solidFill>
            <a:schemeClr val="tx1"/>
          </a:solidFill>
          <a:latin typeface="+mn-lt"/>
          <a:ea typeface="+mn-ea"/>
          <a:cs typeface="+mn-cs"/>
        </a:defRPr>
      </a:lvl3pPr>
      <a:lvl4pPr marL="2056765" lvl="3" indent="-34099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q"/>
        <a:defRPr sz="1890" b="0" i="0" u="none" kern="1200" baseline="0">
          <a:solidFill>
            <a:schemeClr val="tx1"/>
          </a:solidFill>
          <a:latin typeface="+mn-lt"/>
          <a:ea typeface="+mn-ea"/>
          <a:cs typeface="+mn-cs"/>
        </a:defRPr>
      </a:lvl4pPr>
      <a:lvl5pPr marL="2618105" lvl="4" indent="-367665"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5pPr>
      <a:lvl6pPr marL="2376170" lvl="5"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6pPr>
      <a:lvl7pPr marL="2807970" lvl="6"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7pPr>
      <a:lvl8pPr marL="3239770" lvl="7"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8pPr>
      <a:lvl9pPr marL="3672205" lvl="8" indent="-215900" algn="l" defTabSz="986790" eaLnBrk="0" fontAlgn="base" latinLnBrk="0" hangingPunct="0">
        <a:lnSpc>
          <a:spcPct val="100000"/>
        </a:lnSpc>
        <a:spcBef>
          <a:spcPct val="19000"/>
        </a:spcBef>
        <a:spcAft>
          <a:spcPct val="0"/>
        </a:spcAft>
        <a:buClr>
          <a:schemeClr val="accent1"/>
        </a:buClr>
        <a:buSzPct val="65000"/>
        <a:buFont typeface="Wingdings" panose="05000000000000000000" pitchFamily="2" charset="2"/>
        <a:buChar char="§"/>
        <a:defRPr sz="1890" b="0" i="0" u="none" kern="1200" baseline="0">
          <a:solidFill>
            <a:schemeClr val="tx1"/>
          </a:solidFill>
          <a:latin typeface="+mn-lt"/>
          <a:ea typeface="+mn-ea"/>
          <a:cs typeface="+mn-cs"/>
        </a:defRPr>
      </a:lvl9pPr>
    </p:bodyStyle>
    <p:otherStyle>
      <a:lvl1pPr marL="0" lvl="0"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270" b="1" i="0" u="none" kern="1200" baseline="0">
          <a:solidFill>
            <a:schemeClr val="tx1"/>
          </a:solidFill>
          <a:latin typeface="+mn-lt"/>
          <a:ea typeface="+mn-ea"/>
          <a:cs typeface="+mn-cs"/>
        </a:defRPr>
      </a:lvl1pPr>
      <a:lvl2pPr marL="431800" lvl="1"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2pPr>
      <a:lvl3pPr marL="864235" lvl="2"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3pPr>
      <a:lvl4pPr marL="1296035" lvl="3"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4pPr>
      <a:lvl5pPr marL="1727835" lvl="4"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5pPr>
      <a:lvl6pPr marL="2160270" lvl="5"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6pPr>
      <a:lvl7pPr marL="2592070" lvl="6"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7pPr>
      <a:lvl8pPr marL="3023870" lvl="7"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8pPr>
      <a:lvl9pPr marL="3456305" lvl="8" indent="0" algn="l" defTabSz="864235" eaLnBrk="0" fontAlgn="base" latinLnBrk="0" hangingPunct="0">
        <a:lnSpc>
          <a:spcPct val="115000"/>
        </a:lnSpc>
        <a:spcBef>
          <a:spcPct val="19000"/>
        </a:spcBef>
        <a:spcAft>
          <a:spcPct val="0"/>
        </a:spcAft>
        <a:buClr>
          <a:srgbClr val="E11601"/>
        </a:buClr>
        <a:buFont typeface="Wingdings" panose="05000000000000000000" pitchFamily="2" charset="2"/>
        <a:buChar char="v"/>
        <a:defRPr sz="2175"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vmlDrawing" Target="../drawings/vmlDrawing1.vml"/><Relationship Id="rId5" Type="http://schemas.openxmlformats.org/officeDocument/2006/relationships/slideLayout" Target="../slideLayouts/slideLayout29.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vmlDrawing" Target="../drawings/vmlDrawing9.vml"/><Relationship Id="rId5" Type="http://schemas.openxmlformats.org/officeDocument/2006/relationships/slideLayout" Target="../slideLayouts/slideLayout26.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oleObject" Target="../embeddings/oleObject11.bin"/><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7" Type="http://schemas.openxmlformats.org/officeDocument/2006/relationships/vmlDrawing" Target="../drawings/vmlDrawing10.vml"/><Relationship Id="rId6" Type="http://schemas.openxmlformats.org/officeDocument/2006/relationships/slideLayout" Target="../slideLayouts/slideLayout26.xml"/><Relationship Id="rId5" Type="http://schemas.openxmlformats.org/officeDocument/2006/relationships/image" Target="../media/image9.wmf"/><Relationship Id="rId4" Type="http://schemas.openxmlformats.org/officeDocument/2006/relationships/oleObject" Target="../embeddings/oleObject13.bin"/><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7" Type="http://schemas.openxmlformats.org/officeDocument/2006/relationships/vmlDrawing" Target="../drawings/vmlDrawing11.vml"/><Relationship Id="rId6" Type="http://schemas.openxmlformats.org/officeDocument/2006/relationships/slideLayout" Target="../slideLayouts/slideLayout24.xml"/><Relationship Id="rId5" Type="http://schemas.openxmlformats.org/officeDocument/2006/relationships/image" Target="../media/image9.wmf"/><Relationship Id="rId4" Type="http://schemas.openxmlformats.org/officeDocument/2006/relationships/oleObject" Target="../embeddings/oleObject15.bin"/><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7" Type="http://schemas.openxmlformats.org/officeDocument/2006/relationships/notesSlide" Target="../notesSlides/notesSlide13.xml"/><Relationship Id="rId6" Type="http://schemas.openxmlformats.org/officeDocument/2006/relationships/vmlDrawing" Target="../drawings/vmlDrawing12.vml"/><Relationship Id="rId5" Type="http://schemas.openxmlformats.org/officeDocument/2006/relationships/slideLayout" Target="../slideLayouts/slideLayout26.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oleObject" Target="../embeddings/oleObject16.bin"/><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9" Type="http://schemas.openxmlformats.org/officeDocument/2006/relationships/notesSlide" Target="../notesSlides/notesSlide14.xml"/><Relationship Id="rId8" Type="http://schemas.openxmlformats.org/officeDocument/2006/relationships/vmlDrawing" Target="../drawings/vmlDrawing13.vml"/><Relationship Id="rId7" Type="http://schemas.openxmlformats.org/officeDocument/2006/relationships/slideLayout" Target="../slideLayouts/slideLayout24.xml"/><Relationship Id="rId6" Type="http://schemas.openxmlformats.org/officeDocument/2006/relationships/image" Target="../media/image9.wmf"/><Relationship Id="rId5" Type="http://schemas.openxmlformats.org/officeDocument/2006/relationships/oleObject" Target="../embeddings/oleObject18.bin"/><Relationship Id="rId4" Type="http://schemas.openxmlformats.org/officeDocument/2006/relationships/image" Target="../media/image5.wmf"/><Relationship Id="rId3" Type="http://schemas.openxmlformats.org/officeDocument/2006/relationships/oleObject" Target="../embeddings/oleObject17.bin"/><Relationship Id="rId2" Type="http://schemas.openxmlformats.org/officeDocument/2006/relationships/image" Target="../media/image6.png"/><Relationship Id="rId1" Type="http://schemas.openxmlformats.org/officeDocument/2006/relationships/image" Target="../media/image7.pn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vmlDrawing" Target="../drawings/vmlDrawing14.vml"/><Relationship Id="rId4" Type="http://schemas.openxmlformats.org/officeDocument/2006/relationships/slideLayout" Target="../slideLayouts/slideLayout24.xml"/><Relationship Id="rId3" Type="http://schemas.openxmlformats.org/officeDocument/2006/relationships/image" Target="../media/image9.wmf"/><Relationship Id="rId2" Type="http://schemas.openxmlformats.org/officeDocument/2006/relationships/oleObject" Target="../embeddings/oleObject19.bin"/><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6.xml"/><Relationship Id="rId5" Type="http://schemas.openxmlformats.org/officeDocument/2006/relationships/vmlDrawing" Target="../drawings/vmlDrawing15.vml"/><Relationship Id="rId4" Type="http://schemas.openxmlformats.org/officeDocument/2006/relationships/slideLayout" Target="../slideLayouts/slideLayout24.xml"/><Relationship Id="rId3" Type="http://schemas.openxmlformats.org/officeDocument/2006/relationships/image" Target="../media/image9.wmf"/><Relationship Id="rId2" Type="http://schemas.openxmlformats.org/officeDocument/2006/relationships/oleObject" Target="../embeddings/oleObject20.bin"/><Relationship Id="rId1" Type="http://schemas.openxmlformats.org/officeDocument/2006/relationships/image" Target="../media/image6.pn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vmlDrawing" Target="../drawings/vmlDrawing16.vml"/><Relationship Id="rId4" Type="http://schemas.openxmlformats.org/officeDocument/2006/relationships/slideLayout" Target="../slideLayouts/slideLayout24.xml"/><Relationship Id="rId3" Type="http://schemas.openxmlformats.org/officeDocument/2006/relationships/image" Target="../media/image9.wmf"/><Relationship Id="rId2" Type="http://schemas.openxmlformats.org/officeDocument/2006/relationships/oleObject" Target="../embeddings/oleObject21.bin"/><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vmlDrawing" Target="../drawings/vmlDrawing17.vml"/><Relationship Id="rId4" Type="http://schemas.openxmlformats.org/officeDocument/2006/relationships/slideLayout" Target="../slideLayouts/slideLayout24.xml"/><Relationship Id="rId3" Type="http://schemas.openxmlformats.org/officeDocument/2006/relationships/image" Target="../media/image9.wmf"/><Relationship Id="rId2" Type="http://schemas.openxmlformats.org/officeDocument/2006/relationships/oleObject" Target="../embeddings/oleObject22.bin"/><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9.xml"/><Relationship Id="rId5" Type="http://schemas.openxmlformats.org/officeDocument/2006/relationships/vmlDrawing" Target="../drawings/vmlDrawing18.vml"/><Relationship Id="rId4" Type="http://schemas.openxmlformats.org/officeDocument/2006/relationships/slideLayout" Target="../slideLayouts/slideLayout24.xml"/><Relationship Id="rId3" Type="http://schemas.openxmlformats.org/officeDocument/2006/relationships/image" Target="../media/image9.wmf"/><Relationship Id="rId2" Type="http://schemas.openxmlformats.org/officeDocument/2006/relationships/oleObject" Target="../embeddings/oleObject23.bin"/><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image" Target="../media/image6.png"/></Relationships>
</file>

<file path=ppt/slides/_rels/slide20.xml.rels><?xml version="1.0" encoding="UTF-8" standalone="yes"?>
<Relationships xmlns="http://schemas.openxmlformats.org/package/2006/relationships"><Relationship Id="rId9" Type="http://schemas.openxmlformats.org/officeDocument/2006/relationships/notesSlide" Target="../notesSlides/notesSlide20.xml"/><Relationship Id="rId8" Type="http://schemas.openxmlformats.org/officeDocument/2006/relationships/vmlDrawing" Target="../drawings/vmlDrawing19.vml"/><Relationship Id="rId7" Type="http://schemas.openxmlformats.org/officeDocument/2006/relationships/slideLayout" Target="../slideLayouts/slideLayout24.xml"/><Relationship Id="rId6" Type="http://schemas.openxmlformats.org/officeDocument/2006/relationships/image" Target="../media/image9.wmf"/><Relationship Id="rId5" Type="http://schemas.openxmlformats.org/officeDocument/2006/relationships/oleObject" Target="../embeddings/oleObject25.bin"/><Relationship Id="rId4" Type="http://schemas.openxmlformats.org/officeDocument/2006/relationships/image" Target="../media/image5.wmf"/><Relationship Id="rId3" Type="http://schemas.openxmlformats.org/officeDocument/2006/relationships/oleObject" Target="../embeddings/oleObject24.bin"/><Relationship Id="rId2" Type="http://schemas.openxmlformats.org/officeDocument/2006/relationships/image" Target="../media/image6.png"/><Relationship Id="rId1" Type="http://schemas.openxmlformats.org/officeDocument/2006/relationships/image" Target="../media/image7.png"/></Relationships>
</file>

<file path=ppt/slides/_rels/slide21.xml.rels><?xml version="1.0" encoding="UTF-8" standalone="yes"?>
<Relationships xmlns="http://schemas.openxmlformats.org/package/2006/relationships"><Relationship Id="rId6" Type="http://schemas.openxmlformats.org/officeDocument/2006/relationships/notesSlide" Target="../notesSlides/notesSlide21.xml"/><Relationship Id="rId5" Type="http://schemas.openxmlformats.org/officeDocument/2006/relationships/vmlDrawing" Target="../drawings/vmlDrawing20.vml"/><Relationship Id="rId4" Type="http://schemas.openxmlformats.org/officeDocument/2006/relationships/slideLayout" Target="../slideLayouts/slideLayout29.xml"/><Relationship Id="rId3" Type="http://schemas.openxmlformats.org/officeDocument/2006/relationships/image" Target="../media/image9.wmf"/><Relationship Id="rId2" Type="http://schemas.openxmlformats.org/officeDocument/2006/relationships/oleObject" Target="../embeddings/oleObject26.bin"/><Relationship Id="rId1" Type="http://schemas.openxmlformats.org/officeDocument/2006/relationships/image" Target="../media/image6.png"/></Relationships>
</file>

<file path=ppt/slides/_rels/slide22.xml.rels><?xml version="1.0" encoding="UTF-8" standalone="yes"?>
<Relationships xmlns="http://schemas.openxmlformats.org/package/2006/relationships"><Relationship Id="rId9" Type="http://schemas.openxmlformats.org/officeDocument/2006/relationships/notesSlide" Target="../notesSlides/notesSlide22.xml"/><Relationship Id="rId8" Type="http://schemas.openxmlformats.org/officeDocument/2006/relationships/vmlDrawing" Target="../drawings/vmlDrawing21.vml"/><Relationship Id="rId7" Type="http://schemas.openxmlformats.org/officeDocument/2006/relationships/slideLayout" Target="../slideLayouts/slideLayout24.xml"/><Relationship Id="rId6" Type="http://schemas.openxmlformats.org/officeDocument/2006/relationships/image" Target="../media/image9.wmf"/><Relationship Id="rId5" Type="http://schemas.openxmlformats.org/officeDocument/2006/relationships/oleObject" Target="../embeddings/oleObject28.bin"/><Relationship Id="rId4" Type="http://schemas.openxmlformats.org/officeDocument/2006/relationships/image" Target="../media/image5.wmf"/><Relationship Id="rId3" Type="http://schemas.openxmlformats.org/officeDocument/2006/relationships/oleObject" Target="../embeddings/oleObject27.bin"/><Relationship Id="rId2" Type="http://schemas.openxmlformats.org/officeDocument/2006/relationships/image" Target="../media/image6.png"/><Relationship Id="rId1" Type="http://schemas.openxmlformats.org/officeDocument/2006/relationships/image" Target="../media/image7.png"/></Relationships>
</file>

<file path=ppt/slides/_rels/slide23.xml.rels><?xml version="1.0" encoding="UTF-8" standalone="yes"?>
<Relationships xmlns="http://schemas.openxmlformats.org/package/2006/relationships"><Relationship Id="rId9" Type="http://schemas.openxmlformats.org/officeDocument/2006/relationships/notesSlide" Target="../notesSlides/notesSlide23.xml"/><Relationship Id="rId8" Type="http://schemas.openxmlformats.org/officeDocument/2006/relationships/vmlDrawing" Target="../drawings/vmlDrawing22.vml"/><Relationship Id="rId7"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8.wmf"/><Relationship Id="rId4" Type="http://schemas.openxmlformats.org/officeDocument/2006/relationships/oleObject" Target="../embeddings/oleObject30.bin"/><Relationship Id="rId3" Type="http://schemas.openxmlformats.org/officeDocument/2006/relationships/image" Target="../media/image5.wmf"/><Relationship Id="rId2" Type="http://schemas.openxmlformats.org/officeDocument/2006/relationships/oleObject" Target="../embeddings/oleObject29.bin"/><Relationship Id="rId1" Type="http://schemas.openxmlformats.org/officeDocument/2006/relationships/image" Target="../media/image10.jpeg"/></Relationships>
</file>

<file path=ppt/slides/_rels/slide24.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vmlDrawing" Target="../drawings/vmlDrawing23.vml"/><Relationship Id="rId4" Type="http://schemas.openxmlformats.org/officeDocument/2006/relationships/slideLayout" Target="../slideLayouts/slideLayout23.xml"/><Relationship Id="rId3" Type="http://schemas.openxmlformats.org/officeDocument/2006/relationships/image" Target="../media/image6.png"/><Relationship Id="rId2" Type="http://schemas.openxmlformats.org/officeDocument/2006/relationships/image" Target="../media/image8.wmf"/><Relationship Id="rId1" Type="http://schemas.openxmlformats.org/officeDocument/2006/relationships/oleObject" Target="../embeddings/oleObject31.bin"/></Relationships>
</file>

<file path=ppt/slides/_rels/slide25.xml.rels><?xml version="1.0" encoding="UTF-8" standalone="yes"?>
<Relationships xmlns="http://schemas.openxmlformats.org/package/2006/relationships"><Relationship Id="rId7" Type="http://schemas.openxmlformats.org/officeDocument/2006/relationships/notesSlide" Target="../notesSlides/notesSlide25.xml"/><Relationship Id="rId6" Type="http://schemas.openxmlformats.org/officeDocument/2006/relationships/vmlDrawing" Target="../drawings/vmlDrawing24.vml"/><Relationship Id="rId5" Type="http://schemas.openxmlformats.org/officeDocument/2006/relationships/slideLayout" Target="../slideLayouts/slideLayout24.xml"/><Relationship Id="rId4" Type="http://schemas.openxmlformats.org/officeDocument/2006/relationships/oleObject" Target="../embeddings/oleObject33.bin"/><Relationship Id="rId3" Type="http://schemas.openxmlformats.org/officeDocument/2006/relationships/image" Target="../media/image9.wmf"/><Relationship Id="rId2" Type="http://schemas.openxmlformats.org/officeDocument/2006/relationships/oleObject" Target="../embeddings/oleObject32.bin"/><Relationship Id="rId1" Type="http://schemas.openxmlformats.org/officeDocument/2006/relationships/image" Target="../media/image6.png"/></Relationships>
</file>

<file path=ppt/slides/_rels/slide26.xml.rels><?xml version="1.0" encoding="UTF-8" standalone="yes"?>
<Relationships xmlns="http://schemas.openxmlformats.org/package/2006/relationships"><Relationship Id="rId8" Type="http://schemas.openxmlformats.org/officeDocument/2006/relationships/notesSlide" Target="../notesSlides/notesSlide26.xml"/><Relationship Id="rId7" Type="http://schemas.openxmlformats.org/officeDocument/2006/relationships/vmlDrawing" Target="../drawings/vmlDrawing25.vml"/><Relationship Id="rId6" Type="http://schemas.openxmlformats.org/officeDocument/2006/relationships/slideLayout" Target="../slideLayouts/slideLayout29.xml"/><Relationship Id="rId5" Type="http://schemas.openxmlformats.org/officeDocument/2006/relationships/image" Target="../media/image6.png"/><Relationship Id="rId4" Type="http://schemas.openxmlformats.org/officeDocument/2006/relationships/image" Target="../media/image8.wmf"/><Relationship Id="rId3" Type="http://schemas.openxmlformats.org/officeDocument/2006/relationships/oleObject" Target="../embeddings/oleObject35.bin"/><Relationship Id="rId2" Type="http://schemas.openxmlformats.org/officeDocument/2006/relationships/image" Target="../media/image5.wmf"/><Relationship Id="rId1" Type="http://schemas.openxmlformats.org/officeDocument/2006/relationships/oleObject" Target="../embeddings/oleObject34.bin"/></Relationships>
</file>

<file path=ppt/slides/_rels/slide27.xml.rels><?xml version="1.0" encoding="UTF-8" standalone="yes"?>
<Relationships xmlns="http://schemas.openxmlformats.org/package/2006/relationships"><Relationship Id="rId6" Type="http://schemas.openxmlformats.org/officeDocument/2006/relationships/notesSlide" Target="../notesSlides/notesSlide27.xml"/><Relationship Id="rId5" Type="http://schemas.openxmlformats.org/officeDocument/2006/relationships/vmlDrawing" Target="../drawings/vmlDrawing26.vml"/><Relationship Id="rId4" Type="http://schemas.openxmlformats.org/officeDocument/2006/relationships/slideLayout" Target="../slideLayouts/slideLayout29.xml"/><Relationship Id="rId3" Type="http://schemas.openxmlformats.org/officeDocument/2006/relationships/image" Target="../media/image6.png"/><Relationship Id="rId2" Type="http://schemas.openxmlformats.org/officeDocument/2006/relationships/image" Target="../media/image8.wmf"/><Relationship Id="rId1"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7" Type="http://schemas.openxmlformats.org/officeDocument/2006/relationships/notesSlide" Target="../notesSlides/notesSlide28.xml"/><Relationship Id="rId6" Type="http://schemas.openxmlformats.org/officeDocument/2006/relationships/vmlDrawing" Target="../drawings/vmlDrawing27.vml"/><Relationship Id="rId5" Type="http://schemas.openxmlformats.org/officeDocument/2006/relationships/slideLayout" Target="../slideLayouts/slideLayout70.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oleObject" Target="../embeddings/oleObject37.bin"/><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vmlDrawing" Target="../drawings/vmlDrawing2.vml"/><Relationship Id="rId6" Type="http://schemas.openxmlformats.org/officeDocument/2006/relationships/slideLayout" Target="../slideLayouts/slideLayout24.xml"/><Relationship Id="rId5" Type="http://schemas.openxmlformats.org/officeDocument/2006/relationships/image" Target="../media/image5.wmf"/><Relationship Id="rId4" Type="http://schemas.openxmlformats.org/officeDocument/2006/relationships/oleObject" Target="../embeddings/oleObject2.bin"/><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vmlDrawing" Target="../drawings/vmlDrawing3.vml"/><Relationship Id="rId5" Type="http://schemas.openxmlformats.org/officeDocument/2006/relationships/slideLayout" Target="../slideLayouts/slideLayout24.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vmlDrawing" Target="../drawings/vmlDrawing4.vml"/><Relationship Id="rId5" Type="http://schemas.openxmlformats.org/officeDocument/2006/relationships/slideLayout" Target="../slideLayouts/slideLayout26.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vmlDrawing" Target="../drawings/vmlDrawing5.vml"/><Relationship Id="rId5" Type="http://schemas.openxmlformats.org/officeDocument/2006/relationships/slideLayout" Target="../slideLayouts/slideLayout24.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oleObject" Target="../embeddings/oleObject5.bin"/><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7" Type="http://schemas.openxmlformats.org/officeDocument/2006/relationships/vmlDrawing" Target="../drawings/vmlDrawing6.vml"/><Relationship Id="rId6" Type="http://schemas.openxmlformats.org/officeDocument/2006/relationships/slideLayout" Target="../slideLayouts/slideLayout24.xml"/><Relationship Id="rId5" Type="http://schemas.openxmlformats.org/officeDocument/2006/relationships/image" Target="../media/image6.png"/><Relationship Id="rId4" Type="http://schemas.openxmlformats.org/officeDocument/2006/relationships/image" Target="../media/image8.wmf"/><Relationship Id="rId3" Type="http://schemas.openxmlformats.org/officeDocument/2006/relationships/oleObject" Target="../embeddings/oleObject7.bin"/><Relationship Id="rId2" Type="http://schemas.openxmlformats.org/officeDocument/2006/relationships/image" Target="../media/image5.wmf"/><Relationship Id="rId1"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8.xml"/><Relationship Id="rId8" Type="http://schemas.openxmlformats.org/officeDocument/2006/relationships/vmlDrawing" Target="../drawings/vmlDrawing7.vml"/><Relationship Id="rId7" Type="http://schemas.openxmlformats.org/officeDocument/2006/relationships/slideLayout" Target="../slideLayouts/slideLayout24.x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5.wmf"/><Relationship Id="rId3" Type="http://schemas.openxmlformats.org/officeDocument/2006/relationships/oleObject" Target="../embeddings/oleObject8.bin"/><Relationship Id="rId2" Type="http://schemas.openxmlformats.org/officeDocument/2006/relationships/image" Target="../media/image6.png"/><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9.xml"/><Relationship Id="rId6" Type="http://schemas.openxmlformats.org/officeDocument/2006/relationships/vmlDrawing" Target="../drawings/vmlDrawing8.vml"/><Relationship Id="rId5" Type="http://schemas.openxmlformats.org/officeDocument/2006/relationships/slideLayout" Target="../slideLayouts/slideLayout24.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oleObject" Target="../embeddings/oleObject10.bin"/><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0241" name="filename"/>
          <p:cNvSpPr/>
          <p:nvPr/>
        </p:nvSpPr>
        <p:spPr>
          <a:xfrm>
            <a:off x="9525" y="3481388"/>
            <a:ext cx="11501438" cy="2179638"/>
          </a:xfrm>
          <a:prstGeom prst="rect">
            <a:avLst/>
          </a:prstGeom>
          <a:solidFill>
            <a:srgbClr val="018E7B"/>
          </a:solidFill>
          <a:ln w="9525" cap="flat" cmpd="sng">
            <a:solidFill>
              <a:schemeClr val="accent2"/>
            </a:solidFill>
            <a:prstDash val="solid"/>
            <a:miter/>
            <a:headEnd type="none" w="med" len="med"/>
            <a:tailEnd type="none" w="med" len="med"/>
          </a:ln>
        </p:spPr>
        <p:txBody>
          <a:bodyPr lIns="107937" tIns="53967" rIns="107937" bIns="53967" anchor="ctr" anchorCtr="0"/>
          <a:p>
            <a:pPr defTabSz="936625" fontAlgn="base">
              <a:lnSpc>
                <a:spcPct val="100000"/>
              </a:lnSpc>
              <a:spcBef>
                <a:spcPct val="0"/>
              </a:spcBef>
              <a:buClrTx/>
              <a:buNone/>
            </a:pPr>
            <a:r>
              <a:rPr lang="en-US" altLang="zh-CN" sz="4305" b="1" strike="noStrike" noProof="1" dirty="0">
                <a:solidFill>
                  <a:schemeClr val="bg1"/>
                </a:solidFill>
                <a:latin typeface="Arial" panose="020B0604020202020204" charset="-116"/>
                <a:ea typeface="楷体_GB2312" panose="02010609030101010101" pitchFamily="1" charset="-122"/>
                <a:cs typeface="+mn-cs"/>
              </a:rPr>
              <a:t>        </a:t>
            </a:r>
            <a:endParaRPr lang="en-US" altLang="zh-CN" sz="4305" b="1" strike="noStrike" noProof="1" dirty="0">
              <a:solidFill>
                <a:schemeClr val="bg1"/>
              </a:solidFill>
              <a:latin typeface="Arial" panose="020B0604020202020204" charset="-116"/>
              <a:ea typeface="楷体_GB2312" panose="02010609030101010101" pitchFamily="1" charset="-122"/>
            </a:endParaRPr>
          </a:p>
        </p:txBody>
      </p:sp>
      <p:sp>
        <p:nvSpPr>
          <p:cNvPr id="10242" name="Rectangle 4"/>
          <p:cNvSpPr>
            <a:spLocks noGrp="1"/>
          </p:cNvSpPr>
          <p:nvPr>
            <p:ph type="ctrTitle" idx="4294967295"/>
          </p:nvPr>
        </p:nvSpPr>
        <p:spPr>
          <a:xfrm>
            <a:off x="903288" y="1082675"/>
            <a:ext cx="9377363" cy="2212975"/>
          </a:xfrm>
        </p:spPr>
        <p:txBody>
          <a:bodyPr wrap="square" lIns="121387" tIns="60694" rIns="121387" bIns="60694" anchor="ctr" anchorCtr="0"/>
          <a:lstStyle>
            <a:lvl1pPr lvl="0">
              <a:defRPr/>
            </a:lvl1pPr>
          </a:lstStyle>
          <a:p>
            <a:pPr marL="0" marR="0" lvl="0" indent="0" algn="ctr" defTabSz="986790" rtl="0" eaLnBrk="1" fontAlgn="base" latinLnBrk="0" hangingPunct="1">
              <a:lnSpc>
                <a:spcPct val="100000"/>
              </a:lnSpc>
              <a:spcBef>
                <a:spcPct val="0"/>
              </a:spcBef>
              <a:spcAft>
                <a:spcPct val="0"/>
              </a:spcAft>
              <a:buClrTx/>
              <a:buSzTx/>
              <a:buFontTx/>
              <a:buNone/>
            </a:pPr>
            <a:r>
              <a:rPr kumimoji="0" lang="zh-CN" altLang="en-US" sz="4650" b="1" i="0" u="none" strike="noStrike" kern="1200" cap="none" spc="0" normalizeH="0" baseline="0" noProof="1">
                <a:solidFill>
                  <a:schemeClr val="tx1"/>
                </a:solidFill>
                <a:latin typeface="Segoe Script" panose="020B0504020000000003" charset="0"/>
                <a:ea typeface="黑体" panose="02010609060101010101" pitchFamily="2" charset="-122"/>
                <a:cs typeface="+mj-cs"/>
                <a:sym typeface="Arial" panose="020B0604020202020204" charset="-116"/>
              </a:rPr>
              <a:t>对公重点信贷产品</a:t>
            </a:r>
            <a:endParaRPr kumimoji="0" lang="zh-CN" altLang="en-US" sz="4650" b="1" i="0" u="none" strike="noStrike" kern="1200" cap="none" spc="0" normalizeH="0" baseline="0" noProof="1">
              <a:solidFill>
                <a:schemeClr val="tx1"/>
              </a:solidFill>
              <a:latin typeface="Segoe Script" panose="020B0504020000000003" charset="0"/>
              <a:ea typeface="黑体" panose="02010609060101010101" pitchFamily="2" charset="-122"/>
              <a:cs typeface="+mj-cs"/>
              <a:sym typeface="Arial" panose="020B0604020202020204" charset="-116"/>
            </a:endParaRPr>
          </a:p>
        </p:txBody>
      </p:sp>
      <p:sp>
        <p:nvSpPr>
          <p:cNvPr id="11268" name="Rectangle 11"/>
          <p:cNvSpPr>
            <a:spLocks noGrp="1"/>
          </p:cNvSpPr>
          <p:nvPr>
            <p:ph type="subTitle" idx="4294967295"/>
          </p:nvPr>
        </p:nvSpPr>
        <p:spPr>
          <a:xfrm>
            <a:off x="1728788" y="4751388"/>
            <a:ext cx="8062912" cy="703262"/>
          </a:xfrm>
          <a:ln/>
        </p:spPr>
        <p:txBody>
          <a:bodyPr wrap="square" lIns="121387" tIns="60694" rIns="121387" bIns="60694" anchor="t" anchorCtr="0"/>
          <a:lstStyle>
            <a:lvl1pPr marL="0" lvl="0" indent="0" algn="ctr">
              <a:buClr>
                <a:srgbClr val="FB1127"/>
              </a:buClr>
              <a:buSzTx/>
              <a:buFont typeface="Wingdings" panose="05000000000000000000" pitchFamily="2" charset="2"/>
              <a:defRPr/>
            </a:lvl1pPr>
            <a:lvl2pPr marL="457200" lvl="1" indent="-71120" algn="ctr">
              <a:buClr>
                <a:srgbClr val="FB1127"/>
              </a:buClr>
              <a:buSzTx/>
              <a:buFont typeface="Wingdings" panose="05000000000000000000" pitchFamily="2" charset="2"/>
              <a:defRPr/>
            </a:lvl2pPr>
            <a:lvl3pPr marL="914400" lvl="2" indent="228600" algn="ctr">
              <a:buClr>
                <a:schemeClr val="accent1"/>
              </a:buClr>
              <a:buSzPct val="65000"/>
              <a:buFont typeface="Wingdings" panose="05000000000000000000" pitchFamily="2" charset="2"/>
              <a:defRPr/>
            </a:lvl3pPr>
            <a:lvl4pPr marL="1371600" lvl="3" indent="344805" algn="ctr">
              <a:buClr>
                <a:schemeClr val="accent1"/>
              </a:buClr>
              <a:buSzPct val="65000"/>
              <a:buFont typeface="Wingdings" panose="05000000000000000000" pitchFamily="2" charset="2"/>
              <a:defRPr/>
            </a:lvl4pPr>
            <a:lvl5pPr marL="1828800" lvl="4" indent="422275" algn="ctr">
              <a:buClr>
                <a:schemeClr val="accent1"/>
              </a:buClr>
              <a:buSzPct val="65000"/>
              <a:buFont typeface="Wingdings" panose="05000000000000000000" pitchFamily="2" charset="2"/>
              <a:defRPr/>
            </a:lvl5pPr>
          </a:lstStyle>
          <a:p>
            <a:pPr marL="0" lvl="0" indent="0" algn="ctr" defTabSz="936625" eaLnBrk="1" hangingPunct="1">
              <a:buNone/>
            </a:pPr>
            <a:r>
              <a:rPr lang="zh-CN" altLang="en-US" sz="2300" b="1" dirty="0">
                <a:solidFill>
                  <a:schemeClr val="bg1"/>
                </a:solidFill>
                <a:latin typeface="楷体_GB2312" panose="02010609030101010101" pitchFamily="1" charset="-122"/>
                <a:ea typeface="楷体_GB2312" panose="02010609030101010101" pitchFamily="1" charset="-122"/>
              </a:rPr>
              <a:t>二〇二一年四月</a:t>
            </a:r>
            <a:endParaRPr lang="zh-CN" altLang="en-US" sz="2300" b="1" dirty="0">
              <a:solidFill>
                <a:schemeClr val="bg1"/>
              </a:solidFill>
              <a:latin typeface="楷体_GB2312" panose="02010609030101010101" pitchFamily="1" charset="-122"/>
              <a:ea typeface="楷体_GB2312" panose="02010609030101010101" pitchFamily="1" charset="-122"/>
            </a:endParaRPr>
          </a:p>
        </p:txBody>
      </p:sp>
      <p:sp>
        <p:nvSpPr>
          <p:cNvPr id="10244" name="Rectangle 3"/>
          <p:cNvSpPr/>
          <p:nvPr/>
        </p:nvSpPr>
        <p:spPr>
          <a:xfrm>
            <a:off x="1735138" y="3906838"/>
            <a:ext cx="8067675" cy="527050"/>
          </a:xfrm>
          <a:prstGeom prst="rect">
            <a:avLst/>
          </a:prstGeom>
          <a:noFill/>
          <a:ln w="9525">
            <a:noFill/>
          </a:ln>
        </p:spPr>
        <p:txBody>
          <a:bodyPr lIns="121387" tIns="60694" rIns="121387" bIns="60694" anchor="t" anchorCtr="0"/>
          <a:p>
            <a:pPr algn="ctr" defTabSz="1044575" fontAlgn="base">
              <a:lnSpc>
                <a:spcPct val="95000"/>
              </a:lnSpc>
              <a:buClr>
                <a:srgbClr val="FF0000"/>
              </a:buClr>
              <a:buNone/>
            </a:pPr>
            <a:r>
              <a:rPr lang="zh-CN" altLang="en-US" sz="3375" b="1" strike="noStrike" noProof="1" dirty="0">
                <a:solidFill>
                  <a:schemeClr val="bg1"/>
                </a:solidFill>
                <a:latin typeface="Arial" panose="020B0604020202020204" charset="-116"/>
                <a:ea typeface="楷体_GB2312" panose="02010609030101010101" pitchFamily="1" charset="-122"/>
                <a:cs typeface="+mn-cs"/>
              </a:rPr>
              <a:t>农业银行平顶山分行</a:t>
            </a:r>
            <a:endParaRPr lang="zh-CN" altLang="en-US" sz="3375" b="1" strike="noStrike" noProof="1" dirty="0">
              <a:solidFill>
                <a:schemeClr val="bg1"/>
              </a:solidFill>
              <a:latin typeface="Arial" panose="020B0604020202020204" charset="-116"/>
              <a:ea typeface="楷体_GB2312" panose="02010609030101010101" pitchFamily="1" charset="-122"/>
            </a:endParaRPr>
          </a:p>
        </p:txBody>
      </p:sp>
      <p:sp>
        <p:nvSpPr>
          <p:cNvPr id="10245" name="页脚占位符 2"/>
          <p:cNvSpPr txBox="1">
            <a:spLocks noGrp="1"/>
          </p:cNvSpPr>
          <p:nvPr/>
        </p:nvSpPr>
        <p:spPr>
          <a:xfrm>
            <a:off x="3935413" y="6513513"/>
            <a:ext cx="3648075" cy="531813"/>
          </a:xfrm>
          <a:prstGeom prst="rect">
            <a:avLst/>
          </a:prstGeom>
          <a:noFill/>
          <a:ln w="9525">
            <a:noFill/>
          </a:ln>
        </p:spPr>
        <p:txBody>
          <a:bodyPr lIns="121387" tIns="60694" rIns="121387" bIns="60694" anchor="b" anchorCtr="0"/>
          <a:p>
            <a:pPr algn="ctr">
              <a:lnSpc>
                <a:spcPct val="100000"/>
              </a:lnSpc>
              <a:spcBef>
                <a:spcPct val="0"/>
              </a:spcBef>
              <a:buClrTx/>
              <a:buNone/>
            </a:pPr>
            <a:endParaRPr lang="en-US" altLang="x-none" sz="1510" b="1" noProof="1" dirty="0">
              <a:latin typeface="Garamond" pitchFamily="2" charset="0"/>
              <a:ea typeface="宋体" panose="02010600030101010101" pitchFamily="2" charset="-122"/>
            </a:endParaRPr>
          </a:p>
        </p:txBody>
      </p:sp>
      <p:graphicFrame>
        <p:nvGraphicFramePr>
          <p:cNvPr id="11271"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76" name="" r:id="rId2" imgW="2124075" imgH="590550" progId="Paint.Picture">
                  <p:embed/>
                </p:oleObj>
              </mc:Choice>
              <mc:Fallback>
                <p:oleObj name="" r:id="rId2" imgW="2124075" imgH="590550" progId="Paint.Picture">
                  <p:embed/>
                  <p:pic>
                    <p:nvPicPr>
                      <p:cNvPr id="0" name="图片 3075"/>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4"/>
          <a:stretch>
            <a:fillRect/>
          </a:stretch>
        </p:blipFill>
        <p:spPr>
          <a:xfrm>
            <a:off x="8720138" y="98425"/>
            <a:ext cx="2655887" cy="73342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grpSp>
        <p:nvGrpSpPr>
          <p:cNvPr id="45" name="组合 44"/>
          <p:cNvGrpSpPr/>
          <p:nvPr/>
        </p:nvGrpSpPr>
        <p:grpSpPr>
          <a:xfrm>
            <a:off x="5163820" y="1009000"/>
            <a:ext cx="219075" cy="5424807"/>
            <a:chOff x="6010298" y="1443485"/>
            <a:chExt cx="188351" cy="3414816"/>
          </a:xfrm>
          <a:solidFill>
            <a:srgbClr val="A2CB8E"/>
          </a:solidFill>
        </p:grpSpPr>
        <p:sp>
          <p:nvSpPr>
            <p:cNvPr id="46" name="直接连接符 45"/>
            <p:cNvSpPr/>
            <p:nvPr/>
          </p:nvSpPr>
          <p:spPr>
            <a:xfrm>
              <a:off x="6104255" y="1443485"/>
              <a:ext cx="8255" cy="3414816"/>
            </a:xfrm>
            <a:prstGeom prst="line">
              <a:avLst/>
            </a:prstGeom>
            <a:grpFill/>
            <a:ln w="12700" cap="flat" cmpd="sng" algn="ctr">
              <a:solidFill>
                <a:srgbClr val="A2CB8E"/>
              </a:solidFill>
              <a:prstDash val="dash"/>
              <a:miter lim="800000"/>
            </a:ln>
            <a:effectLst/>
          </p:spPr>
        </p:sp>
        <p:sp>
          <p:nvSpPr>
            <p:cNvPr id="47" name="Freeform 42"/>
            <p:cNvSpPr/>
            <p:nvPr/>
          </p:nvSpPr>
          <p:spPr bwMode="auto">
            <a:xfrm>
              <a:off x="6010298" y="156014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grpFill/>
            <a:ln>
              <a:solidFill>
                <a:srgbClr val="A2CB8E"/>
              </a:solidFill>
            </a:ln>
          </p:spPr>
          <p:txBody>
            <a:bodyPr vert="horz" wrap="square" lIns="106338" tIns="53169" rIns="106338" bIns="53169" numCol="1" anchor="t" anchorCtr="0" compatLnSpc="1"/>
            <a:p>
              <a:pPr fontAlgn="base">
                <a:defRPr/>
              </a:pPr>
              <a:endParaRPr lang="zh-CN" altLang="en-US" sz="2790" strike="noStrike" kern="0" noProof="1">
                <a:solidFill>
                  <a:sysClr val="windowText" lastClr="000000"/>
                </a:solidFill>
              </a:endParaRPr>
            </a:p>
          </p:txBody>
        </p:sp>
        <p:sp>
          <p:nvSpPr>
            <p:cNvPr id="48" name="Freeform 43"/>
            <p:cNvSpPr/>
            <p:nvPr/>
          </p:nvSpPr>
          <p:spPr bwMode="auto">
            <a:xfrm>
              <a:off x="6027021" y="2523460"/>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grpFill/>
            <a:ln>
              <a:solidFill>
                <a:srgbClr val="A2CB8E"/>
              </a:solidFill>
            </a:ln>
          </p:spPr>
          <p:txBody>
            <a:bodyPr vert="horz" wrap="square" lIns="106338" tIns="53169" rIns="106338" bIns="53169" numCol="1" anchor="t" anchorCtr="0" compatLnSpc="1"/>
            <a:p>
              <a:pPr fontAlgn="base">
                <a:defRPr/>
              </a:pPr>
              <a:endParaRPr lang="zh-CN" altLang="en-US" sz="2790" strike="noStrike" kern="0" noProof="1">
                <a:solidFill>
                  <a:sysClr val="windowText" lastClr="000000"/>
                </a:solidFill>
              </a:endParaRPr>
            </a:p>
          </p:txBody>
        </p:sp>
        <p:sp>
          <p:nvSpPr>
            <p:cNvPr id="49" name="Freeform 44"/>
            <p:cNvSpPr/>
            <p:nvPr/>
          </p:nvSpPr>
          <p:spPr bwMode="auto">
            <a:xfrm>
              <a:off x="6027199" y="3642049"/>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grpFill/>
            <a:ln>
              <a:solidFill>
                <a:srgbClr val="A2CB8E"/>
              </a:solidFill>
            </a:ln>
          </p:spPr>
          <p:txBody>
            <a:bodyPr vert="horz" wrap="square" lIns="106338" tIns="53169" rIns="106338" bIns="53169" numCol="1" anchor="t" anchorCtr="0" compatLnSpc="1"/>
            <a:p>
              <a:pPr fontAlgn="base">
                <a:defRPr/>
              </a:pPr>
              <a:endParaRPr lang="zh-CN" altLang="en-US" sz="2790" strike="noStrike" kern="0" noProof="1">
                <a:solidFill>
                  <a:sysClr val="windowText" lastClr="000000"/>
                </a:solidFill>
              </a:endParaRPr>
            </a:p>
          </p:txBody>
        </p:sp>
        <p:sp>
          <p:nvSpPr>
            <p:cNvPr id="50" name="Freeform 45"/>
            <p:cNvSpPr/>
            <p:nvPr/>
          </p:nvSpPr>
          <p:spPr bwMode="auto">
            <a:xfrm>
              <a:off x="6020102" y="4509379"/>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grpFill/>
            <a:ln>
              <a:solidFill>
                <a:srgbClr val="A2CB8E"/>
              </a:solidFill>
            </a:ln>
          </p:spPr>
          <p:txBody>
            <a:bodyPr vert="horz" wrap="square" lIns="106338" tIns="53169" rIns="106338" bIns="53169" numCol="1" anchor="t" anchorCtr="0" compatLnSpc="1"/>
            <a:p>
              <a:pPr fontAlgn="base">
                <a:defRPr/>
              </a:pPr>
              <a:endParaRPr lang="zh-CN" altLang="en-US" sz="2790" strike="noStrike" kern="0" noProof="1">
                <a:solidFill>
                  <a:sysClr val="windowText" lastClr="000000"/>
                </a:solidFill>
              </a:endParaRPr>
            </a:p>
          </p:txBody>
        </p:sp>
      </p:grpSp>
      <p:sp>
        <p:nvSpPr>
          <p:cNvPr id="53" name="Oval 48"/>
          <p:cNvSpPr/>
          <p:nvPr/>
        </p:nvSpPr>
        <p:spPr>
          <a:xfrm>
            <a:off x="5016500" y="1701800"/>
            <a:ext cx="439738" cy="466725"/>
          </a:xfrm>
          <a:prstGeom prst="ellipse">
            <a:avLst/>
          </a:prstGeom>
          <a:solidFill>
            <a:srgbClr val="616A76"/>
          </a:solidFill>
          <a:ln w="9525">
            <a:noFill/>
          </a:ln>
        </p:spPr>
        <p:txBody>
          <a:bodyPr wrap="square" lIns="0" tIns="0" rIns="0" bIns="0" anchor="ctr" anchorCtr="0"/>
          <a:p>
            <a:pPr algn="ctr">
              <a:buNone/>
            </a:pPr>
            <a:r>
              <a:rPr lang="en-US" altLang="zh-CN" sz="2800" dirty="0">
                <a:solidFill>
                  <a:srgbClr val="FFFFFF"/>
                </a:solidFill>
                <a:latin typeface="Agency FB" pitchFamily="34" charset="0"/>
                <a:ea typeface="楷体_GB2312" panose="02010609030101010101" pitchFamily="1" charset="-122"/>
              </a:rPr>
              <a:t>A</a:t>
            </a:r>
            <a:endParaRPr lang="en-US" altLang="zh-CN" sz="2800" dirty="0">
              <a:solidFill>
                <a:srgbClr val="FFFFFF"/>
              </a:solidFill>
              <a:latin typeface="Agency FB" pitchFamily="34" charset="0"/>
              <a:ea typeface="楷体_GB2312" panose="02010609030101010101" pitchFamily="1" charset="-122"/>
            </a:endParaRPr>
          </a:p>
        </p:txBody>
      </p:sp>
      <p:sp>
        <p:nvSpPr>
          <p:cNvPr id="57" name="Freeform 54"/>
          <p:cNvSpPr/>
          <p:nvPr/>
        </p:nvSpPr>
        <p:spPr bwMode="auto">
          <a:xfrm>
            <a:off x="4967288" y="996950"/>
            <a:ext cx="3214688" cy="1876425"/>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rgbClr val="3F3F3F">
              <a:alpha val="30000"/>
            </a:srgbClr>
          </a:solidFill>
          <a:ln>
            <a:noFill/>
          </a:ln>
        </p:spPr>
        <p:txBody>
          <a:bodyPr vert="horz" wrap="square" lIns="106338" tIns="53169" rIns="106338" bIns="53169" numCol="1" anchor="t" anchorCtr="0" compatLnSpc="1"/>
          <a:p>
            <a:pPr fontAlgn="base">
              <a:defRPr/>
            </a:pPr>
            <a:endParaRPr lang="en-US" altLang="zh-CN" sz="2785" strike="noStrike" kern="0" noProof="1" dirty="0">
              <a:solidFill>
                <a:sysClr val="window" lastClr="FFFFFF"/>
              </a:solidFill>
              <a:latin typeface="Agency FB" pitchFamily="34" charset="0"/>
              <a:ea typeface="楷体_GB2312" panose="02010609030101010101" pitchFamily="1" charset="-122"/>
              <a:cs typeface="+mn-cs"/>
              <a:sym typeface="+mn-ea"/>
            </a:endParaRPr>
          </a:p>
        </p:txBody>
      </p:sp>
      <p:sp>
        <p:nvSpPr>
          <p:cNvPr id="58" name="Oval 55"/>
          <p:cNvSpPr>
            <a:spLocks noChangeArrowheads="1"/>
          </p:cNvSpPr>
          <p:nvPr/>
        </p:nvSpPr>
        <p:spPr bwMode="auto">
          <a:xfrm>
            <a:off x="6480175" y="1152525"/>
            <a:ext cx="1495425" cy="1511300"/>
          </a:xfrm>
          <a:prstGeom prst="ellipse">
            <a:avLst/>
          </a:prstGeom>
          <a:solidFill>
            <a:srgbClr val="536781"/>
          </a:solidFill>
          <a:ln>
            <a:noFill/>
          </a:ln>
        </p:spPr>
        <p:txBody>
          <a:bodyPr vert="horz" wrap="square" lIns="106338" tIns="53169" rIns="106338" bIns="53169" numCol="1" anchor="t" anchorCtr="0" compatLnSpc="1"/>
          <a:p>
            <a:pPr fontAlgn="base">
              <a:defRPr/>
            </a:pPr>
            <a:endParaRPr lang="zh-CN" altLang="en-US" sz="2790" strike="noStrike" kern="0" noProof="1">
              <a:solidFill>
                <a:sysClr val="windowText" lastClr="000000"/>
              </a:solidFill>
            </a:endParaRPr>
          </a:p>
        </p:txBody>
      </p:sp>
      <p:sp>
        <p:nvSpPr>
          <p:cNvPr id="59" name="Oval 56"/>
          <p:cNvSpPr/>
          <p:nvPr/>
        </p:nvSpPr>
        <p:spPr>
          <a:xfrm>
            <a:off x="4972050" y="3267075"/>
            <a:ext cx="484188" cy="471488"/>
          </a:xfrm>
          <a:prstGeom prst="ellipse">
            <a:avLst/>
          </a:prstGeom>
          <a:solidFill>
            <a:srgbClr val="536781"/>
          </a:solidFill>
          <a:ln w="9525">
            <a:noFill/>
          </a:ln>
        </p:spPr>
        <p:txBody>
          <a:bodyPr wrap="square" lIns="0" tIns="0" rIns="0" bIns="0" anchor="ctr" anchorCtr="0"/>
          <a:p>
            <a:pPr algn="ctr">
              <a:buNone/>
            </a:pPr>
            <a:r>
              <a:rPr lang="en-US" altLang="zh-CN" sz="2800" dirty="0">
                <a:solidFill>
                  <a:srgbClr val="FFFFFF"/>
                </a:solidFill>
                <a:latin typeface="Agency FB" pitchFamily="34" charset="0"/>
                <a:ea typeface="楷体_GB2312" panose="02010609030101010101" pitchFamily="1" charset="-122"/>
              </a:rPr>
              <a:t>B</a:t>
            </a:r>
            <a:endParaRPr lang="zh-CN" altLang="en-US" sz="2800" dirty="0">
              <a:solidFill>
                <a:srgbClr val="FFFFFF"/>
              </a:solidFill>
              <a:latin typeface="Agency FB" pitchFamily="34" charset="0"/>
              <a:ea typeface="楷体_GB2312" panose="02010609030101010101" pitchFamily="1" charset="-122"/>
            </a:endParaRPr>
          </a:p>
        </p:txBody>
      </p:sp>
      <p:sp>
        <p:nvSpPr>
          <p:cNvPr id="63" name="TextBox 30"/>
          <p:cNvSpPr txBox="1"/>
          <p:nvPr/>
        </p:nvSpPr>
        <p:spPr>
          <a:xfrm>
            <a:off x="6719888" y="1289050"/>
            <a:ext cx="1112837" cy="1292225"/>
          </a:xfrm>
          <a:prstGeom prst="rect">
            <a:avLst/>
          </a:prstGeom>
          <a:noFill/>
          <a:ln w="9525">
            <a:noFill/>
          </a:ln>
        </p:spPr>
        <p:txBody>
          <a:bodyPr wrap="square" lIns="0" tIns="0" rIns="0" bIns="0" anchor="t" anchorCtr="0">
            <a:spAutoFit/>
          </a:bodyPr>
          <a:p>
            <a:pPr algn="ctr">
              <a:lnSpc>
                <a:spcPct val="100000"/>
              </a:lnSpc>
              <a:spcBef>
                <a:spcPct val="0"/>
              </a:spcBef>
              <a:buNone/>
            </a:pPr>
            <a:r>
              <a:rPr lang="zh-CN" altLang="en-US" sz="2800" b="1" dirty="0">
                <a:solidFill>
                  <a:srgbClr val="FFFFFF"/>
                </a:solidFill>
                <a:latin typeface="微软雅黑" panose="020B0503020204020204" pitchFamily="2" charset="-122"/>
                <a:ea typeface="微软雅黑" panose="020B0503020204020204" pitchFamily="2" charset="-122"/>
              </a:rPr>
              <a:t>一般固定资产贷款</a:t>
            </a:r>
            <a:endParaRPr lang="zh-CN" altLang="en-US" sz="2800" b="1" dirty="0">
              <a:solidFill>
                <a:srgbClr val="FFFFFF"/>
              </a:solidFill>
              <a:latin typeface="微软雅黑" panose="020B0503020204020204" pitchFamily="2" charset="-122"/>
              <a:ea typeface="微软雅黑" panose="020B0503020204020204" pitchFamily="2" charset="-122"/>
            </a:endParaRPr>
          </a:p>
        </p:txBody>
      </p:sp>
      <p:sp>
        <p:nvSpPr>
          <p:cNvPr id="22" name="Freeform 54"/>
          <p:cNvSpPr/>
          <p:nvPr/>
        </p:nvSpPr>
        <p:spPr bwMode="auto">
          <a:xfrm rot="10800000">
            <a:off x="2303463" y="2565400"/>
            <a:ext cx="3213100" cy="1876425"/>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rgbClr val="3F3F3F">
              <a:alpha val="30000"/>
            </a:srgbClr>
          </a:solidFill>
          <a:ln>
            <a:noFill/>
          </a:ln>
        </p:spPr>
        <p:txBody>
          <a:bodyPr vert="horz" wrap="square" lIns="106338" tIns="53169" rIns="106338" bIns="53169" numCol="1" anchor="t" anchorCtr="0" compatLnSpc="1"/>
          <a:p>
            <a:pPr fontAlgn="base">
              <a:defRPr/>
            </a:pPr>
            <a:endParaRPr lang="en-US" altLang="zh-CN" sz="2785" strike="noStrike" kern="0" noProof="1" dirty="0">
              <a:solidFill>
                <a:sysClr val="window" lastClr="FFFFFF"/>
              </a:solidFill>
              <a:latin typeface="Agency FB" pitchFamily="34" charset="0"/>
              <a:ea typeface="楷体_GB2312" panose="02010609030101010101" pitchFamily="1" charset="-122"/>
              <a:cs typeface="+mn-cs"/>
              <a:sym typeface="+mn-ea"/>
            </a:endParaRPr>
          </a:p>
        </p:txBody>
      </p:sp>
      <p:sp>
        <p:nvSpPr>
          <p:cNvPr id="23" name="Oval 55"/>
          <p:cNvSpPr>
            <a:spLocks noChangeArrowheads="1"/>
          </p:cNvSpPr>
          <p:nvPr/>
        </p:nvSpPr>
        <p:spPr bwMode="auto">
          <a:xfrm>
            <a:off x="2519363" y="2747963"/>
            <a:ext cx="1497013" cy="1511300"/>
          </a:xfrm>
          <a:prstGeom prst="ellipse">
            <a:avLst/>
          </a:prstGeom>
          <a:solidFill>
            <a:srgbClr val="536781"/>
          </a:solidFill>
          <a:ln>
            <a:noFill/>
          </a:ln>
        </p:spPr>
        <p:txBody>
          <a:bodyPr vert="horz" wrap="square" lIns="106338" tIns="53169" rIns="106338" bIns="53169" numCol="1" anchor="t" anchorCtr="0" compatLnSpc="1"/>
          <a:p>
            <a:pPr fontAlgn="base">
              <a:defRPr/>
            </a:pPr>
            <a:endParaRPr lang="zh-CN" altLang="en-US" sz="2790" strike="noStrike" kern="0" noProof="1">
              <a:solidFill>
                <a:sysClr val="windowText" lastClr="000000"/>
              </a:solidFill>
            </a:endParaRPr>
          </a:p>
        </p:txBody>
      </p:sp>
      <p:sp>
        <p:nvSpPr>
          <p:cNvPr id="25" name="TextBox 30"/>
          <p:cNvSpPr txBox="1"/>
          <p:nvPr/>
        </p:nvSpPr>
        <p:spPr>
          <a:xfrm>
            <a:off x="2711450" y="3024188"/>
            <a:ext cx="1112838" cy="862012"/>
          </a:xfrm>
          <a:prstGeom prst="rect">
            <a:avLst/>
          </a:prstGeom>
          <a:noFill/>
          <a:ln w="9525">
            <a:noFill/>
          </a:ln>
        </p:spPr>
        <p:txBody>
          <a:bodyPr wrap="square" lIns="0" tIns="0" rIns="0" bIns="0" anchor="t" anchorCtr="0">
            <a:spAutoFit/>
          </a:bodyPr>
          <a:p>
            <a:pPr algn="ctr">
              <a:lnSpc>
                <a:spcPct val="100000"/>
              </a:lnSpc>
              <a:spcBef>
                <a:spcPct val="0"/>
              </a:spcBef>
              <a:buNone/>
            </a:pPr>
            <a:r>
              <a:rPr lang="zh-CN" altLang="en-US" sz="2800" b="1" dirty="0">
                <a:solidFill>
                  <a:srgbClr val="FFFFFF"/>
                </a:solidFill>
                <a:latin typeface="微软雅黑" panose="020B0503020204020204" pitchFamily="2" charset="-122"/>
                <a:ea typeface="微软雅黑" panose="020B0503020204020204" pitchFamily="2" charset="-122"/>
              </a:rPr>
              <a:t>项目</a:t>
            </a:r>
            <a:endParaRPr lang="zh-CN" altLang="en-US" sz="2800" b="1" dirty="0">
              <a:solidFill>
                <a:srgbClr val="FFFFFF"/>
              </a:solidFill>
              <a:latin typeface="微软雅黑" panose="020B0503020204020204" pitchFamily="2" charset="-122"/>
              <a:ea typeface="微软雅黑" panose="020B0503020204020204" pitchFamily="2" charset="-122"/>
            </a:endParaRPr>
          </a:p>
          <a:p>
            <a:pPr algn="ctr">
              <a:lnSpc>
                <a:spcPct val="100000"/>
              </a:lnSpc>
              <a:spcBef>
                <a:spcPct val="0"/>
              </a:spcBef>
              <a:buNone/>
            </a:pPr>
            <a:r>
              <a:rPr lang="zh-CN" altLang="en-US" sz="2800" b="1" dirty="0">
                <a:solidFill>
                  <a:srgbClr val="FFFFFF"/>
                </a:solidFill>
                <a:latin typeface="微软雅黑" panose="020B0503020204020204" pitchFamily="2" charset="-122"/>
                <a:ea typeface="微软雅黑" panose="020B0503020204020204" pitchFamily="2" charset="-122"/>
              </a:rPr>
              <a:t>融资</a:t>
            </a:r>
            <a:endParaRPr lang="zh-CN" altLang="en-US" sz="2800" b="1" dirty="0">
              <a:solidFill>
                <a:srgbClr val="FFFFFF"/>
              </a:solidFill>
              <a:latin typeface="微软雅黑" panose="020B0503020204020204" pitchFamily="2" charset="-122"/>
              <a:ea typeface="微软雅黑" panose="020B0503020204020204" pitchFamily="2" charset="-122"/>
            </a:endParaRPr>
          </a:p>
        </p:txBody>
      </p:sp>
      <p:sp>
        <p:nvSpPr>
          <p:cNvPr id="26" name="Oval 48"/>
          <p:cNvSpPr/>
          <p:nvPr/>
        </p:nvSpPr>
        <p:spPr>
          <a:xfrm>
            <a:off x="5076825" y="5111750"/>
            <a:ext cx="439738" cy="466725"/>
          </a:xfrm>
          <a:prstGeom prst="ellipse">
            <a:avLst/>
          </a:prstGeom>
          <a:solidFill>
            <a:srgbClr val="616A76"/>
          </a:solidFill>
          <a:ln w="9525">
            <a:noFill/>
          </a:ln>
        </p:spPr>
        <p:txBody>
          <a:bodyPr wrap="square" lIns="0" tIns="0" rIns="0" bIns="0" anchor="ctr" anchorCtr="0"/>
          <a:p>
            <a:pPr algn="ctr">
              <a:buNone/>
            </a:pPr>
            <a:r>
              <a:rPr lang="en-US" altLang="zh-CN" sz="2800" dirty="0">
                <a:solidFill>
                  <a:srgbClr val="FFFFFF"/>
                </a:solidFill>
                <a:latin typeface="Agency FB" pitchFamily="34" charset="0"/>
                <a:ea typeface="楷体_GB2312" panose="02010609030101010101" pitchFamily="1" charset="-122"/>
              </a:rPr>
              <a:t>C</a:t>
            </a:r>
            <a:endParaRPr lang="en-US" altLang="zh-CN" sz="2800" dirty="0">
              <a:solidFill>
                <a:srgbClr val="FFFFFF"/>
              </a:solidFill>
              <a:latin typeface="Agency FB" pitchFamily="34" charset="0"/>
              <a:ea typeface="楷体_GB2312" panose="02010609030101010101" pitchFamily="1" charset="-122"/>
            </a:endParaRPr>
          </a:p>
        </p:txBody>
      </p:sp>
      <p:sp>
        <p:nvSpPr>
          <p:cNvPr id="27" name="Freeform 54"/>
          <p:cNvSpPr/>
          <p:nvPr/>
        </p:nvSpPr>
        <p:spPr bwMode="auto">
          <a:xfrm>
            <a:off x="5016500" y="4406900"/>
            <a:ext cx="3213100" cy="1876425"/>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rgbClr val="3F3F3F">
              <a:alpha val="30000"/>
            </a:srgbClr>
          </a:solidFill>
          <a:ln>
            <a:noFill/>
          </a:ln>
        </p:spPr>
        <p:txBody>
          <a:bodyPr vert="horz" wrap="square" lIns="106338" tIns="53169" rIns="106338" bIns="53169" numCol="1" anchor="t" anchorCtr="0" compatLnSpc="1"/>
          <a:p>
            <a:pPr fontAlgn="base">
              <a:defRPr/>
            </a:pPr>
            <a:endParaRPr lang="en-US" altLang="zh-CN" sz="2785" strike="noStrike" kern="0" noProof="1" dirty="0">
              <a:solidFill>
                <a:sysClr val="window" lastClr="FFFFFF"/>
              </a:solidFill>
              <a:latin typeface="Agency FB" pitchFamily="34" charset="0"/>
              <a:ea typeface="楷体_GB2312" panose="02010609030101010101" pitchFamily="1" charset="-122"/>
              <a:cs typeface="+mn-cs"/>
              <a:sym typeface="+mn-ea"/>
            </a:endParaRPr>
          </a:p>
        </p:txBody>
      </p:sp>
      <p:sp>
        <p:nvSpPr>
          <p:cNvPr id="29" name="Oval 55"/>
          <p:cNvSpPr>
            <a:spLocks noChangeArrowheads="1"/>
          </p:cNvSpPr>
          <p:nvPr/>
        </p:nvSpPr>
        <p:spPr bwMode="auto">
          <a:xfrm>
            <a:off x="6527800" y="4589463"/>
            <a:ext cx="1497013" cy="1511300"/>
          </a:xfrm>
          <a:prstGeom prst="ellipse">
            <a:avLst/>
          </a:prstGeom>
          <a:solidFill>
            <a:srgbClr val="536781"/>
          </a:solidFill>
          <a:ln>
            <a:noFill/>
          </a:ln>
        </p:spPr>
        <p:txBody>
          <a:bodyPr vert="horz" wrap="square" lIns="106338" tIns="53169" rIns="106338" bIns="53169" numCol="1" anchor="t" anchorCtr="0" compatLnSpc="1"/>
          <a:p>
            <a:pPr fontAlgn="base">
              <a:defRPr/>
            </a:pPr>
            <a:endParaRPr lang="zh-CN" altLang="en-US" sz="2790" strike="noStrike" kern="0" noProof="1">
              <a:solidFill>
                <a:sysClr val="windowText" lastClr="000000"/>
              </a:solidFill>
            </a:endParaRPr>
          </a:p>
        </p:txBody>
      </p:sp>
      <p:sp>
        <p:nvSpPr>
          <p:cNvPr id="31" name="TextBox 30"/>
          <p:cNvSpPr txBox="1"/>
          <p:nvPr/>
        </p:nvSpPr>
        <p:spPr>
          <a:xfrm>
            <a:off x="6719888" y="4913313"/>
            <a:ext cx="1112837" cy="862012"/>
          </a:xfrm>
          <a:prstGeom prst="rect">
            <a:avLst/>
          </a:prstGeom>
          <a:noFill/>
          <a:ln w="9525">
            <a:noFill/>
          </a:ln>
        </p:spPr>
        <p:txBody>
          <a:bodyPr wrap="square" lIns="0" tIns="0" rIns="0" bIns="0" anchor="t" anchorCtr="0">
            <a:spAutoFit/>
          </a:bodyPr>
          <a:p>
            <a:pPr algn="ctr">
              <a:lnSpc>
                <a:spcPct val="100000"/>
              </a:lnSpc>
              <a:spcBef>
                <a:spcPct val="0"/>
              </a:spcBef>
              <a:buNone/>
            </a:pPr>
            <a:r>
              <a:rPr lang="zh-CN" altLang="en-US" sz="2800" b="1" dirty="0">
                <a:solidFill>
                  <a:srgbClr val="FFFFFF"/>
                </a:solidFill>
                <a:latin typeface="微软雅黑" panose="020B0503020204020204" pitchFamily="2" charset="-122"/>
                <a:ea typeface="微软雅黑" panose="020B0503020204020204" pitchFamily="2" charset="-122"/>
              </a:rPr>
              <a:t>项目周转贷款</a:t>
            </a:r>
            <a:endParaRPr lang="zh-CN" altLang="en-US" sz="2800" b="1" dirty="0">
              <a:solidFill>
                <a:srgbClr val="FFFFFF"/>
              </a:solidFill>
              <a:latin typeface="微软雅黑" panose="020B0503020204020204" pitchFamily="2" charset="-122"/>
              <a:ea typeface="微软雅黑" panose="020B0503020204020204" pitchFamily="2" charset="-122"/>
            </a:endParaRPr>
          </a:p>
        </p:txBody>
      </p:sp>
      <p:sp>
        <p:nvSpPr>
          <p:cNvPr id="29711" name="TextBox 8"/>
          <p:cNvSpPr txBox="1"/>
          <p:nvPr/>
        </p:nvSpPr>
        <p:spPr>
          <a:xfrm>
            <a:off x="935038" y="87313"/>
            <a:ext cx="8001000" cy="65722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2  乡村振兴</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工业</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贷</a:t>
            </a:r>
            <a:endParaRPr lang="zh-CN" altLang="en-US" sz="3200" b="1" dirty="0">
              <a:solidFill>
                <a:srgbClr val="404040"/>
              </a:solidFill>
              <a:latin typeface="造字工房悦黑演示版常规体" charset="-122"/>
              <a:ea typeface="造字工房悦黑演示版常规体" charset="-122"/>
            </a:endParaRPr>
          </a:p>
        </p:txBody>
      </p:sp>
      <p:sp>
        <p:nvSpPr>
          <p:cNvPr id="29712" name="文本框 6"/>
          <p:cNvSpPr txBox="1"/>
          <p:nvPr/>
        </p:nvSpPr>
        <p:spPr>
          <a:xfrm>
            <a:off x="877888" y="1038225"/>
            <a:ext cx="2790825" cy="614363"/>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二、贷款品种</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graphicFrame>
        <p:nvGraphicFramePr>
          <p:cNvPr id="29713"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86" name="" r:id="rId2" imgW="2124075" imgH="590550" progId="Paint.Picture">
                  <p:embed/>
                </p:oleObj>
              </mc:Choice>
              <mc:Fallback>
                <p:oleObj name="" r:id="rId2" imgW="2124075" imgH="590550" progId="Paint.Picture">
                  <p:embed/>
                  <p:pic>
                    <p:nvPicPr>
                      <p:cNvPr id="0" name="图片 3085"/>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4"/>
          <a:stretch>
            <a:fillRect/>
          </a:stretch>
        </p:blipFill>
        <p:spPr>
          <a:xfrm>
            <a:off x="8720138" y="98425"/>
            <a:ext cx="2655887" cy="733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up)">
                                      <p:cBhvr>
                                        <p:cTn id="7" dur="500"/>
                                        <p:tgtEl>
                                          <p:spTgt spid="45"/>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strVal val="4*#ppt_w"/>
                                          </p:val>
                                        </p:tav>
                                        <p:tav tm="100000">
                                          <p:val>
                                            <p:strVal val="#ppt_w"/>
                                          </p:val>
                                        </p:tav>
                                      </p:tavLst>
                                    </p:anim>
                                    <p:anim calcmode="lin" valueType="num">
                                      <p:cBhvr>
                                        <p:cTn id="12" dur="500" fill="hold"/>
                                        <p:tgtEl>
                                          <p:spTgt spid="53"/>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59"/>
                                        </p:tgtEl>
                                        <p:attrNameLst>
                                          <p:attrName>style.visibility</p:attrName>
                                        </p:attrNameLst>
                                      </p:cBhvr>
                                      <p:to>
                                        <p:strVal val="visible"/>
                                      </p:to>
                                    </p:set>
                                    <p:anim calcmode="lin" valueType="num">
                                      <p:cBhvr>
                                        <p:cTn id="15" dur="500" fill="hold"/>
                                        <p:tgtEl>
                                          <p:spTgt spid="59"/>
                                        </p:tgtEl>
                                        <p:attrNameLst>
                                          <p:attrName>ppt_w</p:attrName>
                                        </p:attrNameLst>
                                      </p:cBhvr>
                                      <p:tavLst>
                                        <p:tav tm="0">
                                          <p:val>
                                            <p:strVal val="4*#ppt_w"/>
                                          </p:val>
                                        </p:tav>
                                        <p:tav tm="100000">
                                          <p:val>
                                            <p:strVal val="#ppt_w"/>
                                          </p:val>
                                        </p:tav>
                                      </p:tavLst>
                                    </p:anim>
                                    <p:anim calcmode="lin" valueType="num">
                                      <p:cBhvr>
                                        <p:cTn id="16" dur="500" fill="hold"/>
                                        <p:tgtEl>
                                          <p:spTgt spid="59"/>
                                        </p:tgtEl>
                                        <p:attrNameLst>
                                          <p:attrName>ppt_h</p:attrName>
                                        </p:attrNameLst>
                                      </p:cBhvr>
                                      <p:tavLst>
                                        <p:tav tm="0">
                                          <p:val>
                                            <p:strVal val="4*#ppt_h"/>
                                          </p:val>
                                        </p:tav>
                                        <p:tav tm="100000">
                                          <p:val>
                                            <p:strVal val="#ppt_h"/>
                                          </p:val>
                                        </p:tav>
                                      </p:tavLst>
                                    </p:anim>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wipe(left)">
                                      <p:cBhvr>
                                        <p:cTn id="20" dur="500"/>
                                        <p:tgtEl>
                                          <p:spTgt spid="57"/>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anim calcmode="lin" valueType="num">
                                      <p:cBhvr>
                                        <p:cTn id="24" dur="500" fill="hold"/>
                                        <p:tgtEl>
                                          <p:spTgt spid="63"/>
                                        </p:tgtEl>
                                        <p:attrNameLst>
                                          <p:attrName>ppt_w</p:attrName>
                                        </p:attrNameLst>
                                      </p:cBhvr>
                                      <p:tavLst>
                                        <p:tav tm="0">
                                          <p:val>
                                            <p:fltVal val="0.000000"/>
                                          </p:val>
                                        </p:tav>
                                        <p:tav tm="100000">
                                          <p:val>
                                            <p:strVal val="#ppt_w"/>
                                          </p:val>
                                        </p:tav>
                                      </p:tavLst>
                                    </p:anim>
                                    <p:anim calcmode="lin" valueType="num">
                                      <p:cBhvr>
                                        <p:cTn id="25" dur="500" fill="hold"/>
                                        <p:tgtEl>
                                          <p:spTgt spid="63"/>
                                        </p:tgtEl>
                                        <p:attrNameLst>
                                          <p:attrName>ppt_h</p:attrName>
                                        </p:attrNameLst>
                                      </p:cBhvr>
                                      <p:tavLst>
                                        <p:tav tm="0">
                                          <p:val>
                                            <p:fltVal val="0.000000"/>
                                          </p:val>
                                        </p:tav>
                                        <p:tav tm="100000">
                                          <p:val>
                                            <p:strVal val="#ppt_h"/>
                                          </p:val>
                                        </p:tav>
                                      </p:tavLst>
                                    </p:anim>
                                    <p:animEffect transition="in" filter="fade">
                                      <p:cBhvr>
                                        <p:cTn id="26" dur="500"/>
                                        <p:tgtEl>
                                          <p:spTgt spid="6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p:cTn id="29" dur="500" fill="hold"/>
                                        <p:tgtEl>
                                          <p:spTgt spid="58"/>
                                        </p:tgtEl>
                                        <p:attrNameLst>
                                          <p:attrName>ppt_w</p:attrName>
                                        </p:attrNameLst>
                                      </p:cBhvr>
                                      <p:tavLst>
                                        <p:tav tm="0">
                                          <p:val>
                                            <p:fltVal val="0.000000"/>
                                          </p:val>
                                        </p:tav>
                                        <p:tav tm="100000">
                                          <p:val>
                                            <p:strVal val="#ppt_w"/>
                                          </p:val>
                                        </p:tav>
                                      </p:tavLst>
                                    </p:anim>
                                    <p:anim calcmode="lin" valueType="num">
                                      <p:cBhvr>
                                        <p:cTn id="30" dur="500" fill="hold"/>
                                        <p:tgtEl>
                                          <p:spTgt spid="58"/>
                                        </p:tgtEl>
                                        <p:attrNameLst>
                                          <p:attrName>ppt_h</p:attrName>
                                        </p:attrNameLst>
                                      </p:cBhvr>
                                      <p:tavLst>
                                        <p:tav tm="0">
                                          <p:val>
                                            <p:fltVal val="0.000000"/>
                                          </p:val>
                                        </p:tav>
                                        <p:tav tm="100000">
                                          <p:val>
                                            <p:strVal val="#ppt_h"/>
                                          </p:val>
                                        </p:tav>
                                      </p:tavLst>
                                    </p:anim>
                                    <p:animEffect transition="in" filter="fade">
                                      <p:cBhvr>
                                        <p:cTn id="31" dur="500"/>
                                        <p:tgtEl>
                                          <p:spTgt spid="58"/>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500" fill="hold"/>
                                        <p:tgtEl>
                                          <p:spTgt spid="23"/>
                                        </p:tgtEl>
                                        <p:attrNameLst>
                                          <p:attrName>ppt_w</p:attrName>
                                        </p:attrNameLst>
                                      </p:cBhvr>
                                      <p:tavLst>
                                        <p:tav tm="0">
                                          <p:val>
                                            <p:fltVal val="0.000000"/>
                                          </p:val>
                                        </p:tav>
                                        <p:tav tm="100000">
                                          <p:val>
                                            <p:strVal val="#ppt_w"/>
                                          </p:val>
                                        </p:tav>
                                      </p:tavLst>
                                    </p:anim>
                                    <p:anim calcmode="lin" valueType="num">
                                      <p:cBhvr>
                                        <p:cTn id="39" dur="500" fill="hold"/>
                                        <p:tgtEl>
                                          <p:spTgt spid="23"/>
                                        </p:tgtEl>
                                        <p:attrNameLst>
                                          <p:attrName>ppt_h</p:attrName>
                                        </p:attrNameLst>
                                      </p:cBhvr>
                                      <p:tavLst>
                                        <p:tav tm="0">
                                          <p:val>
                                            <p:fltVal val="0.000000"/>
                                          </p:val>
                                        </p:tav>
                                        <p:tav tm="100000">
                                          <p:val>
                                            <p:strVal val="#ppt_h"/>
                                          </p:val>
                                        </p:tav>
                                      </p:tavLst>
                                    </p:anim>
                                    <p:animEffect transition="in" filter="fade">
                                      <p:cBhvr>
                                        <p:cTn id="40" dur="500"/>
                                        <p:tgtEl>
                                          <p:spTgt spid="23"/>
                                        </p:tgtEl>
                                      </p:cBhvr>
                                    </p:animEffect>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000000"/>
                                          </p:val>
                                        </p:tav>
                                        <p:tav tm="100000">
                                          <p:val>
                                            <p:strVal val="#ppt_w"/>
                                          </p:val>
                                        </p:tav>
                                      </p:tavLst>
                                    </p:anim>
                                    <p:anim calcmode="lin" valueType="num">
                                      <p:cBhvr>
                                        <p:cTn id="45" dur="500" fill="hold"/>
                                        <p:tgtEl>
                                          <p:spTgt spid="25"/>
                                        </p:tgtEl>
                                        <p:attrNameLst>
                                          <p:attrName>ppt_h</p:attrName>
                                        </p:attrNameLst>
                                      </p:cBhvr>
                                      <p:tavLst>
                                        <p:tav tm="0">
                                          <p:val>
                                            <p:fltVal val="0.000000"/>
                                          </p:val>
                                        </p:tav>
                                        <p:tav tm="100000">
                                          <p:val>
                                            <p:strVal val="#ppt_h"/>
                                          </p:val>
                                        </p:tav>
                                      </p:tavLst>
                                    </p:anim>
                                    <p:animEffect transition="in" filter="fade">
                                      <p:cBhvr>
                                        <p:cTn id="46" dur="500"/>
                                        <p:tgtEl>
                                          <p:spTgt spid="25"/>
                                        </p:tgtEl>
                                      </p:cBhvr>
                                    </p:animEffect>
                                  </p:childTnLst>
                                </p:cTn>
                              </p:par>
                            </p:childTnLst>
                          </p:cTn>
                        </p:par>
                        <p:par>
                          <p:cTn id="47" fill="hold">
                            <p:stCondLst>
                              <p:cond delay="3000"/>
                            </p:stCondLst>
                            <p:childTnLst>
                              <p:par>
                                <p:cTn id="48" presetID="23" presetClass="entr" presetSubtype="32"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strVal val="4*#ppt_w"/>
                                          </p:val>
                                        </p:tav>
                                        <p:tav tm="100000">
                                          <p:val>
                                            <p:strVal val="#ppt_w"/>
                                          </p:val>
                                        </p:tav>
                                      </p:tavLst>
                                    </p:anim>
                                    <p:anim calcmode="lin" valueType="num">
                                      <p:cBhvr>
                                        <p:cTn id="51" dur="500" fill="hold"/>
                                        <p:tgtEl>
                                          <p:spTgt spid="26"/>
                                        </p:tgtEl>
                                        <p:attrNameLst>
                                          <p:attrName>ppt_h</p:attrName>
                                        </p:attrNameLst>
                                      </p:cBhvr>
                                      <p:tavLst>
                                        <p:tav tm="0">
                                          <p:val>
                                            <p:strVal val="4*#ppt_h"/>
                                          </p:val>
                                        </p:tav>
                                        <p:tav tm="100000">
                                          <p:val>
                                            <p:strVal val="#ppt_h"/>
                                          </p:val>
                                        </p:tav>
                                      </p:tavLst>
                                    </p:anim>
                                  </p:childTnLst>
                                </p:cTn>
                              </p:par>
                            </p:childTnLst>
                          </p:cTn>
                        </p:par>
                        <p:par>
                          <p:cTn id="52" fill="hold">
                            <p:stCondLst>
                              <p:cond delay="3500"/>
                            </p:stCondLst>
                            <p:childTnLst>
                              <p:par>
                                <p:cTn id="53" presetID="22" presetClass="entr" presetSubtype="8" fill="hold" grpId="0"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left)">
                                      <p:cBhvr>
                                        <p:cTn id="55" dur="500"/>
                                        <p:tgtEl>
                                          <p:spTgt spid="27"/>
                                        </p:tgtEl>
                                      </p:cBhvr>
                                    </p:animEffect>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000000"/>
                                          </p:val>
                                        </p:tav>
                                        <p:tav tm="100000">
                                          <p:val>
                                            <p:strVal val="#ppt_w"/>
                                          </p:val>
                                        </p:tav>
                                      </p:tavLst>
                                    </p:anim>
                                    <p:anim calcmode="lin" valueType="num">
                                      <p:cBhvr>
                                        <p:cTn id="60" dur="500" fill="hold"/>
                                        <p:tgtEl>
                                          <p:spTgt spid="31"/>
                                        </p:tgtEl>
                                        <p:attrNameLst>
                                          <p:attrName>ppt_h</p:attrName>
                                        </p:attrNameLst>
                                      </p:cBhvr>
                                      <p:tavLst>
                                        <p:tav tm="0">
                                          <p:val>
                                            <p:fltVal val="0.000000"/>
                                          </p:val>
                                        </p:tav>
                                        <p:tav tm="100000">
                                          <p:val>
                                            <p:strVal val="#ppt_h"/>
                                          </p:val>
                                        </p:tav>
                                      </p:tavLst>
                                    </p:anim>
                                    <p:animEffect transition="in" filter="fade">
                                      <p:cBhvr>
                                        <p:cTn id="61" dur="500"/>
                                        <p:tgtEl>
                                          <p:spTgt spid="31"/>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 calcmode="lin" valueType="num">
                                      <p:cBhvr>
                                        <p:cTn id="64" dur="500" fill="hold"/>
                                        <p:tgtEl>
                                          <p:spTgt spid="29"/>
                                        </p:tgtEl>
                                        <p:attrNameLst>
                                          <p:attrName>ppt_w</p:attrName>
                                        </p:attrNameLst>
                                      </p:cBhvr>
                                      <p:tavLst>
                                        <p:tav tm="0">
                                          <p:val>
                                            <p:fltVal val="0.000000"/>
                                          </p:val>
                                        </p:tav>
                                        <p:tav tm="100000">
                                          <p:val>
                                            <p:strVal val="#ppt_w"/>
                                          </p:val>
                                        </p:tav>
                                      </p:tavLst>
                                    </p:anim>
                                    <p:anim calcmode="lin" valueType="num">
                                      <p:cBhvr>
                                        <p:cTn id="65" dur="500" fill="hold"/>
                                        <p:tgtEl>
                                          <p:spTgt spid="29"/>
                                        </p:tgtEl>
                                        <p:attrNameLst>
                                          <p:attrName>ppt_h</p:attrName>
                                        </p:attrNameLst>
                                      </p:cBhvr>
                                      <p:tavLst>
                                        <p:tav tm="0">
                                          <p:val>
                                            <p:fltVal val="0.000000"/>
                                          </p:val>
                                        </p:tav>
                                        <p:tav tm="100000">
                                          <p:val>
                                            <p:strVal val="#ppt_h"/>
                                          </p:val>
                                        </p:tav>
                                      </p:tavLst>
                                    </p:anim>
                                    <p:animEffect transition="in" filter="fade">
                                      <p:cBhvr>
                                        <p:cTn id="66" dur="500"/>
                                        <p:tgtEl>
                                          <p:spTgt spid="29"/>
                                        </p:tgtEl>
                                      </p:cBhvr>
                                    </p:animEffect>
                                  </p:childTnLst>
                                </p:cTn>
                              </p:par>
                            </p:childTnLst>
                          </p:cTn>
                        </p:par>
                        <p:par>
                          <p:cTn id="67" fill="hold">
                            <p:stCondLst>
                              <p:cond delay="4500"/>
                            </p:stCondLst>
                            <p:childTnLst>
                              <p:par>
                                <p:cTn id="68" presetID="2" presetClass="entr" presetSubtype="2" fill="hold" nodeType="afterEffect">
                                  <p:stCondLst>
                                    <p:cond delay="0"/>
                                  </p:stCondLst>
                                  <p:childTnLst>
                                    <p:set>
                                      <p:cBhvr>
                                        <p:cTn id="69" dur="1" fill="hold">
                                          <p:stCondLst>
                                            <p:cond delay="0"/>
                                          </p:stCondLst>
                                        </p:cTn>
                                        <p:tgtEl>
                                          <p:spTgt spid="2"/>
                                        </p:tgtEl>
                                        <p:attrNameLst>
                                          <p:attrName>style.visibility</p:attrName>
                                        </p:attrNameLst>
                                      </p:cBhvr>
                                      <p:to>
                                        <p:strVal val="visible"/>
                                      </p:to>
                                    </p:set>
                                    <p:anim calcmode="lin" valueType="num">
                                      <p:cBhvr>
                                        <p:cTn id="70" dur="500" fill="hold"/>
                                        <p:tgtEl>
                                          <p:spTgt spid="2"/>
                                        </p:tgtEl>
                                        <p:attrNameLst>
                                          <p:attrName>ppt_x</p:attrName>
                                        </p:attrNameLst>
                                      </p:cBhvr>
                                      <p:tavLst>
                                        <p:tav tm="0">
                                          <p:val>
                                            <p:strVal val="1+#ppt_w/2"/>
                                          </p:val>
                                        </p:tav>
                                        <p:tav tm="100000">
                                          <p:val>
                                            <p:strVal val="#ppt_x"/>
                                          </p:val>
                                        </p:tav>
                                      </p:tavLst>
                                    </p:anim>
                                    <p:anim calcmode="lin" valueType="num">
                                      <p:cBhvr>
                                        <p:cTn id="71"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57" grpId="0" bldLvl="0" animBg="1"/>
      <p:bldP spid="58" grpId="0" bldLvl="0" animBg="1"/>
      <p:bldP spid="59" grpId="0" bldLvl="0" animBg="1"/>
      <p:bldP spid="63" grpId="0"/>
      <p:bldP spid="22" grpId="0" bldLvl="0" animBg="1"/>
      <p:bldP spid="23" grpId="0" bldLvl="0" animBg="1"/>
      <p:bldP spid="25" grpId="0"/>
      <p:bldP spid="26" grpId="0" bldLvl="0" animBg="1"/>
      <p:bldP spid="27" grpId="0" bldLvl="0" animBg="1"/>
      <p:bldP spid="29" grpId="0" bldLvl="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TextBox 8"/>
          <p:cNvSpPr txBox="1"/>
          <p:nvPr/>
        </p:nvSpPr>
        <p:spPr>
          <a:xfrm>
            <a:off x="935038" y="90488"/>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1  乡村振兴</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工业</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贷</a:t>
            </a:r>
            <a:endParaRPr lang="zh-CN" altLang="en-US" sz="3200" b="1" dirty="0">
              <a:solidFill>
                <a:srgbClr val="404040"/>
              </a:solidFill>
              <a:latin typeface="造字工房悦黑演示版常规体" charset="-122"/>
              <a:ea typeface="造字工房悦黑演示版常规体" charset="-122"/>
            </a:endParaRPr>
          </a:p>
        </p:txBody>
      </p:sp>
      <p:sp>
        <p:nvSpPr>
          <p:cNvPr id="31746" name="文本框 6"/>
          <p:cNvSpPr txBox="1"/>
          <p:nvPr/>
        </p:nvSpPr>
        <p:spPr>
          <a:xfrm>
            <a:off x="877888" y="1038225"/>
            <a:ext cx="3173412" cy="614363"/>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三</a:t>
            </a:r>
            <a:r>
              <a:rPr lang="en-US" altLang="zh-CN"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  </a:t>
            </a: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贷款额度</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sp>
        <p:nvSpPr>
          <p:cNvPr id="31747" name="MH_Text_1"/>
          <p:cNvSpPr txBox="1"/>
          <p:nvPr/>
        </p:nvSpPr>
        <p:spPr>
          <a:xfrm>
            <a:off x="1184275" y="1958975"/>
            <a:ext cx="8855075" cy="1831975"/>
          </a:xfrm>
          <a:prstGeom prst="rect">
            <a:avLst/>
          </a:prstGeom>
          <a:noFill/>
          <a:ln w="9525">
            <a:noFill/>
          </a:ln>
        </p:spPr>
        <p:txBody>
          <a:bodyPr lIns="0" tIns="0" rIns="0" bIns="0" anchor="t" anchorCtr="0"/>
          <a:p>
            <a:pPr>
              <a:lnSpc>
                <a:spcPct val="150000"/>
              </a:lnSpc>
              <a:spcBef>
                <a:spcPct val="0"/>
              </a:spcBef>
              <a:buNone/>
            </a:pPr>
            <a:r>
              <a:rPr lang="en-US" altLang="zh-CN" sz="2400" dirty="0">
                <a:solidFill>
                  <a:srgbClr val="181818"/>
                </a:solidFill>
                <a:latin typeface="微软雅黑" panose="020B0503020204020204" pitchFamily="2" charset="-122"/>
                <a:ea typeface="微软雅黑" panose="020B0503020204020204" pitchFamily="2" charset="-122"/>
                <a:sym typeface="宋体" panose="02010600030101010101" pitchFamily="2" charset="-122"/>
              </a:rPr>
              <a:t>       </a:t>
            </a:r>
            <a:r>
              <a:rPr lang="zh-CN" altLang="zh-CN" sz="2400" dirty="0">
                <a:solidFill>
                  <a:srgbClr val="181818"/>
                </a:solidFill>
                <a:latin typeface="微软雅黑" panose="020B0503020204020204" pitchFamily="2" charset="-122"/>
                <a:ea typeface="微软雅黑" panose="020B0503020204020204" pitchFamily="2" charset="-122"/>
                <a:sym typeface="宋体" panose="02010600030101010101" pitchFamily="2" charset="-122"/>
              </a:rPr>
              <a:t>综合考虑项目总投资规模、项目资本金及自有资金、借款人综合偿债能力、项目的风险水平以及我行的信贷政策，在符合国家和农业银行有关固定资产投资项目资本金制度的有关规定的前提下，合理确定贷款金额。项目周转贷款额度原则上不超过项目总投资的30％。</a:t>
            </a:r>
            <a:endParaRPr lang="zh-CN" altLang="zh-CN" sz="2400" dirty="0">
              <a:solidFill>
                <a:srgbClr val="181818"/>
              </a:solidFill>
              <a:latin typeface="微软雅黑" panose="020B0503020204020204" pitchFamily="2" charset="-122"/>
              <a:ea typeface="微软雅黑" panose="020B0503020204020204" pitchFamily="2" charset="-122"/>
              <a:sym typeface="宋体" panose="02010600030101010101" pitchFamily="2" charset="-122"/>
            </a:endParaRPr>
          </a:p>
        </p:txBody>
      </p:sp>
      <p:sp>
        <p:nvSpPr>
          <p:cNvPr id="31748" name="MH_SubTitle_3"/>
          <p:cNvSpPr txBox="1"/>
          <p:nvPr/>
        </p:nvSpPr>
        <p:spPr>
          <a:xfrm>
            <a:off x="3228975" y="3492500"/>
            <a:ext cx="7175500" cy="403225"/>
          </a:xfrm>
          <a:prstGeom prst="rect">
            <a:avLst/>
          </a:prstGeom>
          <a:noFill/>
          <a:ln w="9525">
            <a:noFill/>
          </a:ln>
        </p:spPr>
        <p:txBody>
          <a:bodyPr lIns="0" tIns="0" rIns="0" bIns="0" anchor="b" anchorCtr="0"/>
          <a:p>
            <a:pPr>
              <a:buNone/>
            </a:pPr>
            <a:endParaRPr lang="zh-CN" altLang="en-US" sz="2000" b="1">
              <a:latin typeface="微软雅黑" panose="020B0503020204020204" pitchFamily="2" charset="-122"/>
              <a:ea typeface="微软雅黑" panose="020B0503020204020204" pitchFamily="2" charset="-122"/>
            </a:endParaRPr>
          </a:p>
        </p:txBody>
      </p:sp>
      <p:sp>
        <p:nvSpPr>
          <p:cNvPr id="31749" name="MH_Text_3"/>
          <p:cNvSpPr txBox="1"/>
          <p:nvPr/>
        </p:nvSpPr>
        <p:spPr>
          <a:xfrm>
            <a:off x="3228975" y="3967163"/>
            <a:ext cx="7175500" cy="1154112"/>
          </a:xfrm>
          <a:prstGeom prst="rect">
            <a:avLst/>
          </a:prstGeom>
          <a:noFill/>
          <a:ln w="9525">
            <a:noFill/>
          </a:ln>
        </p:spPr>
        <p:txBody>
          <a:bodyPr lIns="0" tIns="0" rIns="0" bIns="0" anchor="t" anchorCtr="0"/>
          <a:p>
            <a:pPr>
              <a:lnSpc>
                <a:spcPct val="100000"/>
              </a:lnSpc>
              <a:spcBef>
                <a:spcPct val="0"/>
              </a:spcBef>
              <a:buNone/>
            </a:pPr>
            <a:endParaRPr lang="zh-CN" altLang="zh-CN" sz="1800" dirty="0">
              <a:solidFill>
                <a:srgbClr val="181818"/>
              </a:solidFill>
              <a:latin typeface="微软雅黑" panose="020B0503020204020204" pitchFamily="2" charset="-122"/>
              <a:ea typeface="微软雅黑" panose="020B0503020204020204" pitchFamily="2" charset="-122"/>
              <a:sym typeface="宋体" panose="02010600030101010101" pitchFamily="2" charset="-122"/>
            </a:endParaRPr>
          </a:p>
        </p:txBody>
      </p:sp>
      <p:graphicFrame>
        <p:nvGraphicFramePr>
          <p:cNvPr id="31750"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76" name="" r:id="rId1" imgW="2124075" imgH="590550" progId="Paint.Picture">
                  <p:embed/>
                </p:oleObj>
              </mc:Choice>
              <mc:Fallback>
                <p:oleObj name="" r:id="rId1" imgW="2124075" imgH="590550" progId="Paint.Picture">
                  <p:embed/>
                  <p:pic>
                    <p:nvPicPr>
                      <p:cNvPr id="0" name="图片 3075"/>
                      <p:cNvPicPr/>
                      <p:nvPr/>
                    </p:nvPicPr>
                    <p:blipFill>
                      <a:blip r:embed="rId2"/>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3" name="图片 2"/>
          <p:cNvPicPr>
            <a:picLocks noChangeAspect="1"/>
          </p:cNvPicPr>
          <p:nvPr/>
        </p:nvPicPr>
        <p:blipFill>
          <a:blip r:embed="rId3"/>
          <a:stretch>
            <a:fillRect/>
          </a:stretch>
        </p:blipFill>
        <p:spPr>
          <a:xfrm>
            <a:off x="8720138" y="98425"/>
            <a:ext cx="2655887" cy="733425"/>
          </a:xfrm>
          <a:prstGeom prst="rect">
            <a:avLst/>
          </a:prstGeom>
          <a:noFill/>
          <a:ln w="9525">
            <a:noFill/>
          </a:ln>
        </p:spPr>
      </p:pic>
      <p:graphicFrame>
        <p:nvGraphicFramePr>
          <p:cNvPr id="31752"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77" name="" r:id="rId4" imgW="2009775" imgH="571500" progId="Paint.Picture">
                  <p:embed/>
                </p:oleObj>
              </mc:Choice>
              <mc:Fallback>
                <p:oleObj name="" r:id="rId4" imgW="2009775" imgH="571500" progId="Paint.Picture">
                  <p:embed/>
                  <p:pic>
                    <p:nvPicPr>
                      <p:cNvPr id="0" name="图片 3076"/>
                      <p:cNvPicPr/>
                      <p:nvPr/>
                    </p:nvPicPr>
                    <p:blipFill>
                      <a:blip r:embed="rId5"/>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1+#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文本框 6"/>
          <p:cNvSpPr txBox="1"/>
          <p:nvPr/>
        </p:nvSpPr>
        <p:spPr>
          <a:xfrm>
            <a:off x="1014413" y="1050925"/>
            <a:ext cx="2628900" cy="612775"/>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三、贷款期限</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sp>
        <p:nvSpPr>
          <p:cNvPr id="33794" name="TextBox 8"/>
          <p:cNvSpPr txBox="1"/>
          <p:nvPr/>
        </p:nvSpPr>
        <p:spPr>
          <a:xfrm>
            <a:off x="935038" y="90488"/>
            <a:ext cx="4606925"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1  乡村振兴</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工业</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贷</a:t>
            </a:r>
            <a:endParaRPr lang="zh-CN" altLang="en-US" sz="3200" b="1" dirty="0">
              <a:solidFill>
                <a:srgbClr val="404040"/>
              </a:solidFill>
              <a:latin typeface="造字工房悦黑演示版常规体" charset="-122"/>
              <a:ea typeface="造字工房悦黑演示版常规体" charset="-122"/>
            </a:endParaRPr>
          </a:p>
        </p:txBody>
      </p:sp>
      <p:sp>
        <p:nvSpPr>
          <p:cNvPr id="33795" name="文本框 99"/>
          <p:cNvSpPr txBox="1"/>
          <p:nvPr/>
        </p:nvSpPr>
        <p:spPr>
          <a:xfrm>
            <a:off x="1592263" y="1738313"/>
            <a:ext cx="7585075" cy="3567112"/>
          </a:xfrm>
          <a:prstGeom prst="rect">
            <a:avLst/>
          </a:prstGeom>
          <a:noFill/>
          <a:ln w="9525">
            <a:noFill/>
          </a:ln>
        </p:spPr>
        <p:txBody>
          <a:bodyPr wrap="square" anchor="t" anchorCtr="0">
            <a:spAutoFit/>
          </a:bodyPr>
          <a:p>
            <a:pPr>
              <a:lnSpc>
                <a:spcPct val="200000"/>
              </a:lnSpc>
              <a:spcBef>
                <a:spcPct val="0"/>
              </a:spcBef>
              <a:buNone/>
            </a:pPr>
            <a:r>
              <a:rPr lang="zh-CN" altLang="zh-CN" sz="2400">
                <a:latin typeface="微软雅黑" panose="020B0503020204020204" pitchFamily="2" charset="-122"/>
                <a:ea typeface="微软雅黑" panose="020B0503020204020204" pitchFamily="2" charset="-122"/>
              </a:rPr>
              <a:t>根据项目收入及借款人综合还款现金流合理确定。</a:t>
            </a:r>
            <a:endParaRPr lang="zh-CN" altLang="zh-CN" sz="2400">
              <a:latin typeface="微软雅黑" panose="020B0503020204020204" pitchFamily="2" charset="-122"/>
              <a:ea typeface="微软雅黑" panose="020B0503020204020204" pitchFamily="2" charset="-122"/>
            </a:endParaRPr>
          </a:p>
          <a:p>
            <a:pPr>
              <a:lnSpc>
                <a:spcPct val="150000"/>
              </a:lnSpc>
              <a:spcBef>
                <a:spcPct val="0"/>
              </a:spcBef>
              <a:buNone/>
            </a:pPr>
            <a:r>
              <a:rPr lang="zh-CN" altLang="zh-CN" sz="2400">
                <a:latin typeface="微软雅黑" panose="020B0503020204020204" pitchFamily="2" charset="-122"/>
                <a:ea typeface="微软雅黑" panose="020B0503020204020204" pitchFamily="2" charset="-122"/>
              </a:rPr>
              <a:t>技术改造升级项目总期限原则上最长不超过项目建设期加上8年。</a:t>
            </a:r>
            <a:endParaRPr lang="zh-CN" altLang="zh-CN" sz="2400">
              <a:latin typeface="微软雅黑" panose="020B0503020204020204" pitchFamily="2" charset="-122"/>
              <a:ea typeface="微软雅黑" panose="020B0503020204020204" pitchFamily="2" charset="-122"/>
            </a:endParaRPr>
          </a:p>
          <a:p>
            <a:pPr>
              <a:lnSpc>
                <a:spcPct val="150000"/>
              </a:lnSpc>
              <a:spcBef>
                <a:spcPct val="0"/>
              </a:spcBef>
              <a:buNone/>
            </a:pPr>
            <a:r>
              <a:rPr lang="zh-CN" altLang="zh-CN" sz="2400">
                <a:latin typeface="微软雅黑" panose="020B0503020204020204" pitchFamily="2" charset="-122"/>
                <a:ea typeface="微软雅黑" panose="020B0503020204020204" pitchFamily="2" charset="-122"/>
              </a:rPr>
              <a:t>对于非技术改造类项目，除总行级核心客户、行业重点客户承贷项目外，其他客户贷款总期限原则上最长不超过项目建设期加上20年。</a:t>
            </a:r>
            <a:endParaRPr lang="zh-CN" altLang="zh-CN" sz="2400">
              <a:latin typeface="微软雅黑" panose="020B0503020204020204" pitchFamily="2" charset="-122"/>
              <a:ea typeface="微软雅黑" panose="020B0503020204020204" pitchFamily="2" charset="-122"/>
            </a:endParaRPr>
          </a:p>
        </p:txBody>
      </p:sp>
      <p:sp>
        <p:nvSpPr>
          <p:cNvPr id="33796" name="文本框 1"/>
          <p:cNvSpPr txBox="1"/>
          <p:nvPr/>
        </p:nvSpPr>
        <p:spPr>
          <a:xfrm>
            <a:off x="533400" y="2622550"/>
            <a:ext cx="996950" cy="493713"/>
          </a:xfrm>
          <a:prstGeom prst="rect">
            <a:avLst/>
          </a:prstGeom>
          <a:noFill/>
          <a:ln w="9525">
            <a:noFill/>
          </a:ln>
        </p:spPr>
        <p:txBody>
          <a:bodyPr wrap="square" anchor="t" anchorCtr="0">
            <a:spAutoFit/>
          </a:bodyPr>
          <a:p>
            <a:pPr lvl="1" indent="0"/>
            <a:r>
              <a:rPr lang="en-US" altLang="zh-CN">
                <a:latin typeface="Arial" panose="020B0604020202020204" pitchFamily="34" charset="0"/>
                <a:ea typeface="楷体_GB2312" panose="02010609030101010101" pitchFamily="1" charset="-122"/>
              </a:rPr>
              <a:t> </a:t>
            </a:r>
            <a:endParaRPr lang="en-US" altLang="zh-CN">
              <a:latin typeface="Arial" panose="020B0604020202020204" pitchFamily="34" charset="0"/>
              <a:ea typeface="楷体_GB2312" panose="02010609030101010101" pitchFamily="1" charset="-122"/>
            </a:endParaRPr>
          </a:p>
        </p:txBody>
      </p:sp>
      <p:sp>
        <p:nvSpPr>
          <p:cNvPr id="33797" name="文本框 2"/>
          <p:cNvSpPr txBox="1"/>
          <p:nvPr/>
        </p:nvSpPr>
        <p:spPr>
          <a:xfrm>
            <a:off x="1014413" y="3721100"/>
            <a:ext cx="515937" cy="493713"/>
          </a:xfrm>
          <a:prstGeom prst="rect">
            <a:avLst/>
          </a:prstGeom>
          <a:noFill/>
          <a:ln w="9525">
            <a:noFill/>
          </a:ln>
        </p:spPr>
        <p:txBody>
          <a:bodyPr wrap="square" anchor="t" anchorCtr="0">
            <a:spAutoFit/>
          </a:bodyPr>
          <a:p>
            <a:r>
              <a:rPr lang="en-US" altLang="zh-CN">
                <a:latin typeface="Times New Roman" panose="02020603050405020304" pitchFamily="2" charset="36"/>
                <a:ea typeface="楷体_GB2312" panose="02010609030101010101" pitchFamily="1" charset="-122"/>
              </a:rPr>
              <a:t> </a:t>
            </a:r>
            <a:endParaRPr lang="en-US" altLang="zh-CN">
              <a:latin typeface="Times New Roman" panose="02020603050405020304" pitchFamily="2" charset="36"/>
              <a:ea typeface="楷体_GB2312" panose="02010609030101010101" pitchFamily="1" charset="-122"/>
            </a:endParaRPr>
          </a:p>
        </p:txBody>
      </p:sp>
      <p:graphicFrame>
        <p:nvGraphicFramePr>
          <p:cNvPr id="33798"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78" name="" r:id="rId1" imgW="2124075" imgH="590550" progId="Paint.Picture">
                  <p:embed/>
                </p:oleObj>
              </mc:Choice>
              <mc:Fallback>
                <p:oleObj name="" r:id="rId1" imgW="2124075" imgH="590550" progId="Paint.Picture">
                  <p:embed/>
                  <p:pic>
                    <p:nvPicPr>
                      <p:cNvPr id="0" name="图片 3077"/>
                      <p:cNvPicPr/>
                      <p:nvPr/>
                    </p:nvPicPr>
                    <p:blipFill>
                      <a:blip r:embed="rId2"/>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3"/>
          <a:stretch>
            <a:fillRect/>
          </a:stretch>
        </p:blipFill>
        <p:spPr>
          <a:xfrm>
            <a:off x="8720138" y="98425"/>
            <a:ext cx="2655887" cy="733425"/>
          </a:xfrm>
          <a:prstGeom prst="rect">
            <a:avLst/>
          </a:prstGeom>
          <a:noFill/>
          <a:ln w="9525">
            <a:noFill/>
          </a:ln>
        </p:spPr>
      </p:pic>
      <p:graphicFrame>
        <p:nvGraphicFramePr>
          <p:cNvPr id="33800"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79" name="" r:id="rId4" imgW="2009775" imgH="571500" progId="Paint.Picture">
                  <p:embed/>
                </p:oleObj>
              </mc:Choice>
              <mc:Fallback>
                <p:oleObj name="" r:id="rId4" imgW="2009775" imgH="571500" progId="Paint.Picture">
                  <p:embed/>
                  <p:pic>
                    <p:nvPicPr>
                      <p:cNvPr id="0" name="图片 3078"/>
                      <p:cNvPicPr/>
                      <p:nvPr/>
                    </p:nvPicPr>
                    <p:blipFill>
                      <a:blip r:embed="rId5"/>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5842" name="TextBox 8"/>
          <p:cNvSpPr txBox="1"/>
          <p:nvPr/>
        </p:nvSpPr>
        <p:spPr>
          <a:xfrm>
            <a:off x="935038" y="87313"/>
            <a:ext cx="8001000" cy="65722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2  乡村振兴</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工业</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贷</a:t>
            </a:r>
            <a:endParaRPr lang="zh-CN" altLang="en-US" sz="3200" b="1" dirty="0">
              <a:solidFill>
                <a:srgbClr val="404040"/>
              </a:solidFill>
              <a:latin typeface="造字工房悦黑演示版常规体" charset="-122"/>
              <a:ea typeface="造字工房悦黑演示版常规体" charset="-122"/>
            </a:endParaRPr>
          </a:p>
        </p:txBody>
      </p:sp>
      <p:sp>
        <p:nvSpPr>
          <p:cNvPr id="35843" name="文本框 6"/>
          <p:cNvSpPr txBox="1"/>
          <p:nvPr/>
        </p:nvSpPr>
        <p:spPr>
          <a:xfrm>
            <a:off x="877888" y="1038225"/>
            <a:ext cx="2790825" cy="614363"/>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四、担保方式</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sp>
        <p:nvSpPr>
          <p:cNvPr id="35844" name="文本框 99"/>
          <p:cNvSpPr txBox="1"/>
          <p:nvPr/>
        </p:nvSpPr>
        <p:spPr>
          <a:xfrm>
            <a:off x="790575" y="1655763"/>
            <a:ext cx="10072688" cy="2932112"/>
          </a:xfrm>
          <a:prstGeom prst="rect">
            <a:avLst/>
          </a:prstGeom>
          <a:noFill/>
          <a:ln w="9525">
            <a:noFill/>
          </a:ln>
        </p:spPr>
        <p:txBody>
          <a:bodyPr wrap="square" anchor="t" anchorCtr="0">
            <a:spAutoFit/>
          </a:bodyPr>
          <a:p>
            <a:pPr>
              <a:lnSpc>
                <a:spcPct val="111000"/>
              </a:lnSpc>
              <a:spcBef>
                <a:spcPct val="0"/>
              </a:spcBef>
              <a:buNone/>
            </a:pPr>
            <a:r>
              <a:rPr lang="en-US" altLang="zh-CN" sz="2400">
                <a:latin typeface="微软雅黑" panose="020B0503020204020204" pitchFamily="2" charset="-122"/>
                <a:ea typeface="微软雅黑" panose="020B0503020204020204" pitchFamily="2" charset="-122"/>
              </a:rPr>
              <a:t>1. </a:t>
            </a:r>
            <a:r>
              <a:rPr lang="zh-CN" altLang="zh-CN" sz="2400">
                <a:latin typeface="微软雅黑" panose="020B0503020204020204" pitchFamily="2" charset="-122"/>
                <a:ea typeface="微软雅黑" panose="020B0503020204020204" pitchFamily="2" charset="-122"/>
              </a:rPr>
              <a:t>落实合法、足值、有效抵（质）押担保，或由具备代偿能力的企业或担保公司提供保证担保。</a:t>
            </a:r>
            <a:endParaRPr lang="zh-CN" altLang="zh-CN" sz="2400">
              <a:latin typeface="微软雅黑" panose="020B0503020204020204" pitchFamily="2" charset="-122"/>
              <a:ea typeface="微软雅黑" panose="020B0503020204020204" pitchFamily="2" charset="-122"/>
            </a:endParaRPr>
          </a:p>
          <a:p>
            <a:pPr>
              <a:lnSpc>
                <a:spcPct val="111000"/>
              </a:lnSpc>
              <a:spcBef>
                <a:spcPct val="0"/>
              </a:spcBef>
              <a:buNone/>
            </a:pPr>
            <a:r>
              <a:rPr lang="en-US" altLang="zh-CN" sz="2400">
                <a:latin typeface="微软雅黑" panose="020B0503020204020204" pitchFamily="2" charset="-122"/>
                <a:ea typeface="微软雅黑" panose="020B0503020204020204" pitchFamily="2" charset="-122"/>
              </a:rPr>
              <a:t>2. </a:t>
            </a:r>
            <a:r>
              <a:rPr lang="zh-CN" altLang="zh-CN" sz="2400">
                <a:latin typeface="微软雅黑" panose="020B0503020204020204" pitchFamily="2" charset="-122"/>
                <a:ea typeface="微软雅黑" panose="020B0503020204020204" pitchFamily="2" charset="-122"/>
              </a:rPr>
              <a:t>借款人符合信用贷款规定可采取信用方式用信。</a:t>
            </a:r>
            <a:endParaRPr lang="zh-CN" altLang="zh-CN" sz="2400">
              <a:latin typeface="微软雅黑" panose="020B0503020204020204" pitchFamily="2" charset="-122"/>
              <a:ea typeface="微软雅黑" panose="020B0503020204020204" pitchFamily="2" charset="-122"/>
            </a:endParaRPr>
          </a:p>
          <a:p>
            <a:pPr>
              <a:lnSpc>
                <a:spcPct val="111000"/>
              </a:lnSpc>
              <a:spcBef>
                <a:spcPct val="0"/>
              </a:spcBef>
              <a:buNone/>
            </a:pPr>
            <a:r>
              <a:rPr lang="en-US" altLang="zh-CN" sz="2400">
                <a:latin typeface="微软雅黑" panose="020B0503020204020204" pitchFamily="2" charset="-122"/>
                <a:ea typeface="微软雅黑" panose="020B0503020204020204" pitchFamily="2" charset="-122"/>
              </a:rPr>
              <a:t>3. </a:t>
            </a:r>
            <a:r>
              <a:rPr lang="zh-CN" altLang="zh-CN" sz="2400">
                <a:latin typeface="微软雅黑" panose="020B0503020204020204" pitchFamily="2" charset="-122"/>
                <a:ea typeface="微软雅黑" panose="020B0503020204020204" pitchFamily="2" charset="-122"/>
              </a:rPr>
              <a:t>优先选择落实土地、房产等足值抵押。</a:t>
            </a:r>
            <a:endParaRPr lang="zh-CN" altLang="zh-CN" sz="2400">
              <a:latin typeface="微软雅黑" panose="020B0503020204020204" pitchFamily="2" charset="-122"/>
              <a:ea typeface="微软雅黑" panose="020B0503020204020204" pitchFamily="2" charset="-122"/>
            </a:endParaRPr>
          </a:p>
          <a:p>
            <a:pPr>
              <a:lnSpc>
                <a:spcPct val="111000"/>
              </a:lnSpc>
              <a:spcBef>
                <a:spcPct val="0"/>
              </a:spcBef>
              <a:buNone/>
            </a:pPr>
            <a:r>
              <a:rPr lang="en-US" altLang="zh-CN" sz="2400">
                <a:latin typeface="微软雅黑" panose="020B0503020204020204" pitchFamily="2" charset="-122"/>
                <a:ea typeface="微软雅黑" panose="020B0503020204020204" pitchFamily="2" charset="-122"/>
              </a:rPr>
              <a:t>4. </a:t>
            </a:r>
            <a:r>
              <a:rPr lang="zh-CN" altLang="zh-CN" sz="2400">
                <a:latin typeface="微软雅黑" panose="020B0503020204020204" pitchFamily="2" charset="-122"/>
                <a:ea typeface="微软雅黑" panose="020B0503020204020204" pitchFamily="2" charset="-122"/>
              </a:rPr>
              <a:t>可采用应收账款质押、知识产权质押、集体经营性建设用地抵押等多种抵质押、保证担保组合方式。</a:t>
            </a:r>
            <a:endParaRPr lang="zh-CN" altLang="zh-CN" sz="2400">
              <a:latin typeface="微软雅黑" panose="020B0503020204020204" pitchFamily="2" charset="-122"/>
              <a:ea typeface="微软雅黑" panose="020B0503020204020204" pitchFamily="2" charset="-122"/>
            </a:endParaRPr>
          </a:p>
          <a:p>
            <a:pPr>
              <a:lnSpc>
                <a:spcPct val="111000"/>
              </a:lnSpc>
              <a:spcBef>
                <a:spcPct val="0"/>
              </a:spcBef>
              <a:buNone/>
            </a:pPr>
            <a:endParaRPr lang="zh-CN" altLang="en-US" sz="2400">
              <a:latin typeface="微软雅黑" panose="020B0503020204020204" pitchFamily="2" charset="-122"/>
              <a:ea typeface="微软雅黑" panose="020B0503020204020204" pitchFamily="2" charset="-122"/>
            </a:endParaRPr>
          </a:p>
        </p:txBody>
      </p:sp>
      <p:graphicFrame>
        <p:nvGraphicFramePr>
          <p:cNvPr id="35845"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80" name="" r:id="rId2" imgW="2124075" imgH="590550" progId="Paint.Picture">
                  <p:embed/>
                </p:oleObj>
              </mc:Choice>
              <mc:Fallback>
                <p:oleObj name="" r:id="rId2" imgW="2124075" imgH="590550" progId="Paint.Picture">
                  <p:embed/>
                  <p:pic>
                    <p:nvPicPr>
                      <p:cNvPr id="0" name="图片 3079"/>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4"/>
          <a:stretch>
            <a:fillRect/>
          </a:stretch>
        </p:blipFill>
        <p:spPr>
          <a:xfrm>
            <a:off x="8720138" y="98425"/>
            <a:ext cx="2655887" cy="733425"/>
          </a:xfrm>
          <a:prstGeom prst="rect">
            <a:avLst/>
          </a:prstGeom>
          <a:noFill/>
          <a:ln w="9525">
            <a:noFill/>
          </a:ln>
        </p:spPr>
      </p:pic>
      <p:grpSp>
        <p:nvGrpSpPr>
          <p:cNvPr id="3" name="组合 2"/>
          <p:cNvGrpSpPr/>
          <p:nvPr/>
        </p:nvGrpSpPr>
        <p:grpSpPr>
          <a:xfrm>
            <a:off x="3238500" y="4785995"/>
            <a:ext cx="1316990" cy="1238885"/>
            <a:chOff x="2193191" y="1899415"/>
            <a:chExt cx="2421376" cy="2421376"/>
          </a:xfrm>
          <a:effectLst/>
        </p:grpSpPr>
        <p:sp>
          <p:nvSpPr>
            <p:cNvPr id="26" name="椭圆 25"/>
            <p:cNvSpPr/>
            <p:nvPr/>
          </p:nvSpPr>
          <p:spPr>
            <a:xfrm>
              <a:off x="2193191" y="1899415"/>
              <a:ext cx="2421376" cy="2421376"/>
            </a:xfrm>
            <a:prstGeom prst="ellipse">
              <a:avLst/>
            </a:prstGeom>
            <a:solidFill>
              <a:srgbClr val="C00000"/>
            </a:solidFill>
            <a:ln w="31750">
              <a:gradFill flip="none" rotWithShape="1">
                <a:gsLst>
                  <a:gs pos="0">
                    <a:schemeClr val="bg1">
                      <a:lumMod val="6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866775" rtl="0" eaLnBrk="1" latinLnBrk="0" hangingPunct="1">
                <a:defRPr sz="1705" kern="1200">
                  <a:solidFill>
                    <a:schemeClr val="lt1"/>
                  </a:solidFill>
                  <a:latin typeface="+mn-lt"/>
                  <a:ea typeface="+mn-ea"/>
                  <a:cs typeface="+mn-cs"/>
                </a:defRPr>
              </a:lvl1pPr>
              <a:lvl2pPr marL="433705" algn="l" defTabSz="866775" rtl="0" eaLnBrk="1" latinLnBrk="0" hangingPunct="1">
                <a:defRPr sz="1705" kern="1200">
                  <a:solidFill>
                    <a:schemeClr val="lt1"/>
                  </a:solidFill>
                  <a:latin typeface="+mn-lt"/>
                  <a:ea typeface="+mn-ea"/>
                  <a:cs typeface="+mn-cs"/>
                </a:defRPr>
              </a:lvl2pPr>
              <a:lvl3pPr marL="866775" algn="l" defTabSz="866775" rtl="0" eaLnBrk="1" latinLnBrk="0" hangingPunct="1">
                <a:defRPr sz="1705" kern="1200">
                  <a:solidFill>
                    <a:schemeClr val="lt1"/>
                  </a:solidFill>
                  <a:latin typeface="+mn-lt"/>
                  <a:ea typeface="+mn-ea"/>
                  <a:cs typeface="+mn-cs"/>
                </a:defRPr>
              </a:lvl3pPr>
              <a:lvl4pPr marL="1300480" algn="l" defTabSz="866775" rtl="0" eaLnBrk="1" latinLnBrk="0" hangingPunct="1">
                <a:defRPr sz="1705" kern="1200">
                  <a:solidFill>
                    <a:schemeClr val="lt1"/>
                  </a:solidFill>
                  <a:latin typeface="+mn-lt"/>
                  <a:ea typeface="+mn-ea"/>
                  <a:cs typeface="+mn-cs"/>
                </a:defRPr>
              </a:lvl4pPr>
              <a:lvl5pPr marL="1734185" algn="l" defTabSz="866775" rtl="0" eaLnBrk="1" latinLnBrk="0" hangingPunct="1">
                <a:defRPr sz="1705" kern="1200">
                  <a:solidFill>
                    <a:schemeClr val="lt1"/>
                  </a:solidFill>
                  <a:latin typeface="+mn-lt"/>
                  <a:ea typeface="+mn-ea"/>
                  <a:cs typeface="+mn-cs"/>
                </a:defRPr>
              </a:lvl5pPr>
              <a:lvl6pPr marL="2167255" algn="l" defTabSz="866775" rtl="0" eaLnBrk="1" latinLnBrk="0" hangingPunct="1">
                <a:defRPr sz="1705" kern="1200">
                  <a:solidFill>
                    <a:schemeClr val="lt1"/>
                  </a:solidFill>
                  <a:latin typeface="+mn-lt"/>
                  <a:ea typeface="+mn-ea"/>
                  <a:cs typeface="+mn-cs"/>
                </a:defRPr>
              </a:lvl6pPr>
              <a:lvl7pPr marL="2600960" algn="l" defTabSz="866775" rtl="0" eaLnBrk="1" latinLnBrk="0" hangingPunct="1">
                <a:defRPr sz="1705" kern="1200">
                  <a:solidFill>
                    <a:schemeClr val="lt1"/>
                  </a:solidFill>
                  <a:latin typeface="+mn-lt"/>
                  <a:ea typeface="+mn-ea"/>
                  <a:cs typeface="+mn-cs"/>
                </a:defRPr>
              </a:lvl7pPr>
              <a:lvl8pPr marL="3034665" algn="l" defTabSz="866775" rtl="0" eaLnBrk="1" latinLnBrk="0" hangingPunct="1">
                <a:defRPr sz="1705" kern="1200">
                  <a:solidFill>
                    <a:schemeClr val="lt1"/>
                  </a:solidFill>
                  <a:latin typeface="+mn-lt"/>
                  <a:ea typeface="+mn-ea"/>
                  <a:cs typeface="+mn-cs"/>
                </a:defRPr>
              </a:lvl8pPr>
              <a:lvl9pPr marL="3467735" algn="l" defTabSz="866775" rtl="0" eaLnBrk="1" latinLnBrk="0" hangingPunct="1">
                <a:defRPr sz="1705" kern="1200">
                  <a:solidFill>
                    <a:schemeClr val="lt1"/>
                  </a:solidFill>
                  <a:latin typeface="+mn-lt"/>
                  <a:ea typeface="+mn-ea"/>
                  <a:cs typeface="+mn-cs"/>
                </a:defRPr>
              </a:lvl9pPr>
            </a:lstStyle>
            <a:p>
              <a:pPr algn="ctr" fontAlgn="base">
                <a:defRPr/>
              </a:pPr>
              <a:endParaRPr lang="zh-CN" altLang="en-US" sz="2400" strike="noStrike" noProof="1">
                <a:solidFill>
                  <a:srgbClr val="FFFFFF"/>
                </a:solidFill>
                <a:latin typeface="+mj-ea"/>
                <a:ea typeface="+mj-ea"/>
              </a:endParaRPr>
            </a:p>
          </p:txBody>
        </p:sp>
        <p:sp>
          <p:nvSpPr>
            <p:cNvPr id="5" name="椭圆 4"/>
            <p:cNvSpPr/>
            <p:nvPr/>
          </p:nvSpPr>
          <p:spPr>
            <a:xfrm>
              <a:off x="2345502" y="2051726"/>
              <a:ext cx="2116756" cy="2116756"/>
            </a:xfrm>
            <a:prstGeom prst="ellipse">
              <a:avLst/>
            </a:prstGeom>
            <a:solidFill>
              <a:schemeClr val="bg1">
                <a:lumMod val="95000"/>
              </a:schemeClr>
            </a:solidFill>
            <a:ln w="50800">
              <a:noFill/>
            </a:ln>
            <a:effectLst>
              <a:outerShdw blurRad="165100" dist="88900" dir="2700000" algn="tl" rotWithShape="0">
                <a:schemeClr val="accent3">
                  <a:lumMod val="50000"/>
                  <a:alpha val="64000"/>
                </a:schemeClr>
              </a:outerShdw>
            </a:effectLst>
            <a:scene3d>
              <a:camera prst="orthographicFront"/>
              <a:lightRig rig="threePt" dir="t"/>
            </a:scene3d>
            <a:sp3d prstMaterial="softEdge">
              <a:bevelT w="82550" h="317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866775" rtl="0" eaLnBrk="1" latinLnBrk="0" hangingPunct="1">
                <a:defRPr sz="1705" kern="1200">
                  <a:solidFill>
                    <a:schemeClr val="lt1"/>
                  </a:solidFill>
                  <a:latin typeface="+mn-lt"/>
                  <a:ea typeface="+mn-ea"/>
                  <a:cs typeface="+mn-cs"/>
                </a:defRPr>
              </a:lvl1pPr>
              <a:lvl2pPr marL="433705" algn="l" defTabSz="866775" rtl="0" eaLnBrk="1" latinLnBrk="0" hangingPunct="1">
                <a:defRPr sz="1705" kern="1200">
                  <a:solidFill>
                    <a:schemeClr val="lt1"/>
                  </a:solidFill>
                  <a:latin typeface="+mn-lt"/>
                  <a:ea typeface="+mn-ea"/>
                  <a:cs typeface="+mn-cs"/>
                </a:defRPr>
              </a:lvl2pPr>
              <a:lvl3pPr marL="866775" algn="l" defTabSz="866775" rtl="0" eaLnBrk="1" latinLnBrk="0" hangingPunct="1">
                <a:defRPr sz="1705" kern="1200">
                  <a:solidFill>
                    <a:schemeClr val="lt1"/>
                  </a:solidFill>
                  <a:latin typeface="+mn-lt"/>
                  <a:ea typeface="+mn-ea"/>
                  <a:cs typeface="+mn-cs"/>
                </a:defRPr>
              </a:lvl3pPr>
              <a:lvl4pPr marL="1300480" algn="l" defTabSz="866775" rtl="0" eaLnBrk="1" latinLnBrk="0" hangingPunct="1">
                <a:defRPr sz="1705" kern="1200">
                  <a:solidFill>
                    <a:schemeClr val="lt1"/>
                  </a:solidFill>
                  <a:latin typeface="+mn-lt"/>
                  <a:ea typeface="+mn-ea"/>
                  <a:cs typeface="+mn-cs"/>
                </a:defRPr>
              </a:lvl4pPr>
              <a:lvl5pPr marL="1734185" algn="l" defTabSz="866775" rtl="0" eaLnBrk="1" latinLnBrk="0" hangingPunct="1">
                <a:defRPr sz="1705" kern="1200">
                  <a:solidFill>
                    <a:schemeClr val="lt1"/>
                  </a:solidFill>
                  <a:latin typeface="+mn-lt"/>
                  <a:ea typeface="+mn-ea"/>
                  <a:cs typeface="+mn-cs"/>
                </a:defRPr>
              </a:lvl5pPr>
              <a:lvl6pPr marL="2167255" algn="l" defTabSz="866775" rtl="0" eaLnBrk="1" latinLnBrk="0" hangingPunct="1">
                <a:defRPr sz="1705" kern="1200">
                  <a:solidFill>
                    <a:schemeClr val="lt1"/>
                  </a:solidFill>
                  <a:latin typeface="+mn-lt"/>
                  <a:ea typeface="+mn-ea"/>
                  <a:cs typeface="+mn-cs"/>
                </a:defRPr>
              </a:lvl6pPr>
              <a:lvl7pPr marL="2600960" algn="l" defTabSz="866775" rtl="0" eaLnBrk="1" latinLnBrk="0" hangingPunct="1">
                <a:defRPr sz="1705" kern="1200">
                  <a:solidFill>
                    <a:schemeClr val="lt1"/>
                  </a:solidFill>
                  <a:latin typeface="+mn-lt"/>
                  <a:ea typeface="+mn-ea"/>
                  <a:cs typeface="+mn-cs"/>
                </a:defRPr>
              </a:lvl7pPr>
              <a:lvl8pPr marL="3034665" algn="l" defTabSz="866775" rtl="0" eaLnBrk="1" latinLnBrk="0" hangingPunct="1">
                <a:defRPr sz="1705" kern="1200">
                  <a:solidFill>
                    <a:schemeClr val="lt1"/>
                  </a:solidFill>
                  <a:latin typeface="+mn-lt"/>
                  <a:ea typeface="+mn-ea"/>
                  <a:cs typeface="+mn-cs"/>
                </a:defRPr>
              </a:lvl8pPr>
              <a:lvl9pPr marL="3467735" algn="l" defTabSz="866775" rtl="0" eaLnBrk="1" latinLnBrk="0" hangingPunct="1">
                <a:defRPr sz="1705" kern="1200">
                  <a:solidFill>
                    <a:schemeClr val="lt1"/>
                  </a:solidFill>
                  <a:latin typeface="+mn-lt"/>
                  <a:ea typeface="+mn-ea"/>
                  <a:cs typeface="+mn-cs"/>
                </a:defRPr>
              </a:lvl9pPr>
            </a:lstStyle>
            <a:p>
              <a:pPr algn="ctr" fontAlgn="base">
                <a:lnSpc>
                  <a:spcPct val="100000"/>
                </a:lnSpc>
                <a:spcBef>
                  <a:spcPts val="0"/>
                </a:spcBef>
                <a:buNone/>
                <a:defRPr/>
              </a:pPr>
              <a:r>
                <a:rPr lang="zh-CN" altLang="en-US" sz="2400" b="1" strike="noStrike" noProof="1">
                  <a:solidFill>
                    <a:srgbClr val="2F9797"/>
                  </a:solidFill>
                  <a:latin typeface="微软雅黑" panose="020B0503020204020204" pitchFamily="2" charset="-122"/>
                  <a:ea typeface="微软雅黑" panose="020B0503020204020204" pitchFamily="2" charset="-122"/>
                </a:rPr>
                <a:t>信用贷款</a:t>
              </a:r>
              <a:endParaRPr lang="zh-CN" altLang="en-US" sz="2400" b="1" strike="noStrike" noProof="1">
                <a:solidFill>
                  <a:srgbClr val="2F9797"/>
                </a:solidFill>
                <a:latin typeface="微软雅黑" panose="020B0503020204020204" pitchFamily="2" charset="-122"/>
                <a:ea typeface="微软雅黑" panose="020B0503020204020204" pitchFamily="2" charset="-122"/>
              </a:endParaRPr>
            </a:p>
          </p:txBody>
        </p:sp>
      </p:grpSp>
      <p:grpSp>
        <p:nvGrpSpPr>
          <p:cNvPr id="14" name="组合 13"/>
          <p:cNvGrpSpPr/>
          <p:nvPr/>
        </p:nvGrpSpPr>
        <p:grpSpPr>
          <a:xfrm>
            <a:off x="5797550" y="4785995"/>
            <a:ext cx="1316990" cy="1238885"/>
            <a:chOff x="2193191" y="1899415"/>
            <a:chExt cx="2421376" cy="2421376"/>
          </a:xfrm>
          <a:effectLst/>
        </p:grpSpPr>
        <p:sp>
          <p:nvSpPr>
            <p:cNvPr id="17" name="椭圆 16"/>
            <p:cNvSpPr/>
            <p:nvPr/>
          </p:nvSpPr>
          <p:spPr>
            <a:xfrm>
              <a:off x="2193191" y="1899415"/>
              <a:ext cx="2421376" cy="2421376"/>
            </a:xfrm>
            <a:prstGeom prst="ellipse">
              <a:avLst/>
            </a:prstGeom>
            <a:solidFill>
              <a:srgbClr val="C00000"/>
            </a:solidFill>
            <a:ln w="31750">
              <a:gradFill flip="none" rotWithShape="1">
                <a:gsLst>
                  <a:gs pos="0">
                    <a:schemeClr val="bg1">
                      <a:lumMod val="6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866775" rtl="0" eaLnBrk="1" latinLnBrk="0" hangingPunct="1">
                <a:defRPr sz="1705" kern="1200">
                  <a:solidFill>
                    <a:schemeClr val="lt1"/>
                  </a:solidFill>
                  <a:latin typeface="+mn-lt"/>
                  <a:ea typeface="+mn-ea"/>
                  <a:cs typeface="+mn-cs"/>
                </a:defRPr>
              </a:lvl1pPr>
              <a:lvl2pPr marL="433705" algn="l" defTabSz="866775" rtl="0" eaLnBrk="1" latinLnBrk="0" hangingPunct="1">
                <a:defRPr sz="1705" kern="1200">
                  <a:solidFill>
                    <a:schemeClr val="lt1"/>
                  </a:solidFill>
                  <a:latin typeface="+mn-lt"/>
                  <a:ea typeface="+mn-ea"/>
                  <a:cs typeface="+mn-cs"/>
                </a:defRPr>
              </a:lvl2pPr>
              <a:lvl3pPr marL="866775" algn="l" defTabSz="866775" rtl="0" eaLnBrk="1" latinLnBrk="0" hangingPunct="1">
                <a:defRPr sz="1705" kern="1200">
                  <a:solidFill>
                    <a:schemeClr val="lt1"/>
                  </a:solidFill>
                  <a:latin typeface="+mn-lt"/>
                  <a:ea typeface="+mn-ea"/>
                  <a:cs typeface="+mn-cs"/>
                </a:defRPr>
              </a:lvl3pPr>
              <a:lvl4pPr marL="1300480" algn="l" defTabSz="866775" rtl="0" eaLnBrk="1" latinLnBrk="0" hangingPunct="1">
                <a:defRPr sz="1705" kern="1200">
                  <a:solidFill>
                    <a:schemeClr val="lt1"/>
                  </a:solidFill>
                  <a:latin typeface="+mn-lt"/>
                  <a:ea typeface="+mn-ea"/>
                  <a:cs typeface="+mn-cs"/>
                </a:defRPr>
              </a:lvl4pPr>
              <a:lvl5pPr marL="1734185" algn="l" defTabSz="866775" rtl="0" eaLnBrk="1" latinLnBrk="0" hangingPunct="1">
                <a:defRPr sz="1705" kern="1200">
                  <a:solidFill>
                    <a:schemeClr val="lt1"/>
                  </a:solidFill>
                  <a:latin typeface="+mn-lt"/>
                  <a:ea typeface="+mn-ea"/>
                  <a:cs typeface="+mn-cs"/>
                </a:defRPr>
              </a:lvl5pPr>
              <a:lvl6pPr marL="2167255" algn="l" defTabSz="866775" rtl="0" eaLnBrk="1" latinLnBrk="0" hangingPunct="1">
                <a:defRPr sz="1705" kern="1200">
                  <a:solidFill>
                    <a:schemeClr val="lt1"/>
                  </a:solidFill>
                  <a:latin typeface="+mn-lt"/>
                  <a:ea typeface="+mn-ea"/>
                  <a:cs typeface="+mn-cs"/>
                </a:defRPr>
              </a:lvl6pPr>
              <a:lvl7pPr marL="2600960" algn="l" defTabSz="866775" rtl="0" eaLnBrk="1" latinLnBrk="0" hangingPunct="1">
                <a:defRPr sz="1705" kern="1200">
                  <a:solidFill>
                    <a:schemeClr val="lt1"/>
                  </a:solidFill>
                  <a:latin typeface="+mn-lt"/>
                  <a:ea typeface="+mn-ea"/>
                  <a:cs typeface="+mn-cs"/>
                </a:defRPr>
              </a:lvl7pPr>
              <a:lvl8pPr marL="3034665" algn="l" defTabSz="866775" rtl="0" eaLnBrk="1" latinLnBrk="0" hangingPunct="1">
                <a:defRPr sz="1705" kern="1200">
                  <a:solidFill>
                    <a:schemeClr val="lt1"/>
                  </a:solidFill>
                  <a:latin typeface="+mn-lt"/>
                  <a:ea typeface="+mn-ea"/>
                  <a:cs typeface="+mn-cs"/>
                </a:defRPr>
              </a:lvl8pPr>
              <a:lvl9pPr marL="3467735" algn="l" defTabSz="866775" rtl="0" eaLnBrk="1" latinLnBrk="0" hangingPunct="1">
                <a:defRPr sz="1705" kern="1200">
                  <a:solidFill>
                    <a:schemeClr val="lt1"/>
                  </a:solidFill>
                  <a:latin typeface="+mn-lt"/>
                  <a:ea typeface="+mn-ea"/>
                  <a:cs typeface="+mn-cs"/>
                </a:defRPr>
              </a:lvl9pPr>
            </a:lstStyle>
            <a:p>
              <a:pPr algn="ctr" fontAlgn="base">
                <a:defRPr/>
              </a:pPr>
              <a:endParaRPr lang="zh-CN" altLang="en-US" sz="2400" strike="noStrike" noProof="1">
                <a:solidFill>
                  <a:srgbClr val="FFFFFF"/>
                </a:solidFill>
                <a:latin typeface="+mj-ea"/>
                <a:ea typeface="+mj-ea"/>
              </a:endParaRPr>
            </a:p>
          </p:txBody>
        </p:sp>
        <p:sp>
          <p:nvSpPr>
            <p:cNvPr id="18" name="椭圆 17"/>
            <p:cNvSpPr/>
            <p:nvPr/>
          </p:nvSpPr>
          <p:spPr>
            <a:xfrm>
              <a:off x="2345502" y="2051726"/>
              <a:ext cx="2116756" cy="2116756"/>
            </a:xfrm>
            <a:prstGeom prst="ellipse">
              <a:avLst/>
            </a:prstGeom>
            <a:solidFill>
              <a:schemeClr val="bg1">
                <a:lumMod val="95000"/>
              </a:schemeClr>
            </a:solidFill>
            <a:ln w="50800">
              <a:noFill/>
            </a:ln>
            <a:effectLst>
              <a:outerShdw blurRad="165100" dist="88900" dir="2700000" algn="tl" rotWithShape="0">
                <a:schemeClr val="accent3">
                  <a:lumMod val="50000"/>
                  <a:alpha val="64000"/>
                </a:schemeClr>
              </a:outerShdw>
            </a:effectLst>
            <a:scene3d>
              <a:camera prst="orthographicFront"/>
              <a:lightRig rig="threePt" dir="t"/>
            </a:scene3d>
            <a:sp3d prstMaterial="softEdge">
              <a:bevelT w="82550" h="317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866775" rtl="0" eaLnBrk="1" latinLnBrk="0" hangingPunct="1">
                <a:defRPr sz="1705" kern="1200">
                  <a:solidFill>
                    <a:schemeClr val="lt1"/>
                  </a:solidFill>
                  <a:latin typeface="+mn-lt"/>
                  <a:ea typeface="+mn-ea"/>
                  <a:cs typeface="+mn-cs"/>
                </a:defRPr>
              </a:lvl1pPr>
              <a:lvl2pPr marL="433705" algn="l" defTabSz="866775" rtl="0" eaLnBrk="1" latinLnBrk="0" hangingPunct="1">
                <a:defRPr sz="1705" kern="1200">
                  <a:solidFill>
                    <a:schemeClr val="lt1"/>
                  </a:solidFill>
                  <a:latin typeface="+mn-lt"/>
                  <a:ea typeface="+mn-ea"/>
                  <a:cs typeface="+mn-cs"/>
                </a:defRPr>
              </a:lvl2pPr>
              <a:lvl3pPr marL="866775" algn="l" defTabSz="866775" rtl="0" eaLnBrk="1" latinLnBrk="0" hangingPunct="1">
                <a:defRPr sz="1705" kern="1200">
                  <a:solidFill>
                    <a:schemeClr val="lt1"/>
                  </a:solidFill>
                  <a:latin typeface="+mn-lt"/>
                  <a:ea typeface="+mn-ea"/>
                  <a:cs typeface="+mn-cs"/>
                </a:defRPr>
              </a:lvl3pPr>
              <a:lvl4pPr marL="1300480" algn="l" defTabSz="866775" rtl="0" eaLnBrk="1" latinLnBrk="0" hangingPunct="1">
                <a:defRPr sz="1705" kern="1200">
                  <a:solidFill>
                    <a:schemeClr val="lt1"/>
                  </a:solidFill>
                  <a:latin typeface="+mn-lt"/>
                  <a:ea typeface="+mn-ea"/>
                  <a:cs typeface="+mn-cs"/>
                </a:defRPr>
              </a:lvl4pPr>
              <a:lvl5pPr marL="1734185" algn="l" defTabSz="866775" rtl="0" eaLnBrk="1" latinLnBrk="0" hangingPunct="1">
                <a:defRPr sz="1705" kern="1200">
                  <a:solidFill>
                    <a:schemeClr val="lt1"/>
                  </a:solidFill>
                  <a:latin typeface="+mn-lt"/>
                  <a:ea typeface="+mn-ea"/>
                  <a:cs typeface="+mn-cs"/>
                </a:defRPr>
              </a:lvl5pPr>
              <a:lvl6pPr marL="2167255" algn="l" defTabSz="866775" rtl="0" eaLnBrk="1" latinLnBrk="0" hangingPunct="1">
                <a:defRPr sz="1705" kern="1200">
                  <a:solidFill>
                    <a:schemeClr val="lt1"/>
                  </a:solidFill>
                  <a:latin typeface="+mn-lt"/>
                  <a:ea typeface="+mn-ea"/>
                  <a:cs typeface="+mn-cs"/>
                </a:defRPr>
              </a:lvl6pPr>
              <a:lvl7pPr marL="2600960" algn="l" defTabSz="866775" rtl="0" eaLnBrk="1" latinLnBrk="0" hangingPunct="1">
                <a:defRPr sz="1705" kern="1200">
                  <a:solidFill>
                    <a:schemeClr val="lt1"/>
                  </a:solidFill>
                  <a:latin typeface="+mn-lt"/>
                  <a:ea typeface="+mn-ea"/>
                  <a:cs typeface="+mn-cs"/>
                </a:defRPr>
              </a:lvl7pPr>
              <a:lvl8pPr marL="3034665" algn="l" defTabSz="866775" rtl="0" eaLnBrk="1" latinLnBrk="0" hangingPunct="1">
                <a:defRPr sz="1705" kern="1200">
                  <a:solidFill>
                    <a:schemeClr val="lt1"/>
                  </a:solidFill>
                  <a:latin typeface="+mn-lt"/>
                  <a:ea typeface="+mn-ea"/>
                  <a:cs typeface="+mn-cs"/>
                </a:defRPr>
              </a:lvl8pPr>
              <a:lvl9pPr marL="3467735" algn="l" defTabSz="866775" rtl="0" eaLnBrk="1" latinLnBrk="0" hangingPunct="1">
                <a:defRPr sz="1705" kern="1200">
                  <a:solidFill>
                    <a:schemeClr val="lt1"/>
                  </a:solidFill>
                  <a:latin typeface="+mn-lt"/>
                  <a:ea typeface="+mn-ea"/>
                  <a:cs typeface="+mn-cs"/>
                </a:defRPr>
              </a:lvl9pPr>
            </a:lstStyle>
            <a:p>
              <a:pPr algn="ctr" fontAlgn="base">
                <a:lnSpc>
                  <a:spcPct val="100000"/>
                </a:lnSpc>
                <a:spcBef>
                  <a:spcPts val="0"/>
                </a:spcBef>
                <a:buNone/>
                <a:defRPr/>
              </a:pPr>
              <a:r>
                <a:rPr lang="zh-CN" altLang="en-US" sz="2400" b="1" strike="noStrike" noProof="1">
                  <a:solidFill>
                    <a:srgbClr val="2F9797"/>
                  </a:solidFill>
                  <a:latin typeface="微软雅黑" panose="020B0503020204020204" pitchFamily="2" charset="-122"/>
                  <a:ea typeface="微软雅黑" panose="020B0503020204020204" pitchFamily="2" charset="-122"/>
                </a:rPr>
                <a:t>担保贷款</a:t>
              </a:r>
              <a:endParaRPr lang="zh-CN" altLang="en-US" sz="2400" b="1" strike="noStrike" noProof="1">
                <a:solidFill>
                  <a:srgbClr val="2F9797"/>
                </a:solidFill>
                <a:latin typeface="微软雅黑" panose="020B0503020204020204" pitchFamily="2" charset="-122"/>
                <a:ea typeface="微软雅黑" panose="020B0503020204020204"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73" name="TextBox 8"/>
          <p:cNvSpPr txBox="1"/>
          <p:nvPr/>
        </p:nvSpPr>
        <p:spPr>
          <a:xfrm>
            <a:off x="935038" y="0"/>
            <a:ext cx="4668838" cy="831850"/>
          </a:xfrm>
          <a:prstGeom prst="rect">
            <a:avLst/>
          </a:prstGeom>
          <a:noFill/>
          <a:ln w="9525">
            <a:noFill/>
          </a:ln>
        </p:spPr>
        <p:txBody>
          <a:bodyPr wrap="square" anchor="ctr" anchorCtr="0">
            <a:spAutoFit/>
          </a:bodyPr>
          <a:p>
            <a:pPr>
              <a:buNone/>
            </a:pPr>
            <a:r>
              <a:rPr lang="zh-CN" altLang="en-US" sz="4185" b="1" noProof="1" dirty="0">
                <a:solidFill>
                  <a:srgbClr val="404040"/>
                </a:solidFill>
                <a:latin typeface="微软雅黑" panose="020B0503020204020204" pitchFamily="2" charset="-122"/>
                <a:ea typeface="微软雅黑" panose="020B0503020204020204" pitchFamily="2" charset="-122"/>
                <a:cs typeface="+mn-cs"/>
              </a:rPr>
              <a:t>目  录</a:t>
            </a:r>
            <a:r>
              <a:rPr lang="zh-CN" altLang="en-US" sz="2790" b="1" noProof="1" dirty="0">
                <a:solidFill>
                  <a:srgbClr val="404040"/>
                </a:solidFill>
                <a:latin typeface="造字工房悦黑演示版常规体" charset="-122"/>
                <a:ea typeface="造字工房悦黑演示版常规体" charset="-122"/>
                <a:cs typeface="+mn-cs"/>
              </a:rPr>
              <a:t>  </a:t>
            </a:r>
            <a:endParaRPr lang="zh-CN" altLang="en-US" sz="2790" b="1" noProof="1" dirty="0">
              <a:solidFill>
                <a:srgbClr val="404040"/>
              </a:solidFill>
              <a:latin typeface="造字工房悦黑演示版常规体" charset="-122"/>
              <a:ea typeface="造字工房悦黑演示版常规体" charset="-122"/>
            </a:endParaRPr>
          </a:p>
        </p:txBody>
      </p:sp>
      <p:pic>
        <p:nvPicPr>
          <p:cNvPr id="37890" name="图片 3"/>
          <p:cNvPicPr>
            <a:picLocks noChangeAspect="1"/>
          </p:cNvPicPr>
          <p:nvPr/>
        </p:nvPicPr>
        <p:blipFill>
          <a:blip r:embed="rId1"/>
          <a:stretch>
            <a:fillRect/>
          </a:stretch>
        </p:blipFill>
        <p:spPr>
          <a:xfrm>
            <a:off x="1574800" y="2047875"/>
            <a:ext cx="8267700" cy="1255713"/>
          </a:xfrm>
          <a:prstGeom prst="rect">
            <a:avLst/>
          </a:prstGeom>
          <a:noFill/>
          <a:ln w="9525">
            <a:noFill/>
          </a:ln>
        </p:spPr>
      </p:pic>
      <p:sp>
        <p:nvSpPr>
          <p:cNvPr id="3" name="TextBox 8"/>
          <p:cNvSpPr txBox="1"/>
          <p:nvPr/>
        </p:nvSpPr>
        <p:spPr>
          <a:xfrm>
            <a:off x="2257425" y="2225675"/>
            <a:ext cx="7007225" cy="66833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2</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乡村振兴工业贷</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37892" name="图片 3"/>
          <p:cNvPicPr>
            <a:picLocks noChangeAspect="1"/>
          </p:cNvPicPr>
          <p:nvPr/>
        </p:nvPicPr>
        <p:blipFill>
          <a:blip r:embed="rId1"/>
          <a:stretch>
            <a:fillRect/>
          </a:stretch>
        </p:blipFill>
        <p:spPr>
          <a:xfrm>
            <a:off x="1574800" y="2984500"/>
            <a:ext cx="8267700" cy="1254125"/>
          </a:xfrm>
          <a:prstGeom prst="rect">
            <a:avLst/>
          </a:prstGeom>
          <a:noFill/>
          <a:ln w="9525">
            <a:noFill/>
          </a:ln>
        </p:spPr>
      </p:pic>
      <p:sp>
        <p:nvSpPr>
          <p:cNvPr id="5" name="TextBox 8"/>
          <p:cNvSpPr txBox="1"/>
          <p:nvPr/>
        </p:nvSpPr>
        <p:spPr>
          <a:xfrm>
            <a:off x="2257425" y="3182938"/>
            <a:ext cx="7008813" cy="661988"/>
          </a:xfrm>
          <a:prstGeom prst="rect">
            <a:avLst/>
          </a:prstGeom>
          <a:noFill/>
          <a:ln w="9525">
            <a:noFill/>
          </a:ln>
        </p:spPr>
        <p:txBody>
          <a:bodyPr wrap="square" anchor="ctr" anchorCtr="0">
            <a:spAutoFit/>
          </a:bodyPr>
          <a:p>
            <a:pPr>
              <a:buNone/>
            </a:pPr>
            <a:r>
              <a:rPr lang="zh-CN" altLang="en-US" sz="3255" b="1" noProof="1" dirty="0">
                <a:solidFill>
                  <a:srgbClr val="2F9797"/>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2F9797"/>
                </a:solidFill>
                <a:latin typeface="微软雅黑" panose="020B0503020204020204" pitchFamily="2" charset="-122"/>
                <a:ea typeface="微软雅黑" panose="020B0503020204020204" pitchFamily="2" charset="-122"/>
                <a:cs typeface="+mn-cs"/>
              </a:rPr>
              <a:t>3</a:t>
            </a:r>
            <a:r>
              <a:rPr lang="zh-CN" altLang="en-US" sz="3255" b="1" noProof="1" dirty="0">
                <a:solidFill>
                  <a:srgbClr val="2F9797"/>
                </a:solidFill>
                <a:latin typeface="微软雅黑" panose="020B0503020204020204" pitchFamily="2" charset="-122"/>
                <a:ea typeface="微软雅黑" panose="020B0503020204020204" pitchFamily="2" charset="-122"/>
                <a:cs typeface="+mn-cs"/>
              </a:rPr>
              <a:t>  县域医院贷款</a:t>
            </a:r>
            <a:endParaRPr lang="zh-CN" altLang="en-US" sz="3255" b="1" noProof="1" dirty="0">
              <a:solidFill>
                <a:srgbClr val="2F9797"/>
              </a:solidFill>
              <a:latin typeface="微软雅黑" panose="020B0503020204020204" pitchFamily="2" charset="-122"/>
              <a:ea typeface="微软雅黑" panose="020B0503020204020204" pitchFamily="2" charset="-122"/>
              <a:cs typeface="+mn-cs"/>
            </a:endParaRPr>
          </a:p>
        </p:txBody>
      </p:sp>
      <p:pic>
        <p:nvPicPr>
          <p:cNvPr id="37894" name="图片 3"/>
          <p:cNvPicPr>
            <a:picLocks noChangeAspect="1"/>
          </p:cNvPicPr>
          <p:nvPr/>
        </p:nvPicPr>
        <p:blipFill>
          <a:blip r:embed="rId1"/>
          <a:stretch>
            <a:fillRect/>
          </a:stretch>
        </p:blipFill>
        <p:spPr>
          <a:xfrm>
            <a:off x="1577975" y="1117600"/>
            <a:ext cx="8267700" cy="1254125"/>
          </a:xfrm>
          <a:prstGeom prst="rect">
            <a:avLst/>
          </a:prstGeom>
          <a:noFill/>
          <a:ln w="9525">
            <a:noFill/>
          </a:ln>
        </p:spPr>
      </p:pic>
      <p:sp>
        <p:nvSpPr>
          <p:cNvPr id="37895" name="TextBox 8"/>
          <p:cNvSpPr txBox="1"/>
          <p:nvPr/>
        </p:nvSpPr>
        <p:spPr>
          <a:xfrm>
            <a:off x="2254250" y="1327150"/>
            <a:ext cx="7008813" cy="657225"/>
          </a:xfrm>
          <a:prstGeom prst="rect">
            <a:avLst/>
          </a:prstGeom>
          <a:noFill/>
          <a:ln w="9525">
            <a:noFill/>
          </a:ln>
        </p:spPr>
        <p:txBody>
          <a:bodyPr wrap="square" anchor="ctr" anchorCtr="0">
            <a:spAutoFit/>
          </a:bodyPr>
          <a:p>
            <a:pPr>
              <a:buNone/>
            </a:pPr>
            <a:r>
              <a:rPr lang="en-US" altLang="zh-CN" sz="3200" b="1" dirty="0">
                <a:solidFill>
                  <a:schemeClr val="bg2"/>
                </a:solidFill>
                <a:latin typeface="微软雅黑" panose="020B0503020204020204" pitchFamily="2" charset="-122"/>
                <a:ea typeface="微软雅黑" panose="020B0503020204020204" pitchFamily="2" charset="-122"/>
              </a:rPr>
              <a:t>Part 1  乡村振兴园区贷</a:t>
            </a:r>
            <a:endParaRPr lang="en-US" altLang="zh-CN" sz="3200" b="1" dirty="0">
              <a:solidFill>
                <a:schemeClr val="bg2"/>
              </a:solidFill>
              <a:latin typeface="微软雅黑" panose="020B0503020204020204" pitchFamily="2" charset="-122"/>
              <a:ea typeface="微软雅黑" panose="020B0503020204020204" pitchFamily="2" charset="-122"/>
            </a:endParaRPr>
          </a:p>
        </p:txBody>
      </p:sp>
      <p:pic>
        <p:nvPicPr>
          <p:cNvPr id="2" name="图片 1"/>
          <p:cNvPicPr>
            <a:picLocks noChangeAspect="1"/>
          </p:cNvPicPr>
          <p:nvPr/>
        </p:nvPicPr>
        <p:blipFill>
          <a:blip r:embed="rId2"/>
          <a:stretch>
            <a:fillRect/>
          </a:stretch>
        </p:blipFill>
        <p:spPr>
          <a:xfrm>
            <a:off x="8720138" y="98425"/>
            <a:ext cx="2655887" cy="733425"/>
          </a:xfrm>
          <a:prstGeom prst="rect">
            <a:avLst/>
          </a:prstGeom>
          <a:noFill/>
          <a:ln w="9525">
            <a:noFill/>
          </a:ln>
        </p:spPr>
      </p:pic>
      <p:graphicFrame>
        <p:nvGraphicFramePr>
          <p:cNvPr id="37897"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81" name="" r:id="rId3" imgW="2124075" imgH="590550" progId="Paint.Picture">
                  <p:embed/>
                </p:oleObj>
              </mc:Choice>
              <mc:Fallback>
                <p:oleObj name="" r:id="rId3" imgW="2124075" imgH="590550" progId="Paint.Picture">
                  <p:embed/>
                  <p:pic>
                    <p:nvPicPr>
                      <p:cNvPr id="0" name="图片 3080"/>
                      <p:cNvPicPr/>
                      <p:nvPr/>
                    </p:nvPicPr>
                    <p:blipFill>
                      <a:blip r:embed="rId4"/>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37898" name="图片 3"/>
          <p:cNvPicPr>
            <a:picLocks noChangeAspect="1"/>
          </p:cNvPicPr>
          <p:nvPr/>
        </p:nvPicPr>
        <p:blipFill>
          <a:blip r:embed="rId1"/>
          <a:stretch>
            <a:fillRect/>
          </a:stretch>
        </p:blipFill>
        <p:spPr>
          <a:xfrm>
            <a:off x="1574800" y="3948113"/>
            <a:ext cx="8267700" cy="1254125"/>
          </a:xfrm>
          <a:prstGeom prst="rect">
            <a:avLst/>
          </a:prstGeom>
          <a:noFill/>
          <a:ln w="9525">
            <a:noFill/>
          </a:ln>
        </p:spPr>
      </p:pic>
      <p:pic>
        <p:nvPicPr>
          <p:cNvPr id="37899" name="图片 3"/>
          <p:cNvPicPr>
            <a:picLocks noChangeAspect="1"/>
          </p:cNvPicPr>
          <p:nvPr/>
        </p:nvPicPr>
        <p:blipFill>
          <a:blip r:embed="rId1"/>
          <a:stretch>
            <a:fillRect/>
          </a:stretch>
        </p:blipFill>
        <p:spPr>
          <a:xfrm>
            <a:off x="1577975" y="4953000"/>
            <a:ext cx="8267700" cy="1254125"/>
          </a:xfrm>
          <a:prstGeom prst="rect">
            <a:avLst/>
          </a:prstGeom>
          <a:noFill/>
          <a:ln w="9525">
            <a:noFill/>
          </a:ln>
        </p:spPr>
      </p:pic>
      <p:sp>
        <p:nvSpPr>
          <p:cNvPr id="10" name="TextBox 8"/>
          <p:cNvSpPr txBox="1"/>
          <p:nvPr/>
        </p:nvSpPr>
        <p:spPr>
          <a:xfrm>
            <a:off x="2257425" y="4156075"/>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4</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县域幸福产业贷款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sp>
        <p:nvSpPr>
          <p:cNvPr id="11" name="TextBox 8"/>
          <p:cNvSpPr txBox="1"/>
          <p:nvPr/>
        </p:nvSpPr>
        <p:spPr>
          <a:xfrm>
            <a:off x="2257425" y="5146675"/>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5</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普惠贷款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graphicFrame>
        <p:nvGraphicFramePr>
          <p:cNvPr id="37902"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82" name="" r:id="rId5" imgW="2009775" imgH="571500" progId="Paint.Picture">
                  <p:embed/>
                </p:oleObj>
              </mc:Choice>
              <mc:Fallback>
                <p:oleObj name="" r:id="rId5" imgW="2009775" imgH="571500" progId="Paint.Picture">
                  <p:embed/>
                  <p:pic>
                    <p:nvPicPr>
                      <p:cNvPr id="0" name="图片 3081"/>
                      <p:cNvPicPr/>
                      <p:nvPr/>
                    </p:nvPicPr>
                    <p:blipFill>
                      <a:blip r:embed="rId6"/>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9937" name="组合 15"/>
          <p:cNvGrpSpPr/>
          <p:nvPr/>
        </p:nvGrpSpPr>
        <p:grpSpPr>
          <a:xfrm>
            <a:off x="2051050" y="1963738"/>
            <a:ext cx="6923088" cy="2833687"/>
            <a:chOff x="2569195" y="1984502"/>
            <a:chExt cx="7326787" cy="3632528"/>
          </a:xfrm>
        </p:grpSpPr>
        <p:sp>
          <p:nvSpPr>
            <p:cNvPr id="17" name="矩形 16"/>
            <p:cNvSpPr/>
            <p:nvPr/>
          </p:nvSpPr>
          <p:spPr>
            <a:xfrm>
              <a:off x="2569195" y="1984502"/>
              <a:ext cx="7056784" cy="3632528"/>
            </a:xfrm>
            <a:prstGeom prst="rect">
              <a:avLst/>
            </a:prstGeom>
            <a:solidFill>
              <a:srgbClr val="F7F7F7"/>
            </a:solidFill>
            <a:ln>
              <a:noFill/>
            </a:ln>
            <a:effectLst>
              <a:outerShdw blurRad="254000" dist="1270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p>
          </p:txBody>
        </p:sp>
        <p:grpSp>
          <p:nvGrpSpPr>
            <p:cNvPr id="39939" name="组合 17"/>
            <p:cNvGrpSpPr/>
            <p:nvPr/>
          </p:nvGrpSpPr>
          <p:grpSpPr>
            <a:xfrm>
              <a:off x="9632588" y="2007010"/>
              <a:ext cx="263394" cy="3603573"/>
              <a:chOff x="9632588" y="2007010"/>
              <a:chExt cx="263394" cy="3603573"/>
            </a:xfrm>
          </p:grpSpPr>
          <p:sp>
            <p:nvSpPr>
              <p:cNvPr id="19" name="矩形 18"/>
              <p:cNvSpPr/>
              <p:nvPr/>
            </p:nvSpPr>
            <p:spPr>
              <a:xfrm>
                <a:off x="9632588" y="2924944"/>
                <a:ext cx="263393" cy="864096"/>
              </a:xfrm>
              <a:prstGeom prst="rect">
                <a:avLst/>
              </a:prstGeom>
              <a:solidFill>
                <a:srgbClr val="00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0" name="矩形 19"/>
              <p:cNvSpPr/>
              <p:nvPr/>
            </p:nvSpPr>
            <p:spPr>
              <a:xfrm>
                <a:off x="9632588" y="3789040"/>
                <a:ext cx="263393" cy="919672"/>
              </a:xfrm>
              <a:prstGeom prst="rect">
                <a:avLst/>
              </a:prstGeom>
              <a:solidFill>
                <a:srgbClr val="F83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1" name="单圆角矩形 20"/>
              <p:cNvSpPr/>
              <p:nvPr/>
            </p:nvSpPr>
            <p:spPr>
              <a:xfrm flipV="1">
                <a:off x="9632588" y="4708712"/>
                <a:ext cx="262626" cy="901871"/>
              </a:xfrm>
              <a:prstGeom prst="round1Rect">
                <a:avLst>
                  <a:gd name="adj" fmla="val 50000"/>
                </a:avLst>
              </a:prstGeom>
              <a:solidFill>
                <a:srgbClr val="663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2" name="单圆角矩形 21"/>
              <p:cNvSpPr/>
              <p:nvPr/>
            </p:nvSpPr>
            <p:spPr>
              <a:xfrm>
                <a:off x="9633356" y="2007010"/>
                <a:ext cx="262626" cy="917934"/>
              </a:xfrm>
              <a:prstGeom prst="round1Rect">
                <a:avLst>
                  <a:gd name="adj" fmla="val 40328"/>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grpSp>
      </p:grpSp>
      <p:sp>
        <p:nvSpPr>
          <p:cNvPr id="36" name="文本框 1"/>
          <p:cNvSpPr txBox="1"/>
          <p:nvPr/>
        </p:nvSpPr>
        <p:spPr>
          <a:xfrm>
            <a:off x="2063750" y="2133600"/>
            <a:ext cx="6642100" cy="2193925"/>
          </a:xfrm>
          <a:prstGeom prst="rect">
            <a:avLst/>
          </a:prstGeom>
          <a:noFill/>
          <a:ln w="9525">
            <a:noFill/>
          </a:ln>
        </p:spPr>
        <p:txBody>
          <a:bodyPr wrap="square" anchor="t" anchorCtr="0">
            <a:spAutoFit/>
          </a:bodyPr>
          <a:p>
            <a:pPr>
              <a:spcBef>
                <a:spcPct val="0"/>
              </a:spcBef>
              <a:buNone/>
            </a:pPr>
            <a:r>
              <a:rPr lang="en-US" altLang="zh-CN" sz="2400" b="1" noProof="1" dirty="0">
                <a:effectLst>
                  <a:outerShdw blurRad="38100" dist="38100" dir="2700000">
                    <a:srgbClr val="FFFFFF"/>
                  </a:outerShdw>
                </a:effectLst>
                <a:latin typeface="宋体" panose="02010600030101010101" pitchFamily="2" charset="-122"/>
                <a:ea typeface="宋体" panose="02010600030101010101" pitchFamily="2" charset="-122"/>
                <a:cs typeface="+mn-ea"/>
                <a:sym typeface="微软雅黑" panose="020B0503020204020204" pitchFamily="2" charset="-122"/>
              </a:rPr>
              <a:t>    </a:t>
            </a:r>
            <a:r>
              <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主要向注册地或经营地位于县域地区的医院发放的</a:t>
            </a:r>
            <a:r>
              <a:rPr lang="zh-CN" altLang="en-US" sz="2400" noProof="1" dirty="0">
                <a:solidFill>
                  <a:srgbClr val="FF0000"/>
                </a:solidFill>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流动资金贷款</a:t>
            </a:r>
            <a:r>
              <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和</a:t>
            </a:r>
            <a:r>
              <a:rPr lang="zh-CN" altLang="en-US" sz="2400" noProof="1" dirty="0">
                <a:solidFill>
                  <a:srgbClr val="FF0000"/>
                </a:solidFill>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固定资产贷款</a:t>
            </a:r>
            <a:r>
              <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a:t>
            </a:r>
            <a:endPar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endParaRPr>
          </a:p>
          <a:p>
            <a:pPr>
              <a:spcBef>
                <a:spcPct val="0"/>
              </a:spcBef>
              <a:buNone/>
            </a:pPr>
            <a:endPar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endParaRPr>
          </a:p>
          <a:p>
            <a:pPr>
              <a:spcBef>
                <a:spcPct val="0"/>
              </a:spcBef>
              <a:buNone/>
            </a:pPr>
            <a:r>
              <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      贷款对象包括</a:t>
            </a:r>
            <a:r>
              <a:rPr lang="zh-CN" altLang="en-US" sz="2400" noProof="1" dirty="0">
                <a:solidFill>
                  <a:srgbClr val="FF0000"/>
                </a:solidFill>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县级公立（或国有资本占主导地位）医院</a:t>
            </a:r>
            <a:r>
              <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a:t>
            </a:r>
            <a:r>
              <a:rPr lang="zh-CN" altLang="en-US" sz="2400" noProof="1" dirty="0">
                <a:solidFill>
                  <a:srgbClr val="FF0000"/>
                </a:solidFill>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民营医院</a:t>
            </a:r>
            <a:r>
              <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及</a:t>
            </a:r>
            <a:r>
              <a:rPr lang="zh-CN" altLang="en-US" sz="2400" noProof="1" dirty="0">
                <a:solidFill>
                  <a:srgbClr val="FF0000"/>
                </a:solidFill>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乡镇中心卫生院</a:t>
            </a:r>
            <a:r>
              <a:rPr lang="zh-CN" altLang="en-US" sz="2400" noProof="1" dirty="0">
                <a:effectLst>
                  <a:outerShdw blurRad="38100" dist="38100" dir="2700000">
                    <a:srgbClr val="FFFFFF"/>
                  </a:outerShdw>
                </a:effectLst>
                <a:latin typeface="微软雅黑" panose="020B0503020204020204" pitchFamily="2" charset="-122"/>
                <a:ea typeface="微软雅黑" panose="020B0503020204020204" pitchFamily="2" charset="-122"/>
                <a:cs typeface="+mn-ea"/>
                <a:sym typeface="微软雅黑" panose="020B0503020204020204" pitchFamily="2" charset="-122"/>
              </a:rPr>
              <a:t>。</a:t>
            </a:r>
            <a:r>
              <a:rPr lang="zh-CN" altLang="en-US" sz="2400" b="1" noProof="1" dirty="0">
                <a:effectLst>
                  <a:outerShdw blurRad="38100" dist="38100" dir="2700000">
                    <a:srgbClr val="FFFFFF"/>
                  </a:outerShdw>
                </a:effectLst>
                <a:latin typeface="宋体" panose="02010600030101010101" pitchFamily="2" charset="-122"/>
                <a:ea typeface="宋体" panose="02010600030101010101" pitchFamily="2" charset="-122"/>
                <a:cs typeface="+mn-ea"/>
                <a:sym typeface="微软雅黑" panose="020B0503020204020204" pitchFamily="2" charset="-122"/>
              </a:rPr>
              <a:t> </a:t>
            </a:r>
            <a:endParaRPr lang="zh-CN" altLang="en-US" sz="2400" noProof="1" dirty="0">
              <a:solidFill>
                <a:srgbClr val="80808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39945" name="文本框 6"/>
          <p:cNvSpPr txBox="1"/>
          <p:nvPr/>
        </p:nvSpPr>
        <p:spPr>
          <a:xfrm>
            <a:off x="1308100" y="874713"/>
            <a:ext cx="2579688" cy="736600"/>
          </a:xfrm>
          <a:prstGeom prst="rect">
            <a:avLst/>
          </a:prstGeom>
          <a:noFill/>
          <a:ln w="9525">
            <a:noFill/>
          </a:ln>
        </p:spPr>
        <p:txBody>
          <a:bodyPr wrap="square" anchor="ctr" anchorCtr="0">
            <a:spAutoFit/>
          </a:bodyPr>
          <a:p>
            <a:pPr algn="ctr">
              <a:lnSpc>
                <a:spcPct val="150000"/>
              </a:lnSpc>
              <a:buNone/>
            </a:pPr>
            <a:r>
              <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rPr>
              <a:t>一、产品简介</a:t>
            </a:r>
            <a:endPar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endParaRPr>
          </a:p>
        </p:txBody>
      </p:sp>
      <p:sp>
        <p:nvSpPr>
          <p:cNvPr id="39946" name="TextBox 8"/>
          <p:cNvSpPr txBox="1"/>
          <p:nvPr/>
        </p:nvSpPr>
        <p:spPr>
          <a:xfrm>
            <a:off x="938213" y="76200"/>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3</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  县域医院贷款</a:t>
            </a:r>
            <a:endParaRPr lang="zh-CN" altLang="en-US" sz="3200" b="1" dirty="0">
              <a:solidFill>
                <a:srgbClr val="404040"/>
              </a:solidFill>
              <a:latin typeface="造字工房悦黑演示版常规体" charset="-122"/>
              <a:ea typeface="造字工房悦黑演示版常规体" charset="-122"/>
            </a:endParaRPr>
          </a:p>
        </p:txBody>
      </p:sp>
      <p:pic>
        <p:nvPicPr>
          <p:cNvPr id="2" name="图片 1"/>
          <p:cNvPicPr>
            <a:picLocks noChangeAspect="1"/>
          </p:cNvPicPr>
          <p:nvPr/>
        </p:nvPicPr>
        <p:blipFill>
          <a:blip r:embed="rId1"/>
          <a:stretch>
            <a:fillRect/>
          </a:stretch>
        </p:blipFill>
        <p:spPr>
          <a:xfrm>
            <a:off x="8720138" y="98425"/>
            <a:ext cx="2655887" cy="733425"/>
          </a:xfrm>
          <a:prstGeom prst="rect">
            <a:avLst/>
          </a:prstGeom>
          <a:noFill/>
          <a:ln w="9525">
            <a:noFill/>
          </a:ln>
        </p:spPr>
      </p:pic>
      <p:graphicFrame>
        <p:nvGraphicFramePr>
          <p:cNvPr id="39948"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83" name="" r:id="rId2" imgW="2009775" imgH="571500" progId="Paint.Picture">
                  <p:embed/>
                </p:oleObj>
              </mc:Choice>
              <mc:Fallback>
                <p:oleObj name="" r:id="rId2" imgW="2009775" imgH="571500" progId="Paint.Picture">
                  <p:embed/>
                  <p:pic>
                    <p:nvPicPr>
                      <p:cNvPr id="0" name="图片 3082"/>
                      <p:cNvPicPr/>
                      <p:nvPr/>
                    </p:nvPicPr>
                    <p:blipFill>
                      <a:blip r:embed="rId3"/>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文本框 6"/>
          <p:cNvSpPr txBox="1"/>
          <p:nvPr/>
        </p:nvSpPr>
        <p:spPr>
          <a:xfrm>
            <a:off x="1257300" y="995363"/>
            <a:ext cx="3316288" cy="522287"/>
          </a:xfrm>
          <a:prstGeom prst="rect">
            <a:avLst/>
          </a:prstGeom>
          <a:noFill/>
          <a:ln w="9525">
            <a:noFill/>
          </a:ln>
        </p:spPr>
        <p:txBody>
          <a:bodyPr wrap="square" anchor="ctr" anchorCtr="0">
            <a:spAutoFit/>
          </a:bodyPr>
          <a:p>
            <a:pPr algn="ctr">
              <a:lnSpc>
                <a:spcPct val="100000"/>
              </a:lnSpc>
              <a:spcBef>
                <a:spcPct val="0"/>
              </a:spcBef>
              <a:buNone/>
            </a:pPr>
            <a:r>
              <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rPr>
              <a:t>二、客户准入条件</a:t>
            </a:r>
            <a:endPar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endParaRPr>
          </a:p>
        </p:txBody>
      </p:sp>
      <p:sp>
        <p:nvSpPr>
          <p:cNvPr id="41986" name="TextBox 8"/>
          <p:cNvSpPr txBox="1"/>
          <p:nvPr/>
        </p:nvSpPr>
        <p:spPr>
          <a:xfrm>
            <a:off x="938213" y="76200"/>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3</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  县域医院贷款</a:t>
            </a:r>
            <a:endParaRPr lang="zh-CN" altLang="en-US" sz="3200" b="1" dirty="0">
              <a:solidFill>
                <a:srgbClr val="404040"/>
              </a:solidFill>
              <a:latin typeface="造字工房悦黑演示版常规体" charset="-122"/>
              <a:ea typeface="造字工房悦黑演示版常规体" charset="-122"/>
            </a:endParaRPr>
          </a:p>
        </p:txBody>
      </p:sp>
      <p:sp>
        <p:nvSpPr>
          <p:cNvPr id="52" name="TextBox 51"/>
          <p:cNvSpPr txBox="1"/>
          <p:nvPr/>
        </p:nvSpPr>
        <p:spPr>
          <a:xfrm>
            <a:off x="4157663" y="2087563"/>
            <a:ext cx="1311275" cy="1497013"/>
          </a:xfrm>
          <a:prstGeom prst="rect">
            <a:avLst/>
          </a:prstGeom>
          <a:noFill/>
        </p:spPr>
        <p:txBody>
          <a:bodyPr wrap="square"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2" charset="-122"/>
                <a:ea typeface="微软雅黑" panose="020B0503020204020204" pitchFamily="2" charset="-122"/>
              </a:defRPr>
            </a:lvl1pPr>
          </a:lstStyle>
          <a:p>
            <a:pPr fontAlgn="base">
              <a:buNone/>
            </a:pPr>
            <a:r>
              <a:rPr lang="zh-CN" altLang="en-US" sz="2645" strike="noStrike" noProof="1" dirty="0">
                <a:solidFill>
                  <a:schemeClr val="tx1"/>
                </a:solidFill>
                <a:latin typeface="微软雅黑" panose="020B0503020204020204" pitchFamily="2" charset="-122"/>
                <a:ea typeface="微软雅黑" panose="020B0503020204020204" pitchFamily="2" charset="-122"/>
                <a:cs typeface="+mn-cs"/>
              </a:rPr>
              <a:t>公立三级甲等及以上</a:t>
            </a:r>
            <a:endParaRPr lang="zh-CN" altLang="en-US" sz="2400" strike="noStrike" noProof="1" dirty="0">
              <a:solidFill>
                <a:schemeClr val="bg1">
                  <a:lumMod val="50000"/>
                </a:schemeClr>
              </a:solidFill>
            </a:endParaRPr>
          </a:p>
        </p:txBody>
      </p:sp>
      <p:sp>
        <p:nvSpPr>
          <p:cNvPr id="41988" name="TextBox 52"/>
          <p:cNvSpPr txBox="1"/>
          <p:nvPr/>
        </p:nvSpPr>
        <p:spPr>
          <a:xfrm>
            <a:off x="2420938" y="3689350"/>
            <a:ext cx="1443037" cy="952500"/>
          </a:xfrm>
          <a:prstGeom prst="rect">
            <a:avLst/>
          </a:prstGeom>
          <a:noFill/>
          <a:ln w="9525">
            <a:noFill/>
          </a:ln>
        </p:spPr>
        <p:txBody>
          <a:bodyPr wrap="square" anchor="ctr" anchorCtr="0">
            <a:spAutoFit/>
          </a:bodyPr>
          <a:p>
            <a:pPr algn="ctr">
              <a:lnSpc>
                <a:spcPct val="100000"/>
              </a:lnSpc>
              <a:spcBef>
                <a:spcPct val="0"/>
              </a:spcBef>
              <a:buNone/>
            </a:pPr>
            <a:r>
              <a:rPr lang="zh-CN" altLang="en-US" sz="2800" dirty="0">
                <a:latin typeface="微软雅黑" panose="020B0503020204020204" pitchFamily="2" charset="-122"/>
                <a:ea typeface="微软雅黑" panose="020B0503020204020204" pitchFamily="2" charset="-122"/>
              </a:rPr>
              <a:t>其他公立医院</a:t>
            </a:r>
            <a:endParaRPr lang="zh-CN" altLang="en-US" sz="2800" dirty="0">
              <a:latin typeface="微软雅黑" panose="020B0503020204020204" pitchFamily="2" charset="-122"/>
              <a:ea typeface="微软雅黑" panose="020B0503020204020204" pitchFamily="2" charset="-122"/>
            </a:endParaRPr>
          </a:p>
        </p:txBody>
      </p:sp>
      <p:sp>
        <p:nvSpPr>
          <p:cNvPr id="41989" name="TextBox 53"/>
          <p:cNvSpPr txBox="1"/>
          <p:nvPr/>
        </p:nvSpPr>
        <p:spPr>
          <a:xfrm>
            <a:off x="6015038" y="3386138"/>
            <a:ext cx="1123950" cy="1014412"/>
          </a:xfrm>
          <a:prstGeom prst="rect">
            <a:avLst/>
          </a:prstGeom>
          <a:noFill/>
          <a:ln w="9525">
            <a:noFill/>
          </a:ln>
        </p:spPr>
        <p:txBody>
          <a:bodyPr wrap="square" anchor="ctr" anchorCtr="0">
            <a:spAutoFit/>
          </a:bodyPr>
          <a:p>
            <a:pPr algn="ctr">
              <a:buNone/>
            </a:pPr>
            <a:r>
              <a:rPr lang="zh-CN" altLang="en-US" sz="2400" dirty="0">
                <a:latin typeface="微软雅黑" panose="020B0503020204020204" pitchFamily="2" charset="-122"/>
                <a:ea typeface="微软雅黑" panose="020B0503020204020204" pitchFamily="2" charset="-122"/>
              </a:rPr>
              <a:t>民营</a:t>
            </a:r>
            <a:endParaRPr lang="zh-CN" altLang="en-US" sz="2400" dirty="0">
              <a:latin typeface="微软雅黑" panose="020B0503020204020204" pitchFamily="2" charset="-122"/>
              <a:ea typeface="微软雅黑" panose="020B0503020204020204" pitchFamily="2" charset="-122"/>
            </a:endParaRPr>
          </a:p>
          <a:p>
            <a:pPr algn="ctr">
              <a:buNone/>
            </a:pPr>
            <a:r>
              <a:rPr lang="zh-CN" altLang="en-US" sz="2400" dirty="0">
                <a:latin typeface="微软雅黑" panose="020B0503020204020204" pitchFamily="2" charset="-122"/>
                <a:ea typeface="微软雅黑" panose="020B0503020204020204" pitchFamily="2" charset="-122"/>
              </a:rPr>
              <a:t>医院</a:t>
            </a:r>
            <a:endParaRPr lang="zh-CN" altLang="en-US" sz="1800" dirty="0">
              <a:solidFill>
                <a:srgbClr val="7F7F7F"/>
              </a:solidFill>
              <a:latin typeface="微软雅黑" panose="020B0503020204020204" pitchFamily="2" charset="-122"/>
              <a:ea typeface="微软雅黑" panose="020B0503020204020204" pitchFamily="2" charset="-122"/>
            </a:endParaRPr>
          </a:p>
        </p:txBody>
      </p:sp>
      <p:sp>
        <p:nvSpPr>
          <p:cNvPr id="41990" name="TextBox 54"/>
          <p:cNvSpPr txBox="1"/>
          <p:nvPr/>
        </p:nvSpPr>
        <p:spPr>
          <a:xfrm>
            <a:off x="7466013" y="2382838"/>
            <a:ext cx="1592262" cy="1012825"/>
          </a:xfrm>
          <a:prstGeom prst="rect">
            <a:avLst/>
          </a:prstGeom>
          <a:noFill/>
          <a:ln w="9525">
            <a:noFill/>
          </a:ln>
        </p:spPr>
        <p:txBody>
          <a:bodyPr wrap="square" anchor="ctr" anchorCtr="0">
            <a:spAutoFit/>
          </a:bodyPr>
          <a:p>
            <a:pPr algn="ctr">
              <a:buNone/>
            </a:pPr>
            <a:r>
              <a:rPr lang="zh-CN" altLang="en-US" sz="2400" dirty="0">
                <a:latin typeface="微软雅黑" panose="020B0503020204020204" pitchFamily="2" charset="-122"/>
                <a:ea typeface="微软雅黑" panose="020B0503020204020204" pitchFamily="2" charset="-122"/>
              </a:rPr>
              <a:t>乡镇中心</a:t>
            </a:r>
            <a:endParaRPr lang="zh-CN" altLang="en-US" sz="2400" dirty="0">
              <a:latin typeface="微软雅黑" panose="020B0503020204020204" pitchFamily="2" charset="-122"/>
              <a:ea typeface="微软雅黑" panose="020B0503020204020204" pitchFamily="2" charset="-122"/>
            </a:endParaRPr>
          </a:p>
          <a:p>
            <a:pPr algn="ctr">
              <a:buNone/>
            </a:pPr>
            <a:r>
              <a:rPr lang="zh-CN" altLang="en-US" sz="2400" dirty="0">
                <a:latin typeface="微软雅黑" panose="020B0503020204020204" pitchFamily="2" charset="-122"/>
                <a:ea typeface="微软雅黑" panose="020B0503020204020204" pitchFamily="2" charset="-122"/>
              </a:rPr>
              <a:t>卫生院</a:t>
            </a:r>
            <a:endParaRPr lang="zh-CN" altLang="en-US" sz="2400" dirty="0">
              <a:latin typeface="微软雅黑" panose="020B0503020204020204" pitchFamily="2" charset="-122"/>
              <a:ea typeface="微软雅黑" panose="020B0503020204020204" pitchFamily="2" charset="-122"/>
            </a:endParaRPr>
          </a:p>
        </p:txBody>
      </p:sp>
      <p:sp>
        <p:nvSpPr>
          <p:cNvPr id="57" name="Freeform 4"/>
          <p:cNvSpPr/>
          <p:nvPr/>
        </p:nvSpPr>
        <p:spPr bwMode="auto">
          <a:xfrm>
            <a:off x="3663950" y="1701800"/>
            <a:ext cx="2330450" cy="2330450"/>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rgbClr val="2F9797"/>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微软雅黑" panose="020B0503020204020204" pitchFamily="2" charset="-122"/>
              <a:ea typeface="微软雅黑" panose="020B0503020204020204" pitchFamily="2" charset="-122"/>
            </a:endParaRPr>
          </a:p>
        </p:txBody>
      </p:sp>
      <p:sp>
        <p:nvSpPr>
          <p:cNvPr id="58" name="Freeform 6"/>
          <p:cNvSpPr/>
          <p:nvPr/>
        </p:nvSpPr>
        <p:spPr bwMode="auto">
          <a:xfrm>
            <a:off x="5653088" y="2971800"/>
            <a:ext cx="1843088" cy="1841500"/>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2F9797">
              <a:alpha val="50000"/>
            </a:srgbClr>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414455"/>
              </a:solidFill>
              <a:effectLst/>
              <a:uLnTx/>
              <a:uFillTx/>
              <a:latin typeface="微软雅黑" panose="020B0503020204020204" pitchFamily="2" charset="-122"/>
              <a:ea typeface="微软雅黑" panose="020B0503020204020204" pitchFamily="2" charset="-122"/>
            </a:endParaRPr>
          </a:p>
        </p:txBody>
      </p:sp>
      <p:sp>
        <p:nvSpPr>
          <p:cNvPr id="59" name="Freeform 8"/>
          <p:cNvSpPr/>
          <p:nvPr/>
        </p:nvSpPr>
        <p:spPr bwMode="auto">
          <a:xfrm>
            <a:off x="2125663" y="3149600"/>
            <a:ext cx="2032000" cy="20320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rgbClr val="2F9797">
              <a:alpha val="50000"/>
            </a:srgbClr>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微软雅黑" panose="020B0503020204020204" pitchFamily="2" charset="-122"/>
              <a:ea typeface="微软雅黑" panose="020B0503020204020204" pitchFamily="2" charset="-122"/>
            </a:endParaRPr>
          </a:p>
        </p:txBody>
      </p:sp>
      <p:sp>
        <p:nvSpPr>
          <p:cNvPr id="41994" name="Freeform 6"/>
          <p:cNvSpPr/>
          <p:nvPr/>
        </p:nvSpPr>
        <p:spPr>
          <a:xfrm>
            <a:off x="7138988" y="1774825"/>
            <a:ext cx="2224087" cy="2225675"/>
          </a:xfrm>
          <a:custGeom>
            <a:avLst/>
            <a:gdLst/>
            <a:ahLst/>
            <a:cxnLst/>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2F9797"/>
          </a:solidFill>
          <a:ln w="3175">
            <a:noFill/>
          </a:ln>
        </p:spPr>
        <p:txBody>
          <a:bodyPr/>
          <a:p>
            <a:endParaRPr lang="zh-CN" altLang="en-US"/>
          </a:p>
        </p:txBody>
      </p:sp>
      <p:pic>
        <p:nvPicPr>
          <p:cNvPr id="2" name="图片 1"/>
          <p:cNvPicPr>
            <a:picLocks noChangeAspect="1"/>
          </p:cNvPicPr>
          <p:nvPr/>
        </p:nvPicPr>
        <p:blipFill>
          <a:blip r:embed="rId1"/>
          <a:stretch>
            <a:fillRect/>
          </a:stretch>
        </p:blipFill>
        <p:spPr>
          <a:xfrm>
            <a:off x="8720138" y="98425"/>
            <a:ext cx="2655887" cy="733425"/>
          </a:xfrm>
          <a:prstGeom prst="rect">
            <a:avLst/>
          </a:prstGeom>
          <a:noFill/>
          <a:ln w="9525">
            <a:noFill/>
          </a:ln>
        </p:spPr>
      </p:pic>
      <p:graphicFrame>
        <p:nvGraphicFramePr>
          <p:cNvPr id="41996"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84" name="" r:id="rId2" imgW="2009775" imgH="571500" progId="Paint.Picture">
                  <p:embed/>
                </p:oleObj>
              </mc:Choice>
              <mc:Fallback>
                <p:oleObj name="" r:id="rId2" imgW="2009775" imgH="571500" progId="Paint.Picture">
                  <p:embed/>
                  <p:pic>
                    <p:nvPicPr>
                      <p:cNvPr id="0" name="图片 3083"/>
                      <p:cNvPicPr/>
                      <p:nvPr/>
                    </p:nvPicPr>
                    <p:blipFill>
                      <a:blip r:embed="rId3"/>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TextBox 8"/>
          <p:cNvSpPr txBox="1"/>
          <p:nvPr/>
        </p:nvSpPr>
        <p:spPr>
          <a:xfrm>
            <a:off x="938213" y="76200"/>
            <a:ext cx="4370387"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3</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  县域医院贷款</a:t>
            </a:r>
            <a:endParaRPr lang="zh-CN" altLang="en-US" sz="3200" b="1" dirty="0">
              <a:solidFill>
                <a:srgbClr val="404040"/>
              </a:solidFill>
              <a:latin typeface="造字工房悦黑演示版常规体" charset="-122"/>
              <a:ea typeface="造字工房悦黑演示版常规体" charset="-122"/>
            </a:endParaRPr>
          </a:p>
        </p:txBody>
      </p:sp>
      <p:sp>
        <p:nvSpPr>
          <p:cNvPr id="44034" name="文本框 6"/>
          <p:cNvSpPr txBox="1"/>
          <p:nvPr/>
        </p:nvSpPr>
        <p:spPr>
          <a:xfrm>
            <a:off x="1419225" y="976313"/>
            <a:ext cx="3159125" cy="520700"/>
          </a:xfrm>
          <a:prstGeom prst="rect">
            <a:avLst/>
          </a:prstGeom>
          <a:noFill/>
          <a:ln w="9525">
            <a:noFill/>
          </a:ln>
        </p:spPr>
        <p:txBody>
          <a:bodyPr wrap="square" anchor="ctr" anchorCtr="0">
            <a:spAutoFit/>
          </a:bodyPr>
          <a:p>
            <a:pPr algn="ctr">
              <a:lnSpc>
                <a:spcPct val="100000"/>
              </a:lnSpc>
              <a:spcBef>
                <a:spcPct val="0"/>
              </a:spcBef>
              <a:buNone/>
            </a:pPr>
            <a:r>
              <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rPr>
              <a:t>三、贷款品种条件</a:t>
            </a:r>
            <a:endPar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endParaRPr>
          </a:p>
        </p:txBody>
      </p:sp>
      <p:grpSp>
        <p:nvGrpSpPr>
          <p:cNvPr id="5" name="组合 4"/>
          <p:cNvGrpSpPr/>
          <p:nvPr/>
        </p:nvGrpSpPr>
        <p:grpSpPr>
          <a:xfrm>
            <a:off x="1439863" y="1655763"/>
            <a:ext cx="2982912" cy="2982912"/>
            <a:chOff x="1403648" y="1115468"/>
            <a:chExt cx="1294414" cy="1294414"/>
          </a:xfrm>
        </p:grpSpPr>
        <p:sp>
          <p:nvSpPr>
            <p:cNvPr id="6" name="椭圆 5"/>
            <p:cNvSpPr/>
            <p:nvPr/>
          </p:nvSpPr>
          <p:spPr>
            <a:xfrm>
              <a:off x="1539485" y="1259632"/>
              <a:ext cx="1022740" cy="102274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3200" strike="noStrike" noProof="1">
                <a:latin typeface="微软雅黑" panose="020B0503020204020204" pitchFamily="2" charset="-122"/>
                <a:ea typeface="微软雅黑" panose="020B0503020204020204" pitchFamily="2" charset="-122"/>
              </a:endParaRPr>
            </a:p>
          </p:txBody>
        </p:sp>
        <p:grpSp>
          <p:nvGrpSpPr>
            <p:cNvPr id="7" name="组合 6"/>
            <p:cNvGrpSpPr/>
            <p:nvPr/>
          </p:nvGrpSpPr>
          <p:grpSpPr>
            <a:xfrm>
              <a:off x="1403648" y="1115468"/>
              <a:ext cx="1294414" cy="1294414"/>
              <a:chOff x="2555776" y="915566"/>
              <a:chExt cx="1944216" cy="1944216"/>
            </a:xfrm>
            <a:effectLst>
              <a:outerShdw blurRad="63500" dist="50800" dir="8100000" algn="tr" rotWithShape="0">
                <a:prstClr val="black">
                  <a:alpha val="35000"/>
                </a:prstClr>
              </a:outerShdw>
            </a:effectLst>
          </p:grpSpPr>
          <p:sp>
            <p:nvSpPr>
              <p:cNvPr id="9" name="同心圆 8"/>
              <p:cNvSpPr/>
              <p:nvPr/>
            </p:nvSpPr>
            <p:spPr>
              <a:xfrm>
                <a:off x="2555776" y="915566"/>
                <a:ext cx="1944216" cy="1944216"/>
              </a:xfrm>
              <a:prstGeom prst="donut">
                <a:avLst>
                  <a:gd name="adj" fmla="val 10097"/>
                </a:avLst>
              </a:prstGeom>
              <a:gradFill flip="none" rotWithShape="1">
                <a:gsLst>
                  <a:gs pos="0">
                    <a:schemeClr val="bg1"/>
                  </a:gs>
                  <a:gs pos="100000">
                    <a:schemeClr val="bg1">
                      <a:lumMod val="85000"/>
                    </a:schemeClr>
                  </a:gs>
                </a:gsLst>
                <a:lin ang="81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3200" strike="noStrike" noProof="1">
                  <a:solidFill>
                    <a:schemeClr val="tx1"/>
                  </a:solidFill>
                  <a:latin typeface="微软雅黑" panose="020B0503020204020204" pitchFamily="2" charset="-122"/>
                  <a:ea typeface="微软雅黑" panose="020B0503020204020204" pitchFamily="2" charset="-122"/>
                </a:endParaRPr>
              </a:p>
            </p:txBody>
          </p:sp>
          <p:sp>
            <p:nvSpPr>
              <p:cNvPr id="4" name="同心圆 3"/>
              <p:cNvSpPr/>
              <p:nvPr/>
            </p:nvSpPr>
            <p:spPr>
              <a:xfrm>
                <a:off x="2733335" y="1093125"/>
                <a:ext cx="1589098" cy="1589098"/>
              </a:xfrm>
              <a:prstGeom prst="donut">
                <a:avLst>
                  <a:gd name="adj" fmla="val 12059"/>
                </a:avLst>
              </a:prstGeom>
              <a:gradFill flip="none" rotWithShape="1">
                <a:gsLst>
                  <a:gs pos="0">
                    <a:schemeClr val="bg1"/>
                  </a:gs>
                  <a:gs pos="100000">
                    <a:schemeClr val="bg1">
                      <a:lumMod val="85000"/>
                    </a:schemeClr>
                  </a:gs>
                </a:gsLst>
                <a:lin ang="162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3200" strike="noStrike" noProof="1">
                  <a:solidFill>
                    <a:schemeClr val="tx1"/>
                  </a:solidFill>
                  <a:latin typeface="微软雅黑" panose="020B0503020204020204" pitchFamily="2" charset="-122"/>
                  <a:ea typeface="微软雅黑" panose="020B0503020204020204" pitchFamily="2" charset="-122"/>
                </a:endParaRPr>
              </a:p>
            </p:txBody>
          </p:sp>
        </p:grpSp>
        <p:sp>
          <p:nvSpPr>
            <p:cNvPr id="44038" name="TextBox 7"/>
            <p:cNvSpPr txBox="1"/>
            <p:nvPr/>
          </p:nvSpPr>
          <p:spPr>
            <a:xfrm>
              <a:off x="1688148" y="1484359"/>
              <a:ext cx="725958" cy="573449"/>
            </a:xfrm>
            <a:prstGeom prst="rect">
              <a:avLst/>
            </a:prstGeom>
            <a:noFill/>
            <a:ln w="9525">
              <a:noFill/>
            </a:ln>
          </p:spPr>
          <p:txBody>
            <a:bodyPr wrap="square" anchor="t" anchorCtr="0">
              <a:spAutoFit/>
            </a:bodyPr>
            <a:p>
              <a:pPr algn="ctr">
                <a:buNone/>
              </a:pPr>
              <a:r>
                <a:rPr lang="zh-CN" altLang="zh-CN" sz="3200" b="1" dirty="0">
                  <a:solidFill>
                    <a:srgbClr val="009882"/>
                  </a:solidFill>
                  <a:latin typeface="微软雅黑" panose="020B0503020204020204" pitchFamily="2" charset="-122"/>
                  <a:ea typeface="微软雅黑" panose="020B0503020204020204" pitchFamily="2" charset="-122"/>
                </a:rPr>
                <a:t>贷款</a:t>
              </a:r>
              <a:endParaRPr lang="zh-CN" altLang="zh-CN" sz="3200" b="1" dirty="0">
                <a:solidFill>
                  <a:srgbClr val="009882"/>
                </a:solidFill>
                <a:latin typeface="微软雅黑" panose="020B0503020204020204" pitchFamily="2" charset="-122"/>
                <a:ea typeface="微软雅黑" panose="020B0503020204020204" pitchFamily="2" charset="-122"/>
              </a:endParaRPr>
            </a:p>
            <a:p>
              <a:pPr algn="ctr">
                <a:buNone/>
              </a:pPr>
              <a:r>
                <a:rPr lang="zh-CN" altLang="zh-CN" sz="3200" b="1" dirty="0">
                  <a:solidFill>
                    <a:srgbClr val="009882"/>
                  </a:solidFill>
                  <a:latin typeface="微软雅黑" panose="020B0503020204020204" pitchFamily="2" charset="-122"/>
                  <a:ea typeface="微软雅黑" panose="020B0503020204020204" pitchFamily="2" charset="-122"/>
                </a:rPr>
                <a:t>品种</a:t>
              </a:r>
              <a:endParaRPr lang="zh-CN" altLang="zh-CN" sz="3200" b="1" dirty="0">
                <a:solidFill>
                  <a:srgbClr val="009882"/>
                </a:solidFill>
                <a:latin typeface="微软雅黑" panose="020B0503020204020204" pitchFamily="2" charset="-122"/>
                <a:ea typeface="微软雅黑" panose="020B0503020204020204" pitchFamily="2" charset="-122"/>
              </a:endParaRPr>
            </a:p>
          </p:txBody>
        </p:sp>
      </p:grpSp>
      <p:grpSp>
        <p:nvGrpSpPr>
          <p:cNvPr id="18" name="组合 17"/>
          <p:cNvGrpSpPr/>
          <p:nvPr/>
        </p:nvGrpSpPr>
        <p:grpSpPr>
          <a:xfrm>
            <a:off x="287204" y="3365203"/>
            <a:ext cx="2036904" cy="2036900"/>
            <a:chOff x="304800" y="673100"/>
            <a:chExt cx="4000500" cy="4000500"/>
          </a:xfrm>
          <a:effectLst>
            <a:outerShdw blurRad="444500" dist="254000" dir="8100000" algn="tr" rotWithShape="0">
              <a:prstClr val="black">
                <a:alpha val="50000"/>
              </a:prstClr>
            </a:outerShdw>
          </a:effectLst>
        </p:grpSpPr>
        <p:sp>
          <p:nvSpPr>
            <p:cNvPr id="19" name="同心圆 1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tx1"/>
                </a:solidFill>
              </a:endParaRPr>
            </a:p>
          </p:txBody>
        </p:sp>
        <p:sp>
          <p:nvSpPr>
            <p:cNvPr id="20" name="椭圆 1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sp>
        <p:nvSpPr>
          <p:cNvPr id="24" name="TextBox 16"/>
          <p:cNvSpPr txBox="1"/>
          <p:nvPr/>
        </p:nvSpPr>
        <p:spPr>
          <a:xfrm>
            <a:off x="909638" y="3671888"/>
            <a:ext cx="792162" cy="1512887"/>
          </a:xfrm>
          <a:prstGeom prst="rect">
            <a:avLst/>
          </a:prstGeom>
          <a:noFill/>
          <a:ln w="9525">
            <a:noFill/>
          </a:ln>
        </p:spPr>
        <p:txBody>
          <a:bodyPr wrap="none" anchor="t" anchorCtr="0">
            <a:spAutoFit/>
          </a:bodyPr>
          <a:p>
            <a:pPr>
              <a:buNone/>
            </a:pPr>
            <a:r>
              <a:rPr lang="zh-CN" altLang="en-US" sz="2400" b="1" dirty="0">
                <a:solidFill>
                  <a:srgbClr val="009882"/>
                </a:solidFill>
                <a:latin typeface="微软雅黑" panose="020B0503020204020204" pitchFamily="2" charset="-122"/>
                <a:ea typeface="微软雅黑" panose="020B0503020204020204" pitchFamily="2" charset="-122"/>
              </a:rPr>
              <a:t>流动</a:t>
            </a:r>
            <a:endParaRPr lang="zh-CN" altLang="en-US" sz="2400" b="1" dirty="0">
              <a:solidFill>
                <a:srgbClr val="009882"/>
              </a:solidFill>
              <a:latin typeface="微软雅黑" panose="020B0503020204020204" pitchFamily="2" charset="-122"/>
              <a:ea typeface="微软雅黑" panose="020B0503020204020204" pitchFamily="2" charset="-122"/>
            </a:endParaRPr>
          </a:p>
          <a:p>
            <a:pPr>
              <a:buNone/>
            </a:pPr>
            <a:r>
              <a:rPr lang="zh-CN" altLang="en-US" sz="2400" b="1" dirty="0">
                <a:solidFill>
                  <a:srgbClr val="009882"/>
                </a:solidFill>
                <a:latin typeface="微软雅黑" panose="020B0503020204020204" pitchFamily="2" charset="-122"/>
                <a:ea typeface="微软雅黑" panose="020B0503020204020204" pitchFamily="2" charset="-122"/>
              </a:rPr>
              <a:t>资金</a:t>
            </a:r>
            <a:endParaRPr lang="zh-CN" altLang="en-US" sz="2400" b="1" dirty="0">
              <a:solidFill>
                <a:srgbClr val="009882"/>
              </a:solidFill>
              <a:latin typeface="微软雅黑" panose="020B0503020204020204" pitchFamily="2" charset="-122"/>
              <a:ea typeface="微软雅黑" panose="020B0503020204020204" pitchFamily="2" charset="-122"/>
            </a:endParaRPr>
          </a:p>
          <a:p>
            <a:pPr>
              <a:buNone/>
            </a:pPr>
            <a:r>
              <a:rPr lang="zh-CN" altLang="en-US" sz="2400" b="1" dirty="0">
                <a:solidFill>
                  <a:srgbClr val="009882"/>
                </a:solidFill>
                <a:latin typeface="微软雅黑" panose="020B0503020204020204" pitchFamily="2" charset="-122"/>
                <a:ea typeface="微软雅黑" panose="020B0503020204020204" pitchFamily="2" charset="-122"/>
              </a:rPr>
              <a:t>贷款</a:t>
            </a:r>
            <a:endParaRPr lang="zh-CN" altLang="en-US" sz="2400" b="1" dirty="0">
              <a:solidFill>
                <a:srgbClr val="009882"/>
              </a:solidFill>
              <a:latin typeface="微软雅黑" panose="020B0503020204020204" pitchFamily="2" charset="-122"/>
              <a:ea typeface="微软雅黑" panose="020B0503020204020204" pitchFamily="2" charset="-122"/>
            </a:endParaRPr>
          </a:p>
        </p:txBody>
      </p:sp>
      <p:grpSp>
        <p:nvGrpSpPr>
          <p:cNvPr id="26" name="组合 25"/>
          <p:cNvGrpSpPr/>
          <p:nvPr/>
        </p:nvGrpSpPr>
        <p:grpSpPr>
          <a:xfrm>
            <a:off x="3411404" y="3483313"/>
            <a:ext cx="2036904" cy="2036900"/>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solidFill>
                  <a:schemeClr val="tx1"/>
                </a:solidFill>
              </a:endParaRPr>
            </a:p>
          </p:txBody>
        </p:sp>
        <p:sp>
          <p:nvSpPr>
            <p:cNvPr id="28" name="椭圆 2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grpSp>
      <p:sp>
        <p:nvSpPr>
          <p:cNvPr id="29" name="TextBox 16"/>
          <p:cNvSpPr txBox="1"/>
          <p:nvPr/>
        </p:nvSpPr>
        <p:spPr>
          <a:xfrm>
            <a:off x="4033838" y="3816350"/>
            <a:ext cx="792162" cy="1512888"/>
          </a:xfrm>
          <a:prstGeom prst="rect">
            <a:avLst/>
          </a:prstGeom>
          <a:noFill/>
          <a:ln w="9525">
            <a:noFill/>
          </a:ln>
        </p:spPr>
        <p:txBody>
          <a:bodyPr wrap="none" anchor="t" anchorCtr="0">
            <a:spAutoFit/>
          </a:bodyPr>
          <a:p>
            <a:pPr>
              <a:buNone/>
            </a:pPr>
            <a:r>
              <a:rPr lang="zh-CN" altLang="en-US" sz="2400" b="1" dirty="0">
                <a:solidFill>
                  <a:srgbClr val="009882"/>
                </a:solidFill>
                <a:latin typeface="微软雅黑" panose="020B0503020204020204" pitchFamily="2" charset="-122"/>
                <a:ea typeface="微软雅黑" panose="020B0503020204020204" pitchFamily="2" charset="-122"/>
              </a:rPr>
              <a:t>固定</a:t>
            </a:r>
            <a:endParaRPr lang="zh-CN" altLang="en-US" sz="2400" b="1" dirty="0">
              <a:solidFill>
                <a:srgbClr val="009882"/>
              </a:solidFill>
              <a:latin typeface="微软雅黑" panose="020B0503020204020204" pitchFamily="2" charset="-122"/>
              <a:ea typeface="微软雅黑" panose="020B0503020204020204" pitchFamily="2" charset="-122"/>
            </a:endParaRPr>
          </a:p>
          <a:p>
            <a:pPr>
              <a:buNone/>
            </a:pPr>
            <a:r>
              <a:rPr lang="zh-CN" altLang="en-US" sz="2400" b="1" dirty="0">
                <a:solidFill>
                  <a:srgbClr val="009882"/>
                </a:solidFill>
                <a:latin typeface="微软雅黑" panose="020B0503020204020204" pitchFamily="2" charset="-122"/>
                <a:ea typeface="微软雅黑" panose="020B0503020204020204" pitchFamily="2" charset="-122"/>
              </a:rPr>
              <a:t>资产</a:t>
            </a:r>
            <a:endParaRPr lang="zh-CN" altLang="en-US" sz="2400" b="1" dirty="0">
              <a:solidFill>
                <a:srgbClr val="009882"/>
              </a:solidFill>
              <a:latin typeface="微软雅黑" panose="020B0503020204020204" pitchFamily="2" charset="-122"/>
              <a:ea typeface="微软雅黑" panose="020B0503020204020204" pitchFamily="2" charset="-122"/>
            </a:endParaRPr>
          </a:p>
          <a:p>
            <a:pPr>
              <a:buNone/>
            </a:pPr>
            <a:r>
              <a:rPr lang="zh-CN" altLang="en-US" sz="2400" b="1" dirty="0">
                <a:solidFill>
                  <a:srgbClr val="009882"/>
                </a:solidFill>
                <a:latin typeface="微软雅黑" panose="020B0503020204020204" pitchFamily="2" charset="-122"/>
                <a:ea typeface="微软雅黑" panose="020B0503020204020204" pitchFamily="2" charset="-122"/>
              </a:rPr>
              <a:t>贷款</a:t>
            </a:r>
            <a:endParaRPr lang="zh-CN" altLang="en-US" sz="2400" b="1" dirty="0">
              <a:solidFill>
                <a:srgbClr val="009882"/>
              </a:solidFill>
              <a:latin typeface="微软雅黑" panose="020B0503020204020204" pitchFamily="2" charset="-122"/>
              <a:ea typeface="微软雅黑" panose="020B0503020204020204" pitchFamily="2" charset="-122"/>
            </a:endParaRPr>
          </a:p>
        </p:txBody>
      </p:sp>
      <p:sp>
        <p:nvSpPr>
          <p:cNvPr id="44043" name="文本框 29"/>
          <p:cNvSpPr txBox="1"/>
          <p:nvPr/>
        </p:nvSpPr>
        <p:spPr>
          <a:xfrm>
            <a:off x="5472113" y="1079500"/>
            <a:ext cx="6030912" cy="4733925"/>
          </a:xfrm>
          <a:prstGeom prst="rect">
            <a:avLst/>
          </a:prstGeom>
          <a:noFill/>
          <a:ln w="9525">
            <a:noFill/>
          </a:ln>
        </p:spPr>
        <p:txBody>
          <a:bodyPr wrap="square" anchor="t" anchorCtr="0">
            <a:spAutoFit/>
          </a:bodyPr>
          <a:p>
            <a:pPr>
              <a:buNone/>
            </a:pPr>
            <a:r>
              <a:rPr lang="zh-CN" altLang="zh-CN" sz="2400">
                <a:latin typeface="宋体" panose="02010600030101010101" pitchFamily="2" charset="-122"/>
                <a:ea typeface="宋体" panose="02010600030101010101" pitchFamily="2" charset="-122"/>
              </a:rPr>
              <a:t>☆</a:t>
            </a:r>
            <a:r>
              <a:rPr lang="zh-CN" altLang="zh-CN" sz="2400" b="1">
                <a:latin typeface="微软雅黑" panose="020B0503020204020204" pitchFamily="2" charset="-122"/>
                <a:ea typeface="微软雅黑" panose="020B0503020204020204" pitchFamily="2" charset="-122"/>
              </a:rPr>
              <a:t>流动资金贷款</a:t>
            </a:r>
            <a:r>
              <a:rPr lang="zh-CN" altLang="zh-CN" sz="2400">
                <a:latin typeface="微软雅黑" panose="020B0503020204020204" pitchFamily="2" charset="-122"/>
                <a:ea typeface="微软雅黑" panose="020B0503020204020204" pitchFamily="2" charset="-122"/>
              </a:rPr>
              <a:t>：</a:t>
            </a:r>
            <a:endParaRPr lang="zh-CN" altLang="zh-CN" sz="2400">
              <a:latin typeface="微软雅黑" panose="020B0503020204020204" pitchFamily="2" charset="-122"/>
              <a:ea typeface="微软雅黑" panose="020B0503020204020204" pitchFamily="2" charset="-122"/>
            </a:endParaRPr>
          </a:p>
          <a:p>
            <a:pPr>
              <a:buNone/>
            </a:pPr>
            <a:r>
              <a:rPr lang="en-US" altLang="zh-CN" sz="2400">
                <a:latin typeface="微软雅黑" panose="020B0503020204020204" pitchFamily="2" charset="-122"/>
                <a:ea typeface="微软雅黑" panose="020B0503020204020204" pitchFamily="2" charset="-122"/>
              </a:rPr>
              <a:t>1. </a:t>
            </a:r>
            <a:r>
              <a:rPr lang="zh-CN" altLang="zh-CN" sz="2400">
                <a:latin typeface="微软雅黑" panose="020B0503020204020204" pitchFamily="2" charset="-122"/>
                <a:ea typeface="微软雅黑" panose="020B0503020204020204" pitchFamily="2" charset="-122"/>
              </a:rPr>
              <a:t>申请短期流动资金贷款的，信用等级</a:t>
            </a:r>
            <a:r>
              <a:rPr lang="en-US" altLang="zh-CN" sz="2400">
                <a:latin typeface="微软雅黑" panose="020B0503020204020204" pitchFamily="2" charset="-122"/>
                <a:ea typeface="微软雅黑" panose="020B0503020204020204" pitchFamily="2" charset="-122"/>
              </a:rPr>
              <a:t>BBB-</a:t>
            </a:r>
            <a:r>
              <a:rPr lang="zh-CN" altLang="zh-CN" sz="2400">
                <a:latin typeface="微软雅黑" panose="020B0503020204020204" pitchFamily="2" charset="-122"/>
                <a:ea typeface="微软雅黑" panose="020B0503020204020204" pitchFamily="2" charset="-122"/>
              </a:rPr>
              <a:t>级（含）以上；</a:t>
            </a:r>
            <a:endParaRPr lang="zh-CN" altLang="zh-CN" sz="2400">
              <a:latin typeface="微软雅黑" panose="020B0503020204020204" pitchFamily="2" charset="-122"/>
              <a:ea typeface="微软雅黑" panose="020B0503020204020204" pitchFamily="2" charset="-122"/>
            </a:endParaRPr>
          </a:p>
          <a:p>
            <a:pPr>
              <a:buNone/>
            </a:pPr>
            <a:r>
              <a:rPr lang="en-US" altLang="zh-CN" sz="2400">
                <a:latin typeface="微软雅黑" panose="020B0503020204020204" pitchFamily="2" charset="-122"/>
                <a:ea typeface="微软雅黑" panose="020B0503020204020204" pitchFamily="2" charset="-122"/>
              </a:rPr>
              <a:t>2. </a:t>
            </a:r>
            <a:r>
              <a:rPr lang="zh-CN" altLang="zh-CN" sz="2400">
                <a:latin typeface="微软雅黑" panose="020B0503020204020204" pitchFamily="2" charset="-122"/>
                <a:ea typeface="微软雅黑" panose="020B0503020204020204" pitchFamily="2" charset="-122"/>
              </a:rPr>
              <a:t>申请中期流动资金贷款的，信用等级</a:t>
            </a:r>
            <a:r>
              <a:rPr lang="en-US" altLang="zh-CN" sz="2400">
                <a:latin typeface="微软雅黑" panose="020B0503020204020204" pitchFamily="2" charset="-122"/>
                <a:ea typeface="微软雅黑" panose="020B0503020204020204" pitchFamily="2" charset="-122"/>
              </a:rPr>
              <a:t>BBB</a:t>
            </a:r>
            <a:r>
              <a:rPr lang="zh-CN" altLang="zh-CN" sz="2400">
                <a:latin typeface="微软雅黑" panose="020B0503020204020204" pitchFamily="2" charset="-122"/>
                <a:ea typeface="微软雅黑" panose="020B0503020204020204" pitchFamily="2" charset="-122"/>
              </a:rPr>
              <a:t>级（含）以上。</a:t>
            </a:r>
            <a:endParaRPr lang="zh-CN" altLang="zh-CN" sz="2400">
              <a:latin typeface="微软雅黑" panose="020B0503020204020204" pitchFamily="2" charset="-122"/>
              <a:ea typeface="微软雅黑" panose="020B0503020204020204" pitchFamily="2" charset="-122"/>
            </a:endParaRPr>
          </a:p>
          <a:p>
            <a:pPr>
              <a:buNone/>
            </a:pPr>
            <a:endParaRPr lang="en-US" altLang="zh-CN" sz="2400">
              <a:latin typeface="微软雅黑" panose="020B0503020204020204" pitchFamily="2" charset="-122"/>
              <a:ea typeface="微软雅黑" panose="020B0503020204020204" pitchFamily="2" charset="-122"/>
            </a:endParaRPr>
          </a:p>
          <a:p>
            <a:pPr>
              <a:buNone/>
            </a:pPr>
            <a:r>
              <a:rPr lang="zh-CN" altLang="zh-CN" sz="2400">
                <a:latin typeface="宋体" panose="02010600030101010101" pitchFamily="2" charset="-122"/>
                <a:ea typeface="宋体" panose="02010600030101010101" pitchFamily="2" charset="-122"/>
              </a:rPr>
              <a:t>☆</a:t>
            </a:r>
            <a:r>
              <a:rPr lang="zh-CN" altLang="zh-CN" sz="2400" b="1">
                <a:latin typeface="微软雅黑" panose="020B0503020204020204" pitchFamily="2" charset="-122"/>
                <a:ea typeface="微软雅黑" panose="020B0503020204020204" pitchFamily="2" charset="-122"/>
              </a:rPr>
              <a:t>固定资产贷款</a:t>
            </a:r>
            <a:r>
              <a:rPr lang="zh-CN" altLang="zh-CN" sz="2000">
                <a:latin typeface="微软雅黑" panose="020B0503020204020204" pitchFamily="2" charset="-122"/>
                <a:ea typeface="微软雅黑" panose="020B0503020204020204" pitchFamily="2" charset="-122"/>
              </a:rPr>
              <a:t>（目前仅介入</a:t>
            </a:r>
            <a:r>
              <a:rPr lang="en-US" altLang="zh-CN" sz="2000">
                <a:latin typeface="微软雅黑" panose="020B0503020204020204" pitchFamily="2" charset="-122"/>
                <a:ea typeface="微软雅黑" panose="020B0503020204020204" pitchFamily="2" charset="-122"/>
              </a:rPr>
              <a:t>PPP</a:t>
            </a:r>
            <a:r>
              <a:rPr lang="zh-CN" altLang="en-US" sz="2000">
                <a:latin typeface="微软雅黑" panose="020B0503020204020204" pitchFamily="2" charset="-122"/>
                <a:ea typeface="微软雅黑" panose="020B0503020204020204" pitchFamily="2" charset="-122"/>
              </a:rPr>
              <a:t>模式项目</a:t>
            </a:r>
            <a:r>
              <a:rPr lang="zh-CN" altLang="zh-CN" sz="2000">
                <a:latin typeface="微软雅黑" panose="020B0503020204020204" pitchFamily="2" charset="-122"/>
                <a:ea typeface="微软雅黑" panose="020B0503020204020204" pitchFamily="2" charset="-122"/>
              </a:rPr>
              <a:t>）</a:t>
            </a:r>
            <a:r>
              <a:rPr lang="zh-CN" altLang="zh-CN" sz="2400">
                <a:latin typeface="微软雅黑" panose="020B0503020204020204" pitchFamily="2" charset="-122"/>
                <a:ea typeface="微软雅黑" panose="020B0503020204020204" pitchFamily="2" charset="-122"/>
              </a:rPr>
              <a:t>：</a:t>
            </a:r>
            <a:endParaRPr lang="en-US" altLang="zh-CN" sz="2400">
              <a:latin typeface="微软雅黑" panose="020B0503020204020204" pitchFamily="2" charset="-122"/>
              <a:ea typeface="微软雅黑" panose="020B0503020204020204" pitchFamily="2" charset="-122"/>
            </a:endParaRPr>
          </a:p>
          <a:p>
            <a:pPr>
              <a:buNone/>
            </a:pPr>
            <a:r>
              <a:rPr lang="en-US" altLang="zh-CN" sz="2400">
                <a:latin typeface="微软雅黑" panose="020B0503020204020204" pitchFamily="2" charset="-122"/>
                <a:ea typeface="微软雅黑" panose="020B0503020204020204" pitchFamily="2" charset="-122"/>
              </a:rPr>
              <a:t>1. </a:t>
            </a:r>
            <a:r>
              <a:rPr lang="zh-CN" altLang="zh-CN" sz="2400">
                <a:latin typeface="微软雅黑" panose="020B0503020204020204" pitchFamily="2" charset="-122"/>
                <a:ea typeface="微软雅黑" panose="020B0503020204020204" pitchFamily="2" charset="-122"/>
              </a:rPr>
              <a:t>借款人信用等级在</a:t>
            </a:r>
            <a:r>
              <a:rPr lang="en-US" altLang="zh-CN" sz="2400">
                <a:latin typeface="微软雅黑" panose="020B0503020204020204" pitchFamily="2" charset="-122"/>
                <a:ea typeface="微软雅黑" panose="020B0503020204020204" pitchFamily="2" charset="-122"/>
              </a:rPr>
              <a:t>BBB</a:t>
            </a:r>
            <a:r>
              <a:rPr lang="zh-CN" altLang="zh-CN" sz="2400">
                <a:latin typeface="微软雅黑" panose="020B0503020204020204" pitchFamily="2" charset="-122"/>
                <a:ea typeface="微软雅黑" panose="020B0503020204020204" pitchFamily="2" charset="-122"/>
              </a:rPr>
              <a:t>级（含）以上。</a:t>
            </a:r>
            <a:endParaRPr lang="en-US" altLang="zh-CN" sz="2400">
              <a:latin typeface="微软雅黑" panose="020B0503020204020204" pitchFamily="2" charset="-122"/>
              <a:ea typeface="微软雅黑" panose="020B0503020204020204" pitchFamily="2" charset="-122"/>
            </a:endParaRPr>
          </a:p>
          <a:p>
            <a:pPr>
              <a:buNone/>
            </a:pPr>
            <a:r>
              <a:rPr lang="en-US" altLang="zh-CN" sz="2400">
                <a:latin typeface="微软雅黑" panose="020B0503020204020204" pitchFamily="2" charset="-122"/>
                <a:ea typeface="微软雅黑" panose="020B0503020204020204" pitchFamily="2" charset="-122"/>
              </a:rPr>
              <a:t>2. </a:t>
            </a:r>
            <a:r>
              <a:rPr lang="zh-CN" altLang="zh-CN" sz="2400">
                <a:latin typeface="微软雅黑" panose="020B0503020204020204" pitchFamily="2" charset="-122"/>
                <a:ea typeface="微软雅黑" panose="020B0503020204020204" pitchFamily="2" charset="-122"/>
              </a:rPr>
              <a:t>医院项目资本金比例不低于</a:t>
            </a:r>
            <a:r>
              <a:rPr lang="en-US" altLang="zh-CN" sz="2400">
                <a:latin typeface="微软雅黑" panose="020B0503020204020204" pitchFamily="2" charset="-122"/>
                <a:ea typeface="微软雅黑" panose="020B0503020204020204" pitchFamily="2" charset="-122"/>
              </a:rPr>
              <a:t>20%</a:t>
            </a:r>
            <a:r>
              <a:rPr lang="zh-CN" altLang="zh-CN" sz="2400">
                <a:latin typeface="微软雅黑" panose="020B0503020204020204" pitchFamily="2" charset="-122"/>
                <a:ea typeface="微软雅黑" panose="020B0503020204020204" pitchFamily="2" charset="-122"/>
              </a:rPr>
              <a:t>且同时不低于国家相关规定的最低比例。</a:t>
            </a:r>
            <a:endParaRPr lang="zh-CN" altLang="en-US" sz="2400">
              <a:latin typeface="微软雅黑" panose="020B0503020204020204" pitchFamily="2" charset="-122"/>
              <a:ea typeface="微软雅黑" panose="020B0503020204020204" pitchFamily="2" charset="-122"/>
            </a:endParaRPr>
          </a:p>
        </p:txBody>
      </p:sp>
      <p:pic>
        <p:nvPicPr>
          <p:cNvPr id="2" name="图片 1"/>
          <p:cNvPicPr>
            <a:picLocks noChangeAspect="1"/>
          </p:cNvPicPr>
          <p:nvPr/>
        </p:nvPicPr>
        <p:blipFill>
          <a:blip r:embed="rId1"/>
          <a:stretch>
            <a:fillRect/>
          </a:stretch>
        </p:blipFill>
        <p:spPr>
          <a:xfrm>
            <a:off x="8720138" y="98425"/>
            <a:ext cx="2655887" cy="733425"/>
          </a:xfrm>
          <a:prstGeom prst="rect">
            <a:avLst/>
          </a:prstGeom>
          <a:noFill/>
          <a:ln w="9525">
            <a:noFill/>
          </a:ln>
        </p:spPr>
      </p:pic>
      <p:graphicFrame>
        <p:nvGraphicFramePr>
          <p:cNvPr id="44045"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86" name="" r:id="rId2" imgW="2009775" imgH="571500" progId="Paint.Picture">
                  <p:embed/>
                </p:oleObj>
              </mc:Choice>
              <mc:Fallback>
                <p:oleObj name="" r:id="rId2" imgW="2009775" imgH="571500" progId="Paint.Picture">
                  <p:embed/>
                  <p:pic>
                    <p:nvPicPr>
                      <p:cNvPr id="0" name="图片 3085"/>
                      <p:cNvPicPr/>
                      <p:nvPr/>
                    </p:nvPicPr>
                    <p:blipFill>
                      <a:blip r:embed="rId3"/>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000000"/>
                                          </p:val>
                                        </p:tav>
                                        <p:tav tm="100000">
                                          <p:val>
                                            <p:strVal val="#ppt_w"/>
                                          </p:val>
                                        </p:tav>
                                      </p:tavLst>
                                    </p:anim>
                                    <p:anim calcmode="lin" valueType="num">
                                      <p:cBhvr>
                                        <p:cTn id="8" dur="500" fill="hold"/>
                                        <p:tgtEl>
                                          <p:spTgt spid="5"/>
                                        </p:tgtEl>
                                        <p:attrNameLst>
                                          <p:attrName>ppt_h</p:attrName>
                                        </p:attrNameLst>
                                      </p:cBhvr>
                                      <p:tavLst>
                                        <p:tav tm="0">
                                          <p:val>
                                            <p:fltVal val="0.00000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528"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000000"/>
                                          </p:val>
                                        </p:tav>
                                        <p:tav tm="100000">
                                          <p:val>
                                            <p:strVal val="#ppt_w"/>
                                          </p:val>
                                        </p:tav>
                                      </p:tavLst>
                                    </p:anim>
                                    <p:anim calcmode="lin" valueType="num">
                                      <p:cBhvr>
                                        <p:cTn id="14" dur="500" fill="hold"/>
                                        <p:tgtEl>
                                          <p:spTgt spid="18"/>
                                        </p:tgtEl>
                                        <p:attrNameLst>
                                          <p:attrName>ppt_h</p:attrName>
                                        </p:attrNameLst>
                                      </p:cBhvr>
                                      <p:tavLst>
                                        <p:tav tm="0">
                                          <p:val>
                                            <p:fltVal val="0.000000"/>
                                          </p:val>
                                        </p:tav>
                                        <p:tav tm="100000">
                                          <p:val>
                                            <p:strVal val="#ppt_h"/>
                                          </p:val>
                                        </p:tav>
                                      </p:tavLst>
                                    </p:anim>
                                    <p:animEffect transition="in" filter="fade">
                                      <p:cBhvr>
                                        <p:cTn id="15" dur="500"/>
                                        <p:tgtEl>
                                          <p:spTgt spid="18"/>
                                        </p:tgtEl>
                                      </p:cBhvr>
                                    </p:animEffect>
                                    <p:anim calcmode="lin" valueType="num">
                                      <p:cBhvr>
                                        <p:cTn id="16" dur="500" fill="hold"/>
                                        <p:tgtEl>
                                          <p:spTgt spid="18"/>
                                        </p:tgtEl>
                                        <p:attrNameLst>
                                          <p:attrName>ppt_x</p:attrName>
                                        </p:attrNameLst>
                                      </p:cBhvr>
                                      <p:tavLst>
                                        <p:tav tm="0">
                                          <p:val>
                                            <p:fltVal val="0.500000"/>
                                          </p:val>
                                        </p:tav>
                                        <p:tav tm="100000">
                                          <p:val>
                                            <p:strVal val="#ppt_x"/>
                                          </p:val>
                                        </p:tav>
                                      </p:tavLst>
                                    </p:anim>
                                    <p:anim calcmode="lin" valueType="num">
                                      <p:cBhvr>
                                        <p:cTn id="17" dur="500" fill="hold"/>
                                        <p:tgtEl>
                                          <p:spTgt spid="18"/>
                                        </p:tgtEl>
                                        <p:attrNameLst>
                                          <p:attrName>ppt_y</p:attrName>
                                        </p:attrNameLst>
                                      </p:cBhvr>
                                      <p:tavLst>
                                        <p:tav tm="0">
                                          <p:val>
                                            <p:fltVal val="0.500000"/>
                                          </p:val>
                                        </p:tav>
                                        <p:tav tm="100000">
                                          <p:val>
                                            <p:strVal val="#ppt_y"/>
                                          </p:val>
                                        </p:tav>
                                      </p:tavLst>
                                    </p:anim>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par>
                          <p:cTn id="22" fill="hold">
                            <p:stCondLst>
                              <p:cond delay="1500"/>
                            </p:stCondLst>
                            <p:childTnLst>
                              <p:par>
                                <p:cTn id="23" presetID="53" presetClass="entr" presetSubtype="528"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000000"/>
                                          </p:val>
                                        </p:tav>
                                        <p:tav tm="100000">
                                          <p:val>
                                            <p:strVal val="#ppt_w"/>
                                          </p:val>
                                        </p:tav>
                                      </p:tavLst>
                                    </p:anim>
                                    <p:anim calcmode="lin" valueType="num">
                                      <p:cBhvr>
                                        <p:cTn id="26" dur="500" fill="hold"/>
                                        <p:tgtEl>
                                          <p:spTgt spid="26"/>
                                        </p:tgtEl>
                                        <p:attrNameLst>
                                          <p:attrName>ppt_h</p:attrName>
                                        </p:attrNameLst>
                                      </p:cBhvr>
                                      <p:tavLst>
                                        <p:tav tm="0">
                                          <p:val>
                                            <p:fltVal val="0.000000"/>
                                          </p:val>
                                        </p:tav>
                                        <p:tav tm="100000">
                                          <p:val>
                                            <p:strVal val="#ppt_h"/>
                                          </p:val>
                                        </p:tav>
                                      </p:tavLst>
                                    </p:anim>
                                    <p:animEffect transition="in" filter="fade">
                                      <p:cBhvr>
                                        <p:cTn id="27" dur="500"/>
                                        <p:tgtEl>
                                          <p:spTgt spid="26"/>
                                        </p:tgtEl>
                                      </p:cBhvr>
                                    </p:animEffect>
                                    <p:anim calcmode="lin" valueType="num">
                                      <p:cBhvr>
                                        <p:cTn id="28" dur="500" fill="hold"/>
                                        <p:tgtEl>
                                          <p:spTgt spid="26"/>
                                        </p:tgtEl>
                                        <p:attrNameLst>
                                          <p:attrName>ppt_x</p:attrName>
                                        </p:attrNameLst>
                                      </p:cBhvr>
                                      <p:tavLst>
                                        <p:tav tm="0">
                                          <p:val>
                                            <p:fltVal val="0.500000"/>
                                          </p:val>
                                        </p:tav>
                                        <p:tav tm="100000">
                                          <p:val>
                                            <p:strVal val="#ppt_x"/>
                                          </p:val>
                                        </p:tav>
                                      </p:tavLst>
                                    </p:anim>
                                    <p:anim calcmode="lin" valueType="num">
                                      <p:cBhvr>
                                        <p:cTn id="29" dur="500" fill="hold"/>
                                        <p:tgtEl>
                                          <p:spTgt spid="26"/>
                                        </p:tgtEl>
                                        <p:attrNameLst>
                                          <p:attrName>ppt_y</p:attrName>
                                        </p:attrNameLst>
                                      </p:cBhvr>
                                      <p:tavLst>
                                        <p:tav tm="0">
                                          <p:val>
                                            <p:fltVal val="0.500000"/>
                                          </p:val>
                                        </p:tav>
                                        <p:tav tm="100000">
                                          <p:val>
                                            <p:strVal val="#ppt_y"/>
                                          </p:val>
                                        </p:tav>
                                      </p:tavLst>
                                    </p:anim>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childTnLst>
                          </p:cTn>
                        </p:par>
                        <p:par>
                          <p:cTn id="34" fill="hold">
                            <p:stCondLst>
                              <p:cond delay="2500"/>
                            </p:stCondLst>
                            <p:childTnLst>
                              <p:par>
                                <p:cTn id="35" presetID="2" presetClass="entr" presetSubtype="2"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ppt_x</p:attrName>
                                        </p:attrNameLst>
                                      </p:cBhvr>
                                      <p:tavLst>
                                        <p:tav tm="0">
                                          <p:val>
                                            <p:strVal val="1+#ppt_w/2"/>
                                          </p:val>
                                        </p:tav>
                                        <p:tav tm="100000">
                                          <p:val>
                                            <p:strVal val="#ppt_x"/>
                                          </p:val>
                                        </p:tav>
                                      </p:tavLst>
                                    </p:anim>
                                    <p:anim calcmode="lin" valueType="num">
                                      <p:cBhvr>
                                        <p:cTn id="3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TextBox 8"/>
          <p:cNvSpPr txBox="1"/>
          <p:nvPr/>
        </p:nvSpPr>
        <p:spPr>
          <a:xfrm>
            <a:off x="938213" y="76200"/>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3</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  县域医院贷款</a:t>
            </a:r>
            <a:endParaRPr lang="zh-CN" altLang="en-US" sz="3200" b="1" dirty="0">
              <a:solidFill>
                <a:srgbClr val="404040"/>
              </a:solidFill>
              <a:latin typeface="造字工房悦黑演示版常规体" charset="-122"/>
              <a:ea typeface="造字工房悦黑演示版常规体" charset="-122"/>
            </a:endParaRPr>
          </a:p>
        </p:txBody>
      </p:sp>
      <p:sp>
        <p:nvSpPr>
          <p:cNvPr id="46082" name="文本框 6"/>
          <p:cNvSpPr txBox="1"/>
          <p:nvPr/>
        </p:nvSpPr>
        <p:spPr>
          <a:xfrm>
            <a:off x="1447800" y="1020763"/>
            <a:ext cx="2603500" cy="549275"/>
          </a:xfrm>
          <a:prstGeom prst="rect">
            <a:avLst/>
          </a:prstGeom>
          <a:noFill/>
          <a:ln w="9525">
            <a:noFill/>
          </a:ln>
        </p:spPr>
        <p:txBody>
          <a:bodyPr wrap="square" anchor="ctr" anchorCtr="0">
            <a:spAutoFit/>
          </a:bodyPr>
          <a:p>
            <a:pPr algn="ctr">
              <a:lnSpc>
                <a:spcPct val="100000"/>
              </a:lnSpc>
              <a:spcBef>
                <a:spcPct val="0"/>
              </a:spcBef>
              <a:buNone/>
            </a:pPr>
            <a:r>
              <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rPr>
              <a:t>四、担保方式</a:t>
            </a:r>
            <a:endPar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endParaRPr>
          </a:p>
        </p:txBody>
      </p:sp>
      <p:sp>
        <p:nvSpPr>
          <p:cNvPr id="46083" name="文本框 99"/>
          <p:cNvSpPr txBox="1"/>
          <p:nvPr/>
        </p:nvSpPr>
        <p:spPr>
          <a:xfrm>
            <a:off x="1611313" y="3970338"/>
            <a:ext cx="7475537" cy="1992312"/>
          </a:xfrm>
          <a:prstGeom prst="rect">
            <a:avLst/>
          </a:prstGeom>
          <a:noFill/>
          <a:ln w="9525">
            <a:noFill/>
          </a:ln>
        </p:spPr>
        <p:txBody>
          <a:bodyPr wrap="square" anchor="t" anchorCtr="0">
            <a:spAutoFit/>
          </a:bodyPr>
          <a:p>
            <a:pPr>
              <a:lnSpc>
                <a:spcPct val="130000"/>
              </a:lnSpc>
              <a:spcBef>
                <a:spcPct val="0"/>
              </a:spcBef>
              <a:buNone/>
            </a:pPr>
            <a:r>
              <a:rPr lang="zh-CN" altLang="en-US" sz="2400">
                <a:latin typeface="微软雅黑" panose="020B0503020204020204" pitchFamily="2" charset="-122"/>
                <a:ea typeface="微软雅黑" panose="020B0503020204020204" pitchFamily="2" charset="-122"/>
              </a:rPr>
              <a:t>优先考虑采取</a:t>
            </a:r>
            <a:r>
              <a:rPr lang="zh-CN" altLang="en-US" sz="2400" b="1">
                <a:solidFill>
                  <a:srgbClr val="009882"/>
                </a:solidFill>
                <a:latin typeface="微软雅黑" panose="020B0503020204020204" pitchFamily="2" charset="-122"/>
                <a:ea typeface="微软雅黑" panose="020B0503020204020204" pitchFamily="2" charset="-122"/>
              </a:rPr>
              <a:t>医院综合收费权质押方式</a:t>
            </a:r>
            <a:r>
              <a:rPr lang="zh-CN" altLang="en-US" sz="2400">
                <a:latin typeface="微软雅黑" panose="020B0503020204020204" pitchFamily="2" charset="-122"/>
                <a:ea typeface="微软雅黑" panose="020B0503020204020204" pitchFamily="2" charset="-122"/>
              </a:rPr>
              <a:t>，质押率最高不超过70%。</a:t>
            </a:r>
            <a:endParaRPr lang="zh-CN" altLang="en-US" sz="2400">
              <a:latin typeface="微软雅黑" panose="020B0503020204020204" pitchFamily="2" charset="-122"/>
              <a:ea typeface="微软雅黑" panose="020B0503020204020204" pitchFamily="2" charset="-122"/>
            </a:endParaRPr>
          </a:p>
          <a:p>
            <a:pPr>
              <a:lnSpc>
                <a:spcPct val="130000"/>
              </a:lnSpc>
              <a:spcBef>
                <a:spcPct val="0"/>
              </a:spcBef>
              <a:buNone/>
            </a:pPr>
            <a:endParaRPr lang="zh-CN" altLang="en-US" sz="2400">
              <a:latin typeface="微软雅黑" panose="020B0503020204020204" pitchFamily="2" charset="-122"/>
              <a:ea typeface="微软雅黑" panose="020B0503020204020204" pitchFamily="2" charset="-122"/>
            </a:endParaRPr>
          </a:p>
          <a:p>
            <a:pPr>
              <a:lnSpc>
                <a:spcPct val="130000"/>
              </a:lnSpc>
              <a:spcBef>
                <a:spcPct val="0"/>
              </a:spcBef>
              <a:buNone/>
            </a:pPr>
            <a:endParaRPr lang="en-US" altLang="en-US" sz="2400">
              <a:latin typeface="微软雅黑" panose="020B0503020204020204" pitchFamily="2" charset="-122"/>
              <a:ea typeface="微软雅黑" panose="020B0503020204020204" pitchFamily="2" charset="-122"/>
            </a:endParaRPr>
          </a:p>
        </p:txBody>
      </p:sp>
      <p:sp>
        <p:nvSpPr>
          <p:cNvPr id="3" name="AutoShape 21"/>
          <p:cNvSpPr/>
          <p:nvPr/>
        </p:nvSpPr>
        <p:spPr bwMode="auto">
          <a:xfrm rot="2700000">
            <a:off x="2354263" y="2166938"/>
            <a:ext cx="1617663" cy="1779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4" y="0"/>
                </a:moveTo>
                <a:cubicBezTo>
                  <a:pt x="2566" y="0"/>
                  <a:pt x="0" y="2572"/>
                  <a:pt x="0" y="5747"/>
                </a:cubicBezTo>
                <a:lnTo>
                  <a:pt x="0" y="16042"/>
                </a:lnTo>
                <a:cubicBezTo>
                  <a:pt x="0" y="18718"/>
                  <a:pt x="1827" y="20959"/>
                  <a:pt x="4297" y="21599"/>
                </a:cubicBezTo>
                <a:cubicBezTo>
                  <a:pt x="8435" y="20739"/>
                  <a:pt x="12379" y="18697"/>
                  <a:pt x="15591" y="15465"/>
                </a:cubicBezTo>
                <a:cubicBezTo>
                  <a:pt x="18700" y="12337"/>
                  <a:pt x="20698" y="8517"/>
                  <a:pt x="21599" y="4499"/>
                </a:cubicBezTo>
                <a:cubicBezTo>
                  <a:pt x="21030" y="1925"/>
                  <a:pt x="18745" y="0"/>
                  <a:pt x="16006" y="0"/>
                </a:cubicBezTo>
                <a:lnTo>
                  <a:pt x="5734" y="0"/>
                </a:lnTo>
                <a:close/>
              </a:path>
            </a:pathLst>
          </a:custGeom>
          <a:solidFill>
            <a:srgbClr val="2F9797"/>
          </a:solidFill>
          <a:ln>
            <a:noFill/>
          </a:ln>
          <a:effectLst/>
        </p:spPr>
        <p:txBody>
          <a:bodyPr lIns="0" tIns="0" rIns="0" bIns="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fontAlgn="base">
              <a:lnSpc>
                <a:spcPct val="100000"/>
              </a:lnSpc>
              <a:defRPr/>
            </a:pPr>
            <a:endParaRPr lang="es-ES" sz="2800" strike="noStrike" noProof="1">
              <a:effectLst>
                <a:outerShdw blurRad="38100" dist="38100" dir="2700000" algn="tl">
                  <a:srgbClr val="000000"/>
                </a:outerShdw>
              </a:effectLst>
              <a:latin typeface="Arial" panose="020B0604020202020204" pitchFamily="34" charset="0"/>
              <a:ea typeface="微软雅黑" panose="020B0503020204020204" pitchFamily="2" charset="-122"/>
              <a:cs typeface="Gill Sans" charset="0"/>
              <a:sym typeface="Arial" panose="020B0604020202020204" pitchFamily="34" charset="0"/>
            </a:endParaRPr>
          </a:p>
        </p:txBody>
      </p:sp>
      <p:sp>
        <p:nvSpPr>
          <p:cNvPr id="46085" name="AutoShape 23"/>
          <p:cNvSpPr/>
          <p:nvPr/>
        </p:nvSpPr>
        <p:spPr>
          <a:xfrm>
            <a:off x="2455863" y="2571750"/>
            <a:ext cx="1412875" cy="738188"/>
          </a:xfrm>
          <a:custGeom>
            <a:avLst/>
            <a:gdLst>
              <a:gd name="txL" fmla="*/ 0 w 21600"/>
              <a:gd name="txT" fmla="*/ 0 h 21600"/>
              <a:gd name="txR" fmla="*/ 21600 w 21600"/>
              <a:gd name="txB" fmla="*/ 21600 h 21600"/>
            </a:gdLst>
            <a:ahLst/>
            <a:cxnLst>
              <a:cxn ang="0">
                <a:pos x="510222" y="430847"/>
              </a:cxn>
              <a:cxn ang="0">
                <a:pos x="510222" y="430847"/>
              </a:cxn>
              <a:cxn ang="0">
                <a:pos x="510222" y="430847"/>
              </a:cxn>
              <a:cxn ang="0">
                <a:pos x="510222" y="430847"/>
              </a:cxn>
            </a:cxnLst>
            <a:rect l="txL" t="txT" r="txR" b="txB"/>
            <a:pathLst>
              <a:path w="21600" h="21600">
                <a:moveTo>
                  <a:pt x="0" y="0"/>
                </a:moveTo>
                <a:lnTo>
                  <a:pt x="21599" y="0"/>
                </a:lnTo>
                <a:lnTo>
                  <a:pt x="21599" y="21600"/>
                </a:lnTo>
                <a:lnTo>
                  <a:pt x="0" y="21600"/>
                </a:lnTo>
                <a:close/>
              </a:path>
            </a:pathLst>
          </a:custGeom>
          <a:noFill/>
          <a:ln w="9525">
            <a:noFill/>
          </a:ln>
        </p:spPr>
        <p:txBody>
          <a:bodyPr wrap="square" lIns="0" tIns="0" rIns="0" bIns="0" anchor="t" anchorCtr="0">
            <a:spAutoFit/>
          </a:bodyPr>
          <a:p>
            <a:pPr algn="ctr">
              <a:lnSpc>
                <a:spcPct val="100000"/>
              </a:lnSpc>
              <a:spcBef>
                <a:spcPct val="0"/>
              </a:spcBef>
              <a:buNone/>
            </a:pPr>
            <a:r>
              <a:rPr lang="zh-CN" altLang="es-ES" sz="2400" b="1" dirty="0">
                <a:solidFill>
                  <a:srgbClr val="FFFFFF"/>
                </a:solidFill>
                <a:latin typeface="Arial" panose="020B0604020202020204" pitchFamily="34" charset="0"/>
                <a:ea typeface="微软雅黑" panose="020B0503020204020204" pitchFamily="2" charset="-122"/>
                <a:sym typeface="Arial" panose="020B0604020202020204" pitchFamily="34" charset="0"/>
              </a:rPr>
              <a:t>收费权</a:t>
            </a:r>
            <a:endParaRPr lang="zh-CN" altLang="es-ES" sz="2400" b="1" dirty="0">
              <a:solidFill>
                <a:srgbClr val="FFFFFF"/>
              </a:solidFill>
              <a:latin typeface="Arial" panose="020B0604020202020204" pitchFamily="34" charset="0"/>
              <a:ea typeface="微软雅黑" panose="020B0503020204020204" pitchFamily="2" charset="-122"/>
              <a:sym typeface="Arial" panose="020B0604020202020204" pitchFamily="34" charset="0"/>
            </a:endParaRPr>
          </a:p>
          <a:p>
            <a:pPr algn="ctr">
              <a:lnSpc>
                <a:spcPct val="100000"/>
              </a:lnSpc>
              <a:spcBef>
                <a:spcPct val="0"/>
              </a:spcBef>
              <a:buNone/>
            </a:pPr>
            <a:r>
              <a:rPr lang="zh-CN" altLang="es-ES" sz="2400" b="1" dirty="0">
                <a:solidFill>
                  <a:srgbClr val="FFFFFF"/>
                </a:solidFill>
                <a:latin typeface="Arial" panose="020B0604020202020204" pitchFamily="34" charset="0"/>
                <a:ea typeface="微软雅黑" panose="020B0503020204020204" pitchFamily="2" charset="-122"/>
                <a:sym typeface="Arial" panose="020B0604020202020204" pitchFamily="34" charset="0"/>
              </a:rPr>
              <a:t>质押</a:t>
            </a:r>
            <a:endParaRPr lang="zh-CN" altLang="es-ES" sz="2400" b="1" dirty="0">
              <a:solidFill>
                <a:srgbClr val="FFFFFF"/>
              </a:solidFill>
              <a:latin typeface="Arial" panose="020B0604020202020204" pitchFamily="34" charset="0"/>
              <a:ea typeface="微软雅黑" panose="020B0503020204020204" pitchFamily="2" charset="-122"/>
              <a:sym typeface="Arial" panose="020B0604020202020204" pitchFamily="34" charset="0"/>
            </a:endParaRPr>
          </a:p>
        </p:txBody>
      </p:sp>
      <p:sp>
        <p:nvSpPr>
          <p:cNvPr id="2" name="AutoShape 21"/>
          <p:cNvSpPr/>
          <p:nvPr/>
        </p:nvSpPr>
        <p:spPr bwMode="auto">
          <a:xfrm rot="2700000">
            <a:off x="5935663" y="2166938"/>
            <a:ext cx="1617663" cy="1779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4" y="0"/>
                </a:moveTo>
                <a:cubicBezTo>
                  <a:pt x="2566" y="0"/>
                  <a:pt x="0" y="2572"/>
                  <a:pt x="0" y="5747"/>
                </a:cubicBezTo>
                <a:lnTo>
                  <a:pt x="0" y="16042"/>
                </a:lnTo>
                <a:cubicBezTo>
                  <a:pt x="0" y="18718"/>
                  <a:pt x="1827" y="20959"/>
                  <a:pt x="4297" y="21599"/>
                </a:cubicBezTo>
                <a:cubicBezTo>
                  <a:pt x="8435" y="20739"/>
                  <a:pt x="12379" y="18697"/>
                  <a:pt x="15591" y="15465"/>
                </a:cubicBezTo>
                <a:cubicBezTo>
                  <a:pt x="18700" y="12337"/>
                  <a:pt x="20698" y="8517"/>
                  <a:pt x="21599" y="4499"/>
                </a:cubicBezTo>
                <a:cubicBezTo>
                  <a:pt x="21030" y="1925"/>
                  <a:pt x="18745" y="0"/>
                  <a:pt x="16006" y="0"/>
                </a:cubicBezTo>
                <a:lnTo>
                  <a:pt x="5734" y="0"/>
                </a:lnTo>
                <a:close/>
              </a:path>
            </a:pathLst>
          </a:custGeom>
          <a:solidFill>
            <a:srgbClr val="2F9797"/>
          </a:solidFill>
          <a:ln>
            <a:noFill/>
          </a:ln>
          <a:effectLst/>
        </p:spPr>
        <p:txBody>
          <a:bodyPr lIns="0" tIns="0" rIns="0" bIns="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fontAlgn="base">
              <a:lnSpc>
                <a:spcPct val="100000"/>
              </a:lnSpc>
              <a:defRPr/>
            </a:pPr>
            <a:endParaRPr lang="es-ES" sz="2800" strike="noStrike" noProof="1">
              <a:effectLst>
                <a:outerShdw blurRad="38100" dist="38100" dir="2700000" algn="tl">
                  <a:srgbClr val="000000"/>
                </a:outerShdw>
              </a:effectLst>
              <a:latin typeface="Arial" panose="020B0604020202020204" pitchFamily="34" charset="0"/>
              <a:ea typeface="微软雅黑" panose="020B0503020204020204" pitchFamily="2" charset="-122"/>
              <a:cs typeface="Gill Sans" charset="0"/>
              <a:sym typeface="Arial" panose="020B0604020202020204" pitchFamily="34" charset="0"/>
            </a:endParaRPr>
          </a:p>
        </p:txBody>
      </p:sp>
      <p:sp>
        <p:nvSpPr>
          <p:cNvPr id="46087" name="AutoShape 23"/>
          <p:cNvSpPr/>
          <p:nvPr/>
        </p:nvSpPr>
        <p:spPr>
          <a:xfrm>
            <a:off x="6110288" y="2573338"/>
            <a:ext cx="1411287" cy="738187"/>
          </a:xfrm>
          <a:custGeom>
            <a:avLst/>
            <a:gdLst>
              <a:gd name="txL" fmla="*/ 0 w 21600"/>
              <a:gd name="txT" fmla="*/ 0 h 21600"/>
              <a:gd name="txR" fmla="*/ 21600 w 21600"/>
              <a:gd name="txB" fmla="*/ 21600 h 21600"/>
            </a:gdLst>
            <a:ahLst/>
            <a:cxnLst>
              <a:cxn ang="0">
                <a:pos x="510222" y="430847"/>
              </a:cxn>
              <a:cxn ang="0">
                <a:pos x="510222" y="430847"/>
              </a:cxn>
              <a:cxn ang="0">
                <a:pos x="510222" y="430847"/>
              </a:cxn>
              <a:cxn ang="0">
                <a:pos x="510222" y="430847"/>
              </a:cxn>
            </a:cxnLst>
            <a:rect l="txL" t="txT" r="txR" b="txB"/>
            <a:pathLst>
              <a:path w="21600" h="21600">
                <a:moveTo>
                  <a:pt x="0" y="0"/>
                </a:moveTo>
                <a:lnTo>
                  <a:pt x="21599" y="0"/>
                </a:lnTo>
                <a:lnTo>
                  <a:pt x="21599" y="21600"/>
                </a:lnTo>
                <a:lnTo>
                  <a:pt x="0" y="21600"/>
                </a:lnTo>
                <a:close/>
              </a:path>
            </a:pathLst>
          </a:custGeom>
          <a:noFill/>
          <a:ln w="9525">
            <a:noFill/>
          </a:ln>
        </p:spPr>
        <p:txBody>
          <a:bodyPr wrap="square" lIns="0" tIns="0" rIns="0" bIns="0" anchor="t" anchorCtr="0">
            <a:spAutoFit/>
          </a:bodyPr>
          <a:p>
            <a:pPr algn="ctr">
              <a:lnSpc>
                <a:spcPct val="100000"/>
              </a:lnSpc>
              <a:spcBef>
                <a:spcPct val="0"/>
              </a:spcBef>
              <a:buNone/>
            </a:pPr>
            <a:r>
              <a:rPr lang="zh-CN" altLang="es-ES" sz="2400" b="1" dirty="0">
                <a:solidFill>
                  <a:srgbClr val="FFFFFF"/>
                </a:solidFill>
                <a:latin typeface="Arial" panose="020B0604020202020204" pitchFamily="34" charset="0"/>
                <a:ea typeface="微软雅黑" panose="020B0503020204020204" pitchFamily="2" charset="-122"/>
                <a:sym typeface="Arial" panose="020B0604020202020204" pitchFamily="34" charset="0"/>
              </a:rPr>
              <a:t>事业法人账户监管</a:t>
            </a:r>
            <a:endParaRPr lang="zh-CN" altLang="es-ES" sz="2400" b="1" dirty="0">
              <a:solidFill>
                <a:srgbClr val="FFFFFF"/>
              </a:solidFill>
              <a:latin typeface="Arial" panose="020B0604020202020204" pitchFamily="34" charset="0"/>
              <a:ea typeface="微软雅黑" panose="020B0503020204020204" pitchFamily="2" charset="-122"/>
              <a:sym typeface="Arial" panose="020B0604020202020204" pitchFamily="34" charset="0"/>
            </a:endParaRPr>
          </a:p>
        </p:txBody>
      </p:sp>
      <p:pic>
        <p:nvPicPr>
          <p:cNvPr id="4" name="图片 3"/>
          <p:cNvPicPr>
            <a:picLocks noChangeAspect="1"/>
          </p:cNvPicPr>
          <p:nvPr/>
        </p:nvPicPr>
        <p:blipFill>
          <a:blip r:embed="rId1"/>
          <a:stretch>
            <a:fillRect/>
          </a:stretch>
        </p:blipFill>
        <p:spPr>
          <a:xfrm>
            <a:off x="8720138" y="98425"/>
            <a:ext cx="2655887" cy="733425"/>
          </a:xfrm>
          <a:prstGeom prst="rect">
            <a:avLst/>
          </a:prstGeom>
          <a:noFill/>
          <a:ln w="9525">
            <a:noFill/>
          </a:ln>
        </p:spPr>
      </p:pic>
      <p:graphicFrame>
        <p:nvGraphicFramePr>
          <p:cNvPr id="46089"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87" name="" r:id="rId2" imgW="2009775" imgH="571500" progId="Paint.Picture">
                  <p:embed/>
                </p:oleObj>
              </mc:Choice>
              <mc:Fallback>
                <p:oleObj name="" r:id="rId2" imgW="2009775" imgH="571500" progId="Paint.Picture">
                  <p:embed/>
                  <p:pic>
                    <p:nvPicPr>
                      <p:cNvPr id="0" name="图片 3086"/>
                      <p:cNvPicPr/>
                      <p:nvPr/>
                    </p:nvPicPr>
                    <p:blipFill>
                      <a:blip r:embed="rId3"/>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1+#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TextBox 8"/>
          <p:cNvSpPr txBox="1"/>
          <p:nvPr/>
        </p:nvSpPr>
        <p:spPr>
          <a:xfrm>
            <a:off x="938213" y="76200"/>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3</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  县域医院贷款</a:t>
            </a:r>
            <a:endParaRPr lang="zh-CN" altLang="en-US" sz="3200" b="1" dirty="0">
              <a:solidFill>
                <a:srgbClr val="404040"/>
              </a:solidFill>
              <a:latin typeface="造字工房悦黑演示版常规体" charset="-122"/>
              <a:ea typeface="造字工房悦黑演示版常规体" charset="-122"/>
            </a:endParaRPr>
          </a:p>
        </p:txBody>
      </p:sp>
      <p:sp>
        <p:nvSpPr>
          <p:cNvPr id="48130" name="文本框 6"/>
          <p:cNvSpPr txBox="1"/>
          <p:nvPr/>
        </p:nvSpPr>
        <p:spPr>
          <a:xfrm>
            <a:off x="790575" y="976313"/>
            <a:ext cx="2603500" cy="549275"/>
          </a:xfrm>
          <a:prstGeom prst="rect">
            <a:avLst/>
          </a:prstGeom>
          <a:noFill/>
          <a:ln w="9525">
            <a:noFill/>
          </a:ln>
        </p:spPr>
        <p:txBody>
          <a:bodyPr wrap="square" anchor="ctr" anchorCtr="0">
            <a:spAutoFit/>
          </a:bodyPr>
          <a:p>
            <a:pPr algn="ctr">
              <a:lnSpc>
                <a:spcPct val="100000"/>
              </a:lnSpc>
              <a:spcBef>
                <a:spcPct val="0"/>
              </a:spcBef>
              <a:buNone/>
            </a:pPr>
            <a:r>
              <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rPr>
              <a:t>五、支持重点</a:t>
            </a:r>
            <a:endParaRPr lang="zh-CN" altLang="en-US" sz="2800" b="1" dirty="0">
              <a:solidFill>
                <a:srgbClr val="2F9797"/>
              </a:solidFill>
              <a:latin typeface="Arial" panose="020B0604020202020204" pitchFamily="34" charset="0"/>
              <a:ea typeface="微软雅黑" panose="020B0503020204020204" pitchFamily="2" charset="-122"/>
              <a:sym typeface="Arial" panose="020B0604020202020204" pitchFamily="34" charset="0"/>
            </a:endParaRPr>
          </a:p>
        </p:txBody>
      </p:sp>
      <p:sp>
        <p:nvSpPr>
          <p:cNvPr id="48131" name="文本框 99"/>
          <p:cNvSpPr txBox="1"/>
          <p:nvPr/>
        </p:nvSpPr>
        <p:spPr>
          <a:xfrm>
            <a:off x="719138" y="1511300"/>
            <a:ext cx="10333037" cy="3046413"/>
          </a:xfrm>
          <a:prstGeom prst="rect">
            <a:avLst/>
          </a:prstGeom>
          <a:noFill/>
          <a:ln w="9525">
            <a:noFill/>
          </a:ln>
        </p:spPr>
        <p:txBody>
          <a:bodyPr wrap="square" anchor="t" anchorCtr="0">
            <a:spAutoFit/>
          </a:bodyPr>
          <a:p>
            <a:pPr>
              <a:lnSpc>
                <a:spcPct val="100000"/>
              </a:lnSpc>
              <a:spcBef>
                <a:spcPct val="0"/>
              </a:spcBef>
              <a:buNone/>
            </a:pPr>
            <a:r>
              <a:rPr lang="zh-CN" altLang="zh-CN" sz="2400" b="1">
                <a:latin typeface="宋体" panose="02010600030101010101" pitchFamily="2" charset="-122"/>
                <a:ea typeface="宋体" panose="02010600030101010101" pitchFamily="2" charset="-122"/>
              </a:rPr>
              <a:t>☆ </a:t>
            </a:r>
            <a:r>
              <a:rPr lang="zh-CN" altLang="zh-CN" sz="2400" b="1">
                <a:latin typeface="微软雅黑" panose="020B0503020204020204" pitchFamily="2" charset="-122"/>
                <a:ea typeface="微软雅黑" panose="020B0503020204020204" pitchFamily="2" charset="-122"/>
              </a:rPr>
              <a:t>积极支持：</a:t>
            </a:r>
            <a:endParaRPr lang="zh-CN" altLang="zh-CN" sz="2400" b="1">
              <a:latin typeface="微软雅黑" panose="020B0503020204020204" pitchFamily="2" charset="-122"/>
              <a:ea typeface="微软雅黑" panose="020B0503020204020204" pitchFamily="2" charset="-122"/>
            </a:endParaRPr>
          </a:p>
          <a:p>
            <a:pPr>
              <a:lnSpc>
                <a:spcPct val="100000"/>
              </a:lnSpc>
              <a:spcBef>
                <a:spcPct val="0"/>
              </a:spcBef>
              <a:buNone/>
            </a:pPr>
            <a:r>
              <a:rPr lang="zh-CN" altLang="zh-CN" sz="2400">
                <a:latin typeface="微软雅黑" panose="020B0503020204020204" pitchFamily="2" charset="-122"/>
                <a:ea typeface="微软雅黑" panose="020B0503020204020204" pitchFamily="2" charset="-122"/>
              </a:rPr>
              <a:t>公立三级医院以及具有一定领先优势的公立二级医院；</a:t>
            </a:r>
            <a:endParaRPr lang="zh-CN" altLang="zh-CN" sz="2400">
              <a:latin typeface="微软雅黑" panose="020B0503020204020204" pitchFamily="2" charset="-122"/>
              <a:ea typeface="微软雅黑" panose="020B0503020204020204" pitchFamily="2" charset="-122"/>
            </a:endParaRPr>
          </a:p>
          <a:p>
            <a:pPr>
              <a:lnSpc>
                <a:spcPct val="100000"/>
              </a:lnSpc>
              <a:spcBef>
                <a:spcPct val="0"/>
              </a:spcBef>
              <a:buNone/>
            </a:pPr>
            <a:r>
              <a:rPr lang="zh-CN" altLang="zh-CN" sz="2400" b="1">
                <a:latin typeface="宋体" panose="02010600030101010101" pitchFamily="2" charset="-122"/>
                <a:ea typeface="宋体" panose="02010600030101010101" pitchFamily="2" charset="-122"/>
              </a:rPr>
              <a:t>☆ </a:t>
            </a:r>
            <a:r>
              <a:rPr lang="zh-CN" altLang="zh-CN" sz="2400" b="1">
                <a:latin typeface="微软雅黑" panose="020B0503020204020204" pitchFamily="2" charset="-122"/>
                <a:ea typeface="微软雅黑" panose="020B0503020204020204" pitchFamily="2" charset="-122"/>
              </a:rPr>
              <a:t>择优支持：</a:t>
            </a:r>
            <a:endParaRPr lang="zh-CN" altLang="zh-CN" sz="2400" b="1">
              <a:latin typeface="微软雅黑" panose="020B0503020204020204" pitchFamily="2" charset="-122"/>
              <a:ea typeface="微软雅黑" panose="020B0503020204020204" pitchFamily="2" charset="-122"/>
            </a:endParaRPr>
          </a:p>
          <a:p>
            <a:pPr>
              <a:lnSpc>
                <a:spcPct val="100000"/>
              </a:lnSpc>
              <a:spcBef>
                <a:spcPct val="0"/>
              </a:spcBef>
              <a:buNone/>
            </a:pPr>
            <a:r>
              <a:rPr lang="zh-CN" altLang="zh-CN" sz="2400">
                <a:latin typeface="微软雅黑" panose="020B0503020204020204" pitchFamily="2" charset="-122"/>
                <a:ea typeface="微软雅黑" panose="020B0503020204020204" pitchFamily="2" charset="-122"/>
              </a:rPr>
              <a:t>股东实力雄厚、行业经验较为丰富、医疗水平较高且社会认可度好的民营医院，特别是介入康复、老年护理、老年病等公立医院发展薄弱领域或定位高端服务的民营医院，以及集团化、品牌化的民营专科连锁医院；</a:t>
            </a:r>
            <a:endParaRPr lang="zh-CN" altLang="zh-CN" sz="2400">
              <a:latin typeface="微软雅黑" panose="020B0503020204020204" pitchFamily="2" charset="-122"/>
              <a:ea typeface="微软雅黑" panose="020B0503020204020204" pitchFamily="2" charset="-122"/>
            </a:endParaRPr>
          </a:p>
          <a:p>
            <a:pPr>
              <a:lnSpc>
                <a:spcPct val="100000"/>
              </a:lnSpc>
              <a:spcBef>
                <a:spcPct val="0"/>
              </a:spcBef>
              <a:buNone/>
            </a:pPr>
            <a:r>
              <a:rPr lang="zh-CN" altLang="zh-CN" sz="2400" b="1">
                <a:latin typeface="宋体" panose="02010600030101010101" pitchFamily="2" charset="-122"/>
                <a:ea typeface="宋体" panose="02010600030101010101" pitchFamily="2" charset="-122"/>
              </a:rPr>
              <a:t>☆ </a:t>
            </a:r>
            <a:r>
              <a:rPr lang="zh-CN" altLang="zh-CN" sz="2400" b="1">
                <a:latin typeface="微软雅黑" panose="020B0503020204020204" pitchFamily="2" charset="-122"/>
                <a:ea typeface="微软雅黑" panose="020B0503020204020204" pitchFamily="2" charset="-122"/>
              </a:rPr>
              <a:t>稳妥支持：</a:t>
            </a:r>
            <a:endParaRPr lang="zh-CN" altLang="zh-CN" sz="2400" b="1">
              <a:latin typeface="微软雅黑" panose="020B0503020204020204" pitchFamily="2" charset="-122"/>
              <a:ea typeface="微软雅黑" panose="020B0503020204020204" pitchFamily="2" charset="-122"/>
            </a:endParaRPr>
          </a:p>
          <a:p>
            <a:pPr>
              <a:lnSpc>
                <a:spcPct val="100000"/>
              </a:lnSpc>
              <a:spcBef>
                <a:spcPct val="0"/>
              </a:spcBef>
              <a:buNone/>
            </a:pPr>
            <a:r>
              <a:rPr lang="zh-CN" altLang="en-US" sz="2400">
                <a:latin typeface="微软雅黑" panose="020B0503020204020204" pitchFamily="2" charset="-122"/>
                <a:ea typeface="微软雅黑" panose="020B0503020204020204" pitchFamily="2" charset="-122"/>
              </a:rPr>
              <a:t>在当地县域内排名前1/3的乡镇卫生院。</a:t>
            </a:r>
            <a:endParaRPr lang="zh-CN" altLang="en-US" sz="2400">
              <a:latin typeface="微软雅黑" panose="020B0503020204020204" pitchFamily="2" charset="-122"/>
              <a:ea typeface="微软雅黑" panose="020B0503020204020204" pitchFamily="2" charset="-122"/>
            </a:endParaRPr>
          </a:p>
        </p:txBody>
      </p:sp>
      <p:pic>
        <p:nvPicPr>
          <p:cNvPr id="2" name="图片 1"/>
          <p:cNvPicPr>
            <a:picLocks noChangeAspect="1"/>
          </p:cNvPicPr>
          <p:nvPr/>
        </p:nvPicPr>
        <p:blipFill>
          <a:blip r:embed="rId1"/>
          <a:stretch>
            <a:fillRect/>
          </a:stretch>
        </p:blipFill>
        <p:spPr>
          <a:xfrm>
            <a:off x="8720138" y="98425"/>
            <a:ext cx="2655887" cy="733425"/>
          </a:xfrm>
          <a:prstGeom prst="rect">
            <a:avLst/>
          </a:prstGeom>
          <a:noFill/>
          <a:ln w="9525">
            <a:noFill/>
          </a:ln>
        </p:spPr>
      </p:pic>
      <p:graphicFrame>
        <p:nvGraphicFramePr>
          <p:cNvPr id="48133"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88" name="" r:id="rId2" imgW="2009775" imgH="571500" progId="Paint.Picture">
                  <p:embed/>
                </p:oleObj>
              </mc:Choice>
              <mc:Fallback>
                <p:oleObj name="" r:id="rId2" imgW="2009775" imgH="571500" progId="Paint.Picture">
                  <p:embed/>
                  <p:pic>
                    <p:nvPicPr>
                      <p:cNvPr id="0" name="图片 3087"/>
                      <p:cNvPicPr/>
                      <p:nvPr/>
                    </p:nvPicPr>
                    <p:blipFill>
                      <a:blip r:embed="rId3"/>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 name="组合 3"/>
          <p:cNvGrpSpPr/>
          <p:nvPr/>
        </p:nvGrpSpPr>
        <p:grpSpPr>
          <a:xfrm>
            <a:off x="380234" y="1148999"/>
            <a:ext cx="10760644" cy="5086519"/>
            <a:chOff x="2330673" y="2010009"/>
            <a:chExt cx="1739454" cy="1412819"/>
          </a:xfrm>
        </p:grpSpPr>
        <p:sp>
          <p:nvSpPr>
            <p:cNvPr id="5" name="圆角矩形 4"/>
            <p:cNvSpPr/>
            <p:nvPr/>
          </p:nvSpPr>
          <p:spPr>
            <a:xfrm>
              <a:off x="2330673" y="2010009"/>
              <a:ext cx="1739454" cy="1412819"/>
            </a:xfrm>
            <a:prstGeom prst="roundRect">
              <a:avLst>
                <a:gd name="adj" fmla="val 0"/>
              </a:avLst>
            </a:prstGeom>
            <a:solidFill>
              <a:srgbClr val="228F7A"/>
            </a:solidFill>
            <a:ln w="50800" cap="flat" cmpd="sng" algn="ctr">
              <a:gradFill flip="none" rotWithShape="1">
                <a:gsLst>
                  <a:gs pos="0">
                    <a:srgbClr val="FFFFFF">
                      <a:lumMod val="85000"/>
                    </a:srgbClr>
                  </a:gs>
                  <a:gs pos="100000">
                    <a:srgbClr val="FFFFFF"/>
                  </a:gs>
                </a:gsLst>
                <a:lin ang="2700000" scaled="1"/>
                <a:tileRect/>
              </a:gradFill>
              <a:prstDash val="solid"/>
            </a:ln>
            <a:effectLst>
              <a:innerShdw blurRad="127000" dist="76200" dir="13500000">
                <a:srgbClr val="000000">
                  <a:lumMod val="65000"/>
                  <a:lumOff val="35000"/>
                  <a:alpha val="53000"/>
                </a:srgb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265" b="0" i="0" u="none" strike="noStrike" kern="0" cap="none" spc="0" normalizeH="0" baseline="0" noProof="0">
                <a:ln>
                  <a:noFill/>
                </a:ln>
                <a:solidFill>
                  <a:srgbClr val="FFFFFF"/>
                </a:solidFill>
                <a:effectLst/>
                <a:uLnTx/>
                <a:uFillTx/>
                <a:latin typeface="Calibri" panose="020F0502020204030204" pitchFamily="2"/>
                <a:ea typeface="宋体" panose="02010600030101010101" pitchFamily="2" charset="-122"/>
                <a:cs typeface="+mn-cs"/>
              </a:endParaRPr>
            </a:p>
          </p:txBody>
        </p:sp>
        <p:sp>
          <p:nvSpPr>
            <p:cNvPr id="6" name="圆角矩形 5"/>
            <p:cNvSpPr/>
            <p:nvPr/>
          </p:nvSpPr>
          <p:spPr>
            <a:xfrm>
              <a:off x="2393840" y="2149777"/>
              <a:ext cx="1613108" cy="1133274"/>
            </a:xfrm>
            <a:prstGeom prst="roundRect">
              <a:avLst>
                <a:gd name="adj" fmla="val 0"/>
              </a:avLst>
            </a:prstGeom>
            <a:solidFill>
              <a:srgbClr val="FFFFFF">
                <a:lumMod val="95000"/>
              </a:srgbClr>
            </a:solidFill>
            <a:ln w="50800" cap="flat" cmpd="sng" algn="ctr">
              <a:noFill/>
              <a:prstDash val="solid"/>
            </a:ln>
            <a:effectLst>
              <a:outerShdw blurRad="152400" dist="76200" dir="2700000" algn="tl" rotWithShape="0">
                <a:srgbClr val="000000">
                  <a:lumMod val="65000"/>
                  <a:lumOff val="35000"/>
                  <a:alpha val="55000"/>
                </a:srgbClr>
              </a:outerShdw>
            </a:effectLst>
            <a:scene3d>
              <a:camera prst="orthographicFront"/>
              <a:lightRig rig="threePt" dir="t"/>
            </a:scene3d>
            <a:sp3d prstMaterial="softEdge">
              <a:bevelT w="44450" h="1270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265" b="0" i="0" u="none" strike="noStrike" kern="0" cap="none" spc="0" normalizeH="0" baseline="0" noProof="0">
                <a:ln>
                  <a:noFill/>
                </a:ln>
                <a:solidFill>
                  <a:srgbClr val="FFFFFF"/>
                </a:solidFill>
                <a:effectLst/>
                <a:uLnTx/>
                <a:uFillTx/>
                <a:latin typeface="Calibri" panose="020F0502020204030204" pitchFamily="2"/>
                <a:ea typeface="宋体" panose="02010600030101010101" pitchFamily="2" charset="-122"/>
                <a:cs typeface="+mn-cs"/>
              </a:endParaRPr>
            </a:p>
          </p:txBody>
        </p:sp>
      </p:grpSp>
      <p:sp>
        <p:nvSpPr>
          <p:cNvPr id="7" name="矩形 6"/>
          <p:cNvSpPr/>
          <p:nvPr/>
        </p:nvSpPr>
        <p:spPr>
          <a:xfrm>
            <a:off x="1352550" y="2000250"/>
            <a:ext cx="8626475" cy="660400"/>
          </a:xfrm>
          <a:prstGeom prst="rect">
            <a:avLst/>
          </a:prstGeom>
        </p:spPr>
        <p:txBody>
          <a:bodyPr wrap="square" lIns="86386" tIns="43192" rIns="86386" bIns="43192">
            <a:spAutoFit/>
          </a:bodyPr>
          <a:lstStyle/>
          <a:p>
            <a:pPr marL="0" marR="0" lvl="0" indent="0" algn="l" defTabSz="914400" fontAlgn="auto">
              <a:lnSpc>
                <a:spcPct val="150000"/>
              </a:lnSpc>
              <a:spcBef>
                <a:spcPts val="0"/>
              </a:spcBef>
              <a:spcAft>
                <a:spcPts val="0"/>
              </a:spcAft>
              <a:buClrTx/>
              <a:buSzTx/>
              <a:buFontTx/>
              <a:buNone/>
              <a:defRPr/>
            </a:pPr>
            <a:r>
              <a:rPr kumimoji="0" lang="en-US" altLang="zh-CN" sz="2510" b="0" i="0" u="none" strike="noStrike" kern="0" cap="none" spc="0" normalizeH="0" baseline="0" noProof="0" dirty="0">
                <a:ln>
                  <a:noFill/>
                </a:ln>
                <a:solidFill>
                  <a:srgbClr val="228F7A"/>
                </a:solidFill>
                <a:effectLst/>
                <a:uLnTx/>
                <a:uFillTx/>
                <a:latin typeface="Impact" panose="020B0806030902050204" pitchFamily="34" charset="0"/>
                <a:ea typeface="宋体" panose="02010600030101010101" pitchFamily="2" charset="-122"/>
                <a:cs typeface="+mn-ea"/>
              </a:rPr>
              <a:t>   </a:t>
            </a:r>
            <a:r>
              <a:rPr kumimoji="0" lang="en-US" altLang="zh-CN" sz="2510" b="0" i="0" u="none" strike="noStrike" kern="0" cap="none" spc="0" normalizeH="0" baseline="0" noProof="0" dirty="0">
                <a:ln>
                  <a:noFill/>
                </a:ln>
                <a:solidFill>
                  <a:schemeClr val="tx1"/>
                </a:solidFill>
                <a:effectLst/>
                <a:uLnTx/>
                <a:uFillTx/>
                <a:latin typeface="Impact" panose="020B0806030902050204" pitchFamily="34" charset="0"/>
                <a:ea typeface="宋体" panose="02010600030101010101" pitchFamily="2" charset="-122"/>
                <a:cs typeface="+mn-ea"/>
              </a:rPr>
              <a:t> </a:t>
            </a:r>
            <a:endParaRPr kumimoji="0" lang="zh-CN" altLang="en-US" sz="1200" b="0" i="0" u="none" strike="noStrike" kern="0" cap="none" spc="0" normalizeH="0" baseline="0" noProof="0" dirty="0">
              <a:ln>
                <a:noFill/>
              </a:ln>
              <a:solidFill>
                <a:srgbClr val="228F7A"/>
              </a:solidFill>
              <a:effectLst/>
              <a:uLnTx/>
              <a:uFillTx/>
              <a:latin typeface="微软雅黑" panose="020B0503020204020204" pitchFamily="2" charset="-122"/>
              <a:ea typeface="微软雅黑" panose="020B0503020204020204" pitchFamily="2" charset="-122"/>
            </a:endParaRPr>
          </a:p>
        </p:txBody>
      </p:sp>
      <p:sp>
        <p:nvSpPr>
          <p:cNvPr id="13" name="矩形 12"/>
          <p:cNvSpPr/>
          <p:nvPr/>
        </p:nvSpPr>
        <p:spPr>
          <a:xfrm>
            <a:off x="1588" y="6299200"/>
            <a:ext cx="11517313" cy="155575"/>
          </a:xfrm>
          <a:prstGeom prst="rect">
            <a:avLst/>
          </a:prstGeom>
          <a:solidFill>
            <a:srgbClr val="0062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pic>
        <p:nvPicPr>
          <p:cNvPr id="3" name="图片 2"/>
          <p:cNvPicPr>
            <a:picLocks noChangeAspect="1"/>
          </p:cNvPicPr>
          <p:nvPr/>
        </p:nvPicPr>
        <p:blipFill>
          <a:blip r:embed="rId1"/>
          <a:stretch>
            <a:fillRect/>
          </a:stretch>
        </p:blipFill>
        <p:spPr>
          <a:xfrm>
            <a:off x="8720138" y="98425"/>
            <a:ext cx="2655887" cy="733425"/>
          </a:xfrm>
          <a:prstGeom prst="rect">
            <a:avLst/>
          </a:prstGeom>
          <a:noFill/>
          <a:ln w="9525">
            <a:noFill/>
          </a:ln>
        </p:spPr>
      </p:pic>
      <p:sp>
        <p:nvSpPr>
          <p:cNvPr id="13317" name="文本框 7"/>
          <p:cNvSpPr txBox="1"/>
          <p:nvPr/>
        </p:nvSpPr>
        <p:spPr>
          <a:xfrm>
            <a:off x="863600" y="1831975"/>
            <a:ext cx="9420225" cy="3611563"/>
          </a:xfrm>
          <a:prstGeom prst="rect">
            <a:avLst/>
          </a:prstGeom>
          <a:noFill/>
          <a:ln w="9525">
            <a:noFill/>
          </a:ln>
        </p:spPr>
        <p:txBody>
          <a:bodyPr wrap="square" anchor="t" anchorCtr="0">
            <a:spAutoFit/>
          </a:bodyPr>
          <a:p>
            <a:pPr>
              <a:lnSpc>
                <a:spcPct val="150000"/>
              </a:lnSpc>
              <a:spcBef>
                <a:spcPct val="0"/>
              </a:spcBef>
              <a:buNone/>
            </a:pPr>
            <a:r>
              <a:rPr lang="en-US" altLang="zh-CN" sz="1800">
                <a:latin typeface="微软雅黑" panose="020B0503020204020204" pitchFamily="2" charset="-122"/>
                <a:ea typeface="微软雅黑" panose="020B0503020204020204" pitchFamily="2" charset="-122"/>
              </a:rPr>
              <a:t>       </a:t>
            </a:r>
            <a:r>
              <a:rPr lang="zh-CN" altLang="en-US" sz="2200">
                <a:latin typeface="微软雅黑" panose="020B0503020204020204" pitchFamily="2" charset="-122"/>
                <a:ea typeface="微软雅黑" panose="020B0503020204020204" pitchFamily="2" charset="-122"/>
              </a:rPr>
              <a:t>历年来，平顶山农行认真贯彻市委市政府经济工作部署，落实人民银行、银保监局等监管部门政策要求，以服务全市经济社会发展为己任，发挥自身</a:t>
            </a:r>
            <a:r>
              <a:rPr lang="en-US" altLang="zh-CN" sz="2200">
                <a:latin typeface="微软雅黑" panose="020B0503020204020204" pitchFamily="2" charset="-122"/>
                <a:ea typeface="微软雅黑" panose="020B0503020204020204" pitchFamily="2" charset="-122"/>
              </a:rPr>
              <a:t>“</a:t>
            </a:r>
            <a:r>
              <a:rPr lang="zh-CN" altLang="en-US" sz="2200">
                <a:latin typeface="微软雅黑" panose="020B0503020204020204" pitchFamily="2" charset="-122"/>
                <a:ea typeface="微软雅黑" panose="020B0503020204020204" pitchFamily="2" charset="-122"/>
              </a:rPr>
              <a:t>服务三农</a:t>
            </a:r>
            <a:r>
              <a:rPr lang="en-US" altLang="zh-CN" sz="2200">
                <a:latin typeface="微软雅黑" panose="020B0503020204020204" pitchFamily="2" charset="-122"/>
                <a:ea typeface="微软雅黑" panose="020B0503020204020204" pitchFamily="2" charset="-122"/>
              </a:rPr>
              <a:t>”</a:t>
            </a:r>
            <a:r>
              <a:rPr lang="zh-CN" altLang="en-US" sz="2200">
                <a:latin typeface="微软雅黑" panose="020B0503020204020204" pitchFamily="2" charset="-122"/>
                <a:ea typeface="微软雅黑" panose="020B0503020204020204" pitchFamily="2" charset="-122"/>
              </a:rPr>
              <a:t>的特色和优势，在支持城区实体经济发展的基础上，厚植县域业务发展优势。截至2021年3月末，我行各项贷款余额163.91亿元，较年初增加7.12亿元，其中县域贷款余额106.27亿元，较年初增加6.55亿元；普惠金融领域贷款余额11.05亿元，较年初增加4.08亿元，积极践行社会责任</a:t>
            </a:r>
            <a:r>
              <a:rPr lang="zh-CN" altLang="en-US" sz="2200">
                <a:latin typeface="微软雅黑" panose="020B0503020204020204" pitchFamily="2" charset="-122"/>
                <a:ea typeface="微软雅黑" panose="020B0503020204020204" pitchFamily="2" charset="-122"/>
                <a:sym typeface="宋体" panose="02010600030101010101" pitchFamily="2" charset="-122"/>
              </a:rPr>
              <a:t>，</a:t>
            </a:r>
            <a:r>
              <a:rPr lang="zh-CN" altLang="en-US" sz="2200">
                <a:latin typeface="微软雅黑" panose="020B0503020204020204" pitchFamily="2" charset="-122"/>
                <a:ea typeface="微软雅黑" panose="020B0503020204020204" pitchFamily="2" charset="-122"/>
              </a:rPr>
              <a:t>履行国有大行担当。</a:t>
            </a:r>
            <a:r>
              <a:rPr lang="zh-CN" altLang="en-US" sz="1800">
                <a:latin typeface="微软雅黑" panose="020B0503020204020204" pitchFamily="2" charset="-122"/>
                <a:ea typeface="微软雅黑" panose="020B0503020204020204" pitchFamily="2" charset="-122"/>
              </a:rPr>
              <a:t> </a:t>
            </a:r>
            <a:endParaRPr lang="zh-CN" altLang="en-US" sz="1800">
              <a:latin typeface="微软雅黑" panose="020B0503020204020204" pitchFamily="2" charset="-122"/>
              <a:ea typeface="微软雅黑" panose="020B0503020204020204" pitchFamily="2"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000000"/>
                                          </p:val>
                                        </p:tav>
                                        <p:tav tm="100000">
                                          <p:val>
                                            <p:strVal val="#ppt_w"/>
                                          </p:val>
                                        </p:tav>
                                      </p:tavLst>
                                    </p:anim>
                                    <p:anim calcmode="lin" valueType="num">
                                      <p:cBhvr>
                                        <p:cTn id="13" dur="500" fill="hold"/>
                                        <p:tgtEl>
                                          <p:spTgt spid="7"/>
                                        </p:tgtEl>
                                        <p:attrNameLst>
                                          <p:attrName>ppt_h</p:attrName>
                                        </p:attrNameLst>
                                      </p:cBhvr>
                                      <p:tavLst>
                                        <p:tav tm="0">
                                          <p:val>
                                            <p:fltVal val="0.000000"/>
                                          </p:val>
                                        </p:tav>
                                        <p:tav tm="100000">
                                          <p:val>
                                            <p:strVal val="#ppt_h"/>
                                          </p:val>
                                        </p:tav>
                                      </p:tavLst>
                                    </p:anim>
                                    <p:animEffect transition="in" filter="fade">
                                      <p:cBhvr>
                                        <p:cTn id="14" dur="500"/>
                                        <p:tgtEl>
                                          <p:spTgt spid="7"/>
                                        </p:tgtEl>
                                      </p:cBhvr>
                                    </p:animEffect>
                                  </p:childTnLst>
                                </p:cTn>
                              </p:par>
                            </p:childTnLst>
                          </p:cTn>
                        </p:par>
                        <p:par>
                          <p:cTn id="15" fill="hold">
                            <p:stCondLst>
                              <p:cond delay="1149"/>
                            </p:stCondLst>
                            <p:childTnLst>
                              <p:par>
                                <p:cTn id="16" presetID="16" presetClass="entr" presetSubtype="21"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858"/>
                                        <p:tgtEl>
                                          <p:spTgt spid="13"/>
                                        </p:tgtEl>
                                      </p:cBhvr>
                                    </p:animEffect>
                                  </p:childTnLst>
                                </p:cTn>
                              </p:par>
                            </p:childTnLst>
                          </p:cTn>
                        </p:par>
                        <p:par>
                          <p:cTn id="19" fill="hold">
                            <p:stCondLst>
                              <p:cond delay="2149"/>
                            </p:stCondLst>
                            <p:childTnLst>
                              <p:par>
                                <p:cTn id="20" presetID="2" presetClass="entr" presetSubtype="2"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ppt_x</p:attrName>
                                        </p:attrNameLst>
                                      </p:cBhvr>
                                      <p:tavLst>
                                        <p:tav tm="0">
                                          <p:val>
                                            <p:strVal val="1+#ppt_w/2"/>
                                          </p:val>
                                        </p:tav>
                                        <p:tav tm="100000">
                                          <p:val>
                                            <p:strVal val="#ppt_x"/>
                                          </p:val>
                                        </p:tav>
                                      </p:tavLst>
                                    </p:anim>
                                    <p:anim calcmode="lin" valueType="num">
                                      <p:cBhvr>
                                        <p:cTn id="23"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73" name="TextBox 8"/>
          <p:cNvSpPr txBox="1"/>
          <p:nvPr/>
        </p:nvSpPr>
        <p:spPr>
          <a:xfrm>
            <a:off x="935038" y="0"/>
            <a:ext cx="4668838" cy="831850"/>
          </a:xfrm>
          <a:prstGeom prst="rect">
            <a:avLst/>
          </a:prstGeom>
          <a:noFill/>
          <a:ln w="9525">
            <a:noFill/>
          </a:ln>
        </p:spPr>
        <p:txBody>
          <a:bodyPr wrap="square" anchor="ctr" anchorCtr="0">
            <a:spAutoFit/>
          </a:bodyPr>
          <a:p>
            <a:pPr>
              <a:buNone/>
            </a:pPr>
            <a:r>
              <a:rPr lang="zh-CN" altLang="en-US" sz="4185" b="1" noProof="1" dirty="0">
                <a:solidFill>
                  <a:srgbClr val="404040"/>
                </a:solidFill>
                <a:latin typeface="微软雅黑" panose="020B0503020204020204" pitchFamily="2" charset="-122"/>
                <a:ea typeface="微软雅黑" panose="020B0503020204020204" pitchFamily="2" charset="-122"/>
                <a:cs typeface="+mn-cs"/>
              </a:rPr>
              <a:t>目  录</a:t>
            </a:r>
            <a:r>
              <a:rPr lang="zh-CN" altLang="en-US" sz="2790" b="1" noProof="1" dirty="0">
                <a:solidFill>
                  <a:srgbClr val="404040"/>
                </a:solidFill>
                <a:latin typeface="造字工房悦黑演示版常规体" charset="-122"/>
                <a:ea typeface="造字工房悦黑演示版常规体" charset="-122"/>
                <a:cs typeface="+mn-cs"/>
              </a:rPr>
              <a:t>  </a:t>
            </a:r>
            <a:endParaRPr lang="zh-CN" altLang="en-US" sz="2790" b="1" noProof="1" dirty="0">
              <a:solidFill>
                <a:srgbClr val="404040"/>
              </a:solidFill>
              <a:latin typeface="造字工房悦黑演示版常规体" charset="-122"/>
              <a:ea typeface="造字工房悦黑演示版常规体" charset="-122"/>
            </a:endParaRPr>
          </a:p>
        </p:txBody>
      </p:sp>
      <p:pic>
        <p:nvPicPr>
          <p:cNvPr id="50178" name="图片 3"/>
          <p:cNvPicPr>
            <a:picLocks noChangeAspect="1"/>
          </p:cNvPicPr>
          <p:nvPr/>
        </p:nvPicPr>
        <p:blipFill>
          <a:blip r:embed="rId1"/>
          <a:stretch>
            <a:fillRect/>
          </a:stretch>
        </p:blipFill>
        <p:spPr>
          <a:xfrm>
            <a:off x="1574800" y="2047875"/>
            <a:ext cx="8267700" cy="1255713"/>
          </a:xfrm>
          <a:prstGeom prst="rect">
            <a:avLst/>
          </a:prstGeom>
          <a:noFill/>
          <a:ln w="9525">
            <a:noFill/>
          </a:ln>
        </p:spPr>
      </p:pic>
      <p:sp>
        <p:nvSpPr>
          <p:cNvPr id="3" name="TextBox 8"/>
          <p:cNvSpPr txBox="1"/>
          <p:nvPr/>
        </p:nvSpPr>
        <p:spPr>
          <a:xfrm>
            <a:off x="2257425" y="2225675"/>
            <a:ext cx="7007225" cy="66833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2</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乡村振兴工业贷</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50180" name="图片 3"/>
          <p:cNvPicPr>
            <a:picLocks noChangeAspect="1"/>
          </p:cNvPicPr>
          <p:nvPr/>
        </p:nvPicPr>
        <p:blipFill>
          <a:blip r:embed="rId1"/>
          <a:stretch>
            <a:fillRect/>
          </a:stretch>
        </p:blipFill>
        <p:spPr>
          <a:xfrm>
            <a:off x="1574800" y="2984500"/>
            <a:ext cx="8267700" cy="1254125"/>
          </a:xfrm>
          <a:prstGeom prst="rect">
            <a:avLst/>
          </a:prstGeom>
          <a:noFill/>
          <a:ln w="9525">
            <a:noFill/>
          </a:ln>
        </p:spPr>
      </p:pic>
      <p:sp>
        <p:nvSpPr>
          <p:cNvPr id="5" name="TextBox 8"/>
          <p:cNvSpPr txBox="1"/>
          <p:nvPr/>
        </p:nvSpPr>
        <p:spPr>
          <a:xfrm>
            <a:off x="2257425" y="3182938"/>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3</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县域医院贷款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50182" name="图片 3"/>
          <p:cNvPicPr>
            <a:picLocks noChangeAspect="1"/>
          </p:cNvPicPr>
          <p:nvPr/>
        </p:nvPicPr>
        <p:blipFill>
          <a:blip r:embed="rId1"/>
          <a:stretch>
            <a:fillRect/>
          </a:stretch>
        </p:blipFill>
        <p:spPr>
          <a:xfrm>
            <a:off x="1577975" y="1117600"/>
            <a:ext cx="8267700" cy="1254125"/>
          </a:xfrm>
          <a:prstGeom prst="rect">
            <a:avLst/>
          </a:prstGeom>
          <a:noFill/>
          <a:ln w="9525">
            <a:noFill/>
          </a:ln>
        </p:spPr>
      </p:pic>
      <p:sp>
        <p:nvSpPr>
          <p:cNvPr id="50183" name="TextBox 8"/>
          <p:cNvSpPr txBox="1"/>
          <p:nvPr/>
        </p:nvSpPr>
        <p:spPr>
          <a:xfrm>
            <a:off x="2254250" y="1327150"/>
            <a:ext cx="7008813" cy="657225"/>
          </a:xfrm>
          <a:prstGeom prst="rect">
            <a:avLst/>
          </a:prstGeom>
          <a:noFill/>
          <a:ln w="9525">
            <a:noFill/>
          </a:ln>
        </p:spPr>
        <p:txBody>
          <a:bodyPr wrap="square" anchor="ctr" anchorCtr="0">
            <a:spAutoFit/>
          </a:bodyPr>
          <a:p>
            <a:pPr>
              <a:buNone/>
            </a:pPr>
            <a:r>
              <a:rPr lang="en-US" altLang="zh-CN" sz="3200" b="1" dirty="0">
                <a:solidFill>
                  <a:schemeClr val="bg2"/>
                </a:solidFill>
                <a:latin typeface="微软雅黑" panose="020B0503020204020204" pitchFamily="2" charset="-122"/>
                <a:ea typeface="微软雅黑" panose="020B0503020204020204" pitchFamily="2" charset="-122"/>
              </a:rPr>
              <a:t>Part 1  乡村振兴园区贷</a:t>
            </a:r>
            <a:endParaRPr lang="en-US" altLang="zh-CN" sz="3200" b="1" dirty="0">
              <a:solidFill>
                <a:schemeClr val="bg2"/>
              </a:solidFill>
              <a:latin typeface="微软雅黑" panose="020B0503020204020204" pitchFamily="2" charset="-122"/>
              <a:ea typeface="微软雅黑" panose="020B0503020204020204" pitchFamily="2" charset="-122"/>
            </a:endParaRPr>
          </a:p>
        </p:txBody>
      </p:sp>
      <p:pic>
        <p:nvPicPr>
          <p:cNvPr id="2" name="图片 1"/>
          <p:cNvPicPr>
            <a:picLocks noChangeAspect="1"/>
          </p:cNvPicPr>
          <p:nvPr/>
        </p:nvPicPr>
        <p:blipFill>
          <a:blip r:embed="rId2"/>
          <a:stretch>
            <a:fillRect/>
          </a:stretch>
        </p:blipFill>
        <p:spPr>
          <a:xfrm>
            <a:off x="8720138" y="98425"/>
            <a:ext cx="2655887" cy="733425"/>
          </a:xfrm>
          <a:prstGeom prst="rect">
            <a:avLst/>
          </a:prstGeom>
          <a:noFill/>
          <a:ln w="9525">
            <a:noFill/>
          </a:ln>
        </p:spPr>
      </p:pic>
      <p:graphicFrame>
        <p:nvGraphicFramePr>
          <p:cNvPr id="50185"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89" name="" r:id="rId3" imgW="2124075" imgH="590550" progId="Paint.Picture">
                  <p:embed/>
                </p:oleObj>
              </mc:Choice>
              <mc:Fallback>
                <p:oleObj name="" r:id="rId3" imgW="2124075" imgH="590550" progId="Paint.Picture">
                  <p:embed/>
                  <p:pic>
                    <p:nvPicPr>
                      <p:cNvPr id="0" name="图片 3088"/>
                      <p:cNvPicPr/>
                      <p:nvPr/>
                    </p:nvPicPr>
                    <p:blipFill>
                      <a:blip r:embed="rId4"/>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50186" name="图片 3"/>
          <p:cNvPicPr>
            <a:picLocks noChangeAspect="1"/>
          </p:cNvPicPr>
          <p:nvPr/>
        </p:nvPicPr>
        <p:blipFill>
          <a:blip r:embed="rId1"/>
          <a:stretch>
            <a:fillRect/>
          </a:stretch>
        </p:blipFill>
        <p:spPr>
          <a:xfrm>
            <a:off x="1574800" y="3948113"/>
            <a:ext cx="8267700" cy="1254125"/>
          </a:xfrm>
          <a:prstGeom prst="rect">
            <a:avLst/>
          </a:prstGeom>
          <a:noFill/>
          <a:ln w="9525">
            <a:noFill/>
          </a:ln>
        </p:spPr>
      </p:pic>
      <p:pic>
        <p:nvPicPr>
          <p:cNvPr id="50187" name="图片 3"/>
          <p:cNvPicPr>
            <a:picLocks noChangeAspect="1"/>
          </p:cNvPicPr>
          <p:nvPr/>
        </p:nvPicPr>
        <p:blipFill>
          <a:blip r:embed="rId1"/>
          <a:stretch>
            <a:fillRect/>
          </a:stretch>
        </p:blipFill>
        <p:spPr>
          <a:xfrm>
            <a:off x="1577975" y="4953000"/>
            <a:ext cx="8267700" cy="1254125"/>
          </a:xfrm>
          <a:prstGeom prst="rect">
            <a:avLst/>
          </a:prstGeom>
          <a:noFill/>
          <a:ln w="9525">
            <a:noFill/>
          </a:ln>
        </p:spPr>
      </p:pic>
      <p:sp>
        <p:nvSpPr>
          <p:cNvPr id="10" name="TextBox 8"/>
          <p:cNvSpPr txBox="1"/>
          <p:nvPr/>
        </p:nvSpPr>
        <p:spPr>
          <a:xfrm>
            <a:off x="2257425" y="4156075"/>
            <a:ext cx="7008813" cy="661988"/>
          </a:xfrm>
          <a:prstGeom prst="rect">
            <a:avLst/>
          </a:prstGeom>
          <a:noFill/>
          <a:ln w="9525">
            <a:noFill/>
          </a:ln>
        </p:spPr>
        <p:txBody>
          <a:bodyPr wrap="square" anchor="ctr" anchorCtr="0">
            <a:spAutoFit/>
          </a:bodyPr>
          <a:p>
            <a:pPr>
              <a:buNone/>
            </a:pPr>
            <a:r>
              <a:rPr lang="zh-CN" altLang="en-US" sz="3255" b="1" noProof="1" dirty="0">
                <a:solidFill>
                  <a:srgbClr val="2F9797"/>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2F9797"/>
                </a:solidFill>
                <a:latin typeface="微软雅黑" panose="020B0503020204020204" pitchFamily="2" charset="-122"/>
                <a:ea typeface="微软雅黑" panose="020B0503020204020204" pitchFamily="2" charset="-122"/>
                <a:cs typeface="+mn-cs"/>
              </a:rPr>
              <a:t>4</a:t>
            </a:r>
            <a:r>
              <a:rPr lang="zh-CN" altLang="en-US" sz="3255" b="1" noProof="1" dirty="0">
                <a:solidFill>
                  <a:srgbClr val="2F9797"/>
                </a:solidFill>
                <a:latin typeface="微软雅黑" panose="020B0503020204020204" pitchFamily="2" charset="-122"/>
                <a:ea typeface="微软雅黑" panose="020B0503020204020204" pitchFamily="2" charset="-122"/>
                <a:cs typeface="+mn-cs"/>
              </a:rPr>
              <a:t>  县域幸福产业贷款</a:t>
            </a:r>
            <a:endParaRPr lang="zh-CN" altLang="en-US" sz="3255" b="1" noProof="1" dirty="0">
              <a:solidFill>
                <a:srgbClr val="2F9797"/>
              </a:solidFill>
              <a:latin typeface="微软雅黑" panose="020B0503020204020204" pitchFamily="2" charset="-122"/>
              <a:ea typeface="微软雅黑" panose="020B0503020204020204" pitchFamily="2" charset="-122"/>
              <a:cs typeface="+mn-cs"/>
            </a:endParaRPr>
          </a:p>
        </p:txBody>
      </p:sp>
      <p:sp>
        <p:nvSpPr>
          <p:cNvPr id="11" name="TextBox 8"/>
          <p:cNvSpPr txBox="1"/>
          <p:nvPr/>
        </p:nvSpPr>
        <p:spPr>
          <a:xfrm>
            <a:off x="2257425" y="5146675"/>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5</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普惠贷款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graphicFrame>
        <p:nvGraphicFramePr>
          <p:cNvPr id="50190"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90" name="" r:id="rId5" imgW="2009775" imgH="571500" progId="Paint.Picture">
                  <p:embed/>
                </p:oleObj>
              </mc:Choice>
              <mc:Fallback>
                <p:oleObj name="" r:id="rId5" imgW="2009775" imgH="571500" progId="Paint.Picture">
                  <p:embed/>
                  <p:pic>
                    <p:nvPicPr>
                      <p:cNvPr id="0" name="图片 3089"/>
                      <p:cNvPicPr/>
                      <p:nvPr/>
                    </p:nvPicPr>
                    <p:blipFill>
                      <a:blip r:embed="rId6"/>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圆角矩形 1"/>
          <p:cNvSpPr/>
          <p:nvPr/>
        </p:nvSpPr>
        <p:spPr>
          <a:xfrm>
            <a:off x="342900" y="1350963"/>
            <a:ext cx="10833100" cy="4456112"/>
          </a:xfrm>
          <a:prstGeom prst="roundRect">
            <a:avLst>
              <a:gd name="adj" fmla="val 3926"/>
            </a:avLst>
          </a:prstGeom>
          <a:noFill/>
          <a:ln w="25400" cap="flat" cmpd="sng">
            <a:solidFill>
              <a:srgbClr val="346290"/>
            </a:solidFill>
            <a:prstDash val="solid"/>
            <a:bevel/>
            <a:headEnd type="none" w="med" len="med"/>
            <a:tailEnd type="none" w="med" len="med"/>
          </a:ln>
        </p:spPr>
        <p:txBody>
          <a:bodyPr wrap="square" lIns="91390" tIns="45695" rIns="91390" bIns="45695" anchor="t" anchorCtr="0"/>
          <a:p>
            <a:pPr defTabSz="815975"/>
            <a:endParaRPr lang="zh-CN" altLang="en-US" sz="1800" dirty="0">
              <a:latin typeface="Times New Roman" panose="02020603050405020304" pitchFamily="2" charset="36"/>
              <a:ea typeface="微软雅黑" panose="020B0503020204020204" pitchFamily="2" charset="-122"/>
            </a:endParaRPr>
          </a:p>
        </p:txBody>
      </p:sp>
      <p:sp>
        <p:nvSpPr>
          <p:cNvPr id="52226" name="文本框 3"/>
          <p:cNvSpPr txBox="1"/>
          <p:nvPr/>
        </p:nvSpPr>
        <p:spPr>
          <a:xfrm>
            <a:off x="655638" y="3484563"/>
            <a:ext cx="10431462" cy="706437"/>
          </a:xfrm>
          <a:prstGeom prst="rect">
            <a:avLst/>
          </a:prstGeom>
          <a:noFill/>
          <a:ln w="9525">
            <a:noFill/>
          </a:ln>
        </p:spPr>
        <p:txBody>
          <a:bodyPr wrap="square" anchor="t" anchorCtr="0">
            <a:spAutoFit/>
          </a:bodyPr>
          <a:p>
            <a:pPr>
              <a:lnSpc>
                <a:spcPct val="100000"/>
              </a:lnSpc>
              <a:spcBef>
                <a:spcPct val="0"/>
              </a:spcBef>
              <a:buNone/>
            </a:pPr>
            <a:r>
              <a:rPr lang="zh-CN" altLang="en-US" sz="2000" b="1" dirty="0">
                <a:solidFill>
                  <a:srgbClr val="2F9797"/>
                </a:solidFill>
                <a:latin typeface="微软雅黑" panose="020B0503020204020204" pitchFamily="2" charset="-122"/>
                <a:ea typeface="微软雅黑" panose="020B0503020204020204" pitchFamily="2" charset="-122"/>
                <a:sym typeface="Wingdings 2" charset="0"/>
              </a:rPr>
              <a:t> </a:t>
            </a:r>
            <a:r>
              <a:rPr lang="zh-CN" altLang="en-US" sz="2000" b="1" dirty="0">
                <a:solidFill>
                  <a:srgbClr val="2F9797"/>
                </a:solidFill>
                <a:latin typeface="微软雅黑" panose="020B0503020204020204" pitchFamily="2" charset="-122"/>
                <a:ea typeface="微软雅黑" panose="020B0503020204020204" pitchFamily="2" charset="-122"/>
              </a:rPr>
              <a:t>重点支持客户</a:t>
            </a:r>
            <a:r>
              <a:rPr lang="zh-CN" altLang="en-US" sz="2000" dirty="0">
                <a:latin typeface="楷体" panose="02010609060101010101" charset="-122"/>
                <a:ea typeface="楷体" panose="02010609060101010101" charset="-122"/>
              </a:rPr>
              <a:t>：县域公立医院、民营医院、乡镇中心卫生院、县域教育机构、县域</a:t>
            </a:r>
            <a:r>
              <a:rPr lang="en-US" altLang="zh-CN" sz="2000" dirty="0">
                <a:latin typeface="楷体" panose="02010609060101010101" charset="-122"/>
                <a:ea typeface="楷体" panose="02010609060101010101" charset="-122"/>
              </a:rPr>
              <a:t>4A</a:t>
            </a:r>
            <a:r>
              <a:rPr lang="zh-CN" altLang="en-US" sz="2000" dirty="0">
                <a:latin typeface="楷体" panose="02010609060101010101" charset="-122"/>
                <a:ea typeface="楷体" panose="02010609060101010101" charset="-122"/>
              </a:rPr>
              <a:t>级及以上旅游景区、乡村旅游重点村、养老机构等。</a:t>
            </a:r>
            <a:endParaRPr lang="zh-CN" altLang="en-US" sz="2000" dirty="0">
              <a:latin typeface="楷体" panose="02010609060101010101" charset="-122"/>
              <a:ea typeface="楷体" panose="02010609060101010101" charset="-122"/>
            </a:endParaRPr>
          </a:p>
        </p:txBody>
      </p:sp>
      <p:sp>
        <p:nvSpPr>
          <p:cNvPr id="52227" name="文本框 4"/>
          <p:cNvSpPr txBox="1"/>
          <p:nvPr/>
        </p:nvSpPr>
        <p:spPr>
          <a:xfrm>
            <a:off x="655638" y="4411663"/>
            <a:ext cx="10367962" cy="723900"/>
          </a:xfrm>
          <a:prstGeom prst="rect">
            <a:avLst/>
          </a:prstGeom>
          <a:noFill/>
          <a:ln w="9525">
            <a:noFill/>
          </a:ln>
        </p:spPr>
        <p:txBody>
          <a:bodyPr wrap="square" anchor="t" anchorCtr="0">
            <a:spAutoFit/>
          </a:bodyPr>
          <a:p>
            <a:pPr>
              <a:lnSpc>
                <a:spcPct val="100000"/>
              </a:lnSpc>
              <a:spcBef>
                <a:spcPct val="0"/>
              </a:spcBef>
              <a:buNone/>
            </a:pPr>
            <a:r>
              <a:rPr lang="zh-CN" altLang="en-US" sz="2000" b="1" dirty="0">
                <a:solidFill>
                  <a:srgbClr val="2F9797"/>
                </a:solidFill>
                <a:latin typeface="微软雅黑" panose="020B0503020204020204" pitchFamily="2" charset="-122"/>
                <a:ea typeface="微软雅黑" panose="020B0503020204020204" pitchFamily="2" charset="-122"/>
                <a:sym typeface="Wingdings 2" charset="0"/>
              </a:rPr>
              <a:t> </a:t>
            </a:r>
            <a:r>
              <a:rPr lang="zh-CN" altLang="en-US" sz="2000" b="1" dirty="0">
                <a:solidFill>
                  <a:srgbClr val="2F9797"/>
                </a:solidFill>
                <a:latin typeface="微软雅黑" panose="020B0503020204020204" pitchFamily="2" charset="-122"/>
                <a:ea typeface="微软雅黑" panose="020B0503020204020204" pitchFamily="2" charset="-122"/>
              </a:rPr>
              <a:t>重点推广产品：</a:t>
            </a:r>
            <a:r>
              <a:rPr lang="zh-CN" altLang="en-US" sz="2000" dirty="0">
                <a:latin typeface="楷体" panose="02010609060101010101" charset="-122"/>
                <a:ea typeface="楷体" panose="02010609060101010101" charset="-122"/>
              </a:rPr>
              <a:t>县域医院贷款、县域旅游景区收益权支持贷款、乡村旅游重点村贷款、养老机构贷款</a:t>
            </a:r>
            <a:r>
              <a:rPr lang="zh-CN" altLang="en-US" sz="2000" dirty="0">
                <a:latin typeface="楷体" panose="02010609060101010101" charset="-122"/>
                <a:ea typeface="楷体" panose="02010609060101010101" charset="-122"/>
                <a:sym typeface="宋体" panose="02010600030101010101" pitchFamily="2" charset="-122"/>
              </a:rPr>
              <a:t>等。</a:t>
            </a:r>
            <a:endParaRPr lang="en-US" altLang="zh-CN" sz="2000" dirty="0">
              <a:latin typeface="楷体" panose="02010609060101010101" charset="-122"/>
              <a:ea typeface="楷体" panose="02010609060101010101" charset="-122"/>
              <a:sym typeface="宋体" panose="02010600030101010101" pitchFamily="2" charset="-122"/>
            </a:endParaRPr>
          </a:p>
        </p:txBody>
      </p:sp>
      <p:sp>
        <p:nvSpPr>
          <p:cNvPr id="52228" name="文本框 5"/>
          <p:cNvSpPr txBox="1"/>
          <p:nvPr/>
        </p:nvSpPr>
        <p:spPr>
          <a:xfrm>
            <a:off x="504825" y="1560513"/>
            <a:ext cx="10507663" cy="1784350"/>
          </a:xfrm>
          <a:prstGeom prst="rect">
            <a:avLst/>
          </a:prstGeom>
          <a:noFill/>
          <a:ln w="9525">
            <a:noFill/>
          </a:ln>
        </p:spPr>
        <p:txBody>
          <a:bodyPr wrap="square" anchor="t" anchorCtr="0">
            <a:spAutoFit/>
          </a:bodyPr>
          <a:p>
            <a:pPr>
              <a:lnSpc>
                <a:spcPct val="100000"/>
              </a:lnSpc>
              <a:spcBef>
                <a:spcPct val="0"/>
              </a:spcBef>
              <a:buNone/>
            </a:pPr>
            <a:r>
              <a:rPr lang="en-US" altLang="zh-CN" dirty="0">
                <a:latin typeface="Times New Roman" panose="02020603050405020304" pitchFamily="2" charset="36"/>
                <a:ea typeface="楷体_GB2312" panose="02010609030101010101" pitchFamily="1" charset="-122"/>
              </a:rPr>
              <a:t>  </a:t>
            </a:r>
            <a:r>
              <a:rPr lang="en-US" altLang="zh-CN" sz="2200" dirty="0">
                <a:latin typeface="Times New Roman" panose="02020603050405020304" pitchFamily="2" charset="36"/>
                <a:ea typeface="楷体_GB2312" panose="02010609030101010101" pitchFamily="1" charset="-122"/>
              </a:rPr>
              <a:t>     </a:t>
            </a:r>
            <a:r>
              <a:rPr lang="zh-CN" altLang="en-US" sz="2200" dirty="0">
                <a:latin typeface="Times New Roman" panose="02020603050405020304" pitchFamily="2" charset="36"/>
                <a:ea typeface="楷体_GB2312" panose="02010609030101010101" pitchFamily="1" charset="-122"/>
              </a:rPr>
              <a:t>我行积极对接农村教育、医疗、养老、文旅等领域内的资金需求，以县域</a:t>
            </a:r>
            <a:r>
              <a:rPr lang="en-US" altLang="zh-CN" sz="2200" dirty="0">
                <a:latin typeface="Times New Roman" panose="02020603050405020304" pitchFamily="2" charset="36"/>
                <a:ea typeface="楷体_GB2312" panose="02010609030101010101" pitchFamily="1" charset="-122"/>
              </a:rPr>
              <a:t>4A</a:t>
            </a:r>
            <a:r>
              <a:rPr lang="zh-CN" altLang="en-US" sz="2200" dirty="0">
                <a:latin typeface="Times New Roman" panose="02020603050405020304" pitchFamily="2" charset="36"/>
                <a:ea typeface="楷体_GB2312" panose="02010609030101010101" pitchFamily="1" charset="-122"/>
              </a:rPr>
              <a:t>级及以上旅游景区和乡村旅游重点村为重点，持续加大对县域旅游项目支持力度；以二级及以上县域公立医院和股东实力雄厚的民营医院为重点，加大对县域医疗事业支持；顺应养老行业发展趋势，优先支持纳入省重点项目库的优质养老项目。</a:t>
            </a:r>
            <a:endParaRPr lang="zh-CN" altLang="en-US" sz="2200" dirty="0">
              <a:latin typeface="Times New Roman" panose="02020603050405020304" pitchFamily="2" charset="36"/>
              <a:ea typeface="楷体_GB2312" panose="02010609030101010101" pitchFamily="1" charset="-122"/>
            </a:endParaRPr>
          </a:p>
          <a:p>
            <a:pPr>
              <a:lnSpc>
                <a:spcPct val="100000"/>
              </a:lnSpc>
              <a:spcBef>
                <a:spcPct val="0"/>
              </a:spcBef>
              <a:buNone/>
            </a:pPr>
            <a:r>
              <a:rPr lang="zh-CN" altLang="en-US" sz="2200" dirty="0">
                <a:latin typeface="Times New Roman" panose="02020603050405020304" pitchFamily="2" charset="36"/>
                <a:ea typeface="楷体_GB2312" panose="02010609030101010101" pitchFamily="1" charset="-122"/>
              </a:rPr>
              <a:t> </a:t>
            </a:r>
            <a:endParaRPr lang="zh-CN" altLang="en-US" sz="2200" dirty="0">
              <a:latin typeface="Times New Roman" panose="02020603050405020304" pitchFamily="2" charset="36"/>
              <a:ea typeface="楷体_GB2312" panose="02010609030101010101" pitchFamily="1" charset="-122"/>
            </a:endParaRPr>
          </a:p>
        </p:txBody>
      </p:sp>
      <p:sp>
        <p:nvSpPr>
          <p:cNvPr id="52229" name="TextBox 8"/>
          <p:cNvSpPr txBox="1"/>
          <p:nvPr/>
        </p:nvSpPr>
        <p:spPr>
          <a:xfrm>
            <a:off x="938213" y="76200"/>
            <a:ext cx="7578725" cy="652463"/>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4</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  县域幸福产业贷款</a:t>
            </a:r>
            <a:endPar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endParaRPr>
          </a:p>
        </p:txBody>
      </p:sp>
      <p:pic>
        <p:nvPicPr>
          <p:cNvPr id="2" name="图片 1"/>
          <p:cNvPicPr>
            <a:picLocks noChangeAspect="1"/>
          </p:cNvPicPr>
          <p:nvPr/>
        </p:nvPicPr>
        <p:blipFill>
          <a:blip r:embed="rId1"/>
          <a:stretch>
            <a:fillRect/>
          </a:stretch>
        </p:blipFill>
        <p:spPr>
          <a:xfrm>
            <a:off x="8720138" y="98425"/>
            <a:ext cx="2655887" cy="733425"/>
          </a:xfrm>
          <a:prstGeom prst="rect">
            <a:avLst/>
          </a:prstGeom>
          <a:noFill/>
          <a:ln w="9525">
            <a:noFill/>
          </a:ln>
        </p:spPr>
      </p:pic>
      <p:graphicFrame>
        <p:nvGraphicFramePr>
          <p:cNvPr id="52231"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91" name="" r:id="rId2" imgW="2009775" imgH="571500" progId="Paint.Picture">
                  <p:embed/>
                </p:oleObj>
              </mc:Choice>
              <mc:Fallback>
                <p:oleObj name="" r:id="rId2" imgW="2009775" imgH="571500" progId="Paint.Picture">
                  <p:embed/>
                  <p:pic>
                    <p:nvPicPr>
                      <p:cNvPr id="0" name="图片 3090"/>
                      <p:cNvPicPr/>
                      <p:nvPr/>
                    </p:nvPicPr>
                    <p:blipFill>
                      <a:blip r:embed="rId3"/>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73" name="TextBox 8"/>
          <p:cNvSpPr txBox="1"/>
          <p:nvPr/>
        </p:nvSpPr>
        <p:spPr>
          <a:xfrm>
            <a:off x="935038" y="0"/>
            <a:ext cx="4668838" cy="831850"/>
          </a:xfrm>
          <a:prstGeom prst="rect">
            <a:avLst/>
          </a:prstGeom>
          <a:noFill/>
          <a:ln w="9525">
            <a:noFill/>
          </a:ln>
        </p:spPr>
        <p:txBody>
          <a:bodyPr wrap="square" anchor="ctr" anchorCtr="0">
            <a:spAutoFit/>
          </a:bodyPr>
          <a:p>
            <a:pPr>
              <a:buNone/>
            </a:pPr>
            <a:r>
              <a:rPr lang="zh-CN" altLang="en-US" sz="4185" b="1" noProof="1" dirty="0">
                <a:solidFill>
                  <a:srgbClr val="404040"/>
                </a:solidFill>
                <a:latin typeface="微软雅黑" panose="020B0503020204020204" pitchFamily="2" charset="-122"/>
                <a:ea typeface="微软雅黑" panose="020B0503020204020204" pitchFamily="2" charset="-122"/>
                <a:cs typeface="+mn-cs"/>
              </a:rPr>
              <a:t>目  录</a:t>
            </a:r>
            <a:r>
              <a:rPr lang="zh-CN" altLang="en-US" sz="2790" b="1" noProof="1" dirty="0">
                <a:solidFill>
                  <a:srgbClr val="404040"/>
                </a:solidFill>
                <a:latin typeface="造字工房悦黑演示版常规体" charset="-122"/>
                <a:ea typeface="造字工房悦黑演示版常规体" charset="-122"/>
                <a:cs typeface="+mn-cs"/>
              </a:rPr>
              <a:t>  </a:t>
            </a:r>
            <a:endParaRPr lang="zh-CN" altLang="en-US" sz="2790" b="1" noProof="1" dirty="0">
              <a:solidFill>
                <a:srgbClr val="404040"/>
              </a:solidFill>
              <a:latin typeface="造字工房悦黑演示版常规体" charset="-122"/>
              <a:ea typeface="造字工房悦黑演示版常规体" charset="-122"/>
            </a:endParaRPr>
          </a:p>
        </p:txBody>
      </p:sp>
      <p:pic>
        <p:nvPicPr>
          <p:cNvPr id="54274" name="图片 3"/>
          <p:cNvPicPr>
            <a:picLocks noChangeAspect="1"/>
          </p:cNvPicPr>
          <p:nvPr/>
        </p:nvPicPr>
        <p:blipFill>
          <a:blip r:embed="rId1"/>
          <a:stretch>
            <a:fillRect/>
          </a:stretch>
        </p:blipFill>
        <p:spPr>
          <a:xfrm>
            <a:off x="1574800" y="2047875"/>
            <a:ext cx="8267700" cy="1255713"/>
          </a:xfrm>
          <a:prstGeom prst="rect">
            <a:avLst/>
          </a:prstGeom>
          <a:noFill/>
          <a:ln w="9525">
            <a:noFill/>
          </a:ln>
        </p:spPr>
      </p:pic>
      <p:sp>
        <p:nvSpPr>
          <p:cNvPr id="3" name="TextBox 8"/>
          <p:cNvSpPr txBox="1"/>
          <p:nvPr/>
        </p:nvSpPr>
        <p:spPr>
          <a:xfrm>
            <a:off x="2257425" y="2225675"/>
            <a:ext cx="7007225" cy="66833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2</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乡村振兴工业贷</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54276" name="图片 3"/>
          <p:cNvPicPr>
            <a:picLocks noChangeAspect="1"/>
          </p:cNvPicPr>
          <p:nvPr/>
        </p:nvPicPr>
        <p:blipFill>
          <a:blip r:embed="rId1"/>
          <a:stretch>
            <a:fillRect/>
          </a:stretch>
        </p:blipFill>
        <p:spPr>
          <a:xfrm>
            <a:off x="1574800" y="2984500"/>
            <a:ext cx="8267700" cy="1254125"/>
          </a:xfrm>
          <a:prstGeom prst="rect">
            <a:avLst/>
          </a:prstGeom>
          <a:noFill/>
          <a:ln w="9525">
            <a:noFill/>
          </a:ln>
        </p:spPr>
      </p:pic>
      <p:sp>
        <p:nvSpPr>
          <p:cNvPr id="5" name="TextBox 8"/>
          <p:cNvSpPr txBox="1"/>
          <p:nvPr/>
        </p:nvSpPr>
        <p:spPr>
          <a:xfrm>
            <a:off x="2257425" y="3182938"/>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3</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县域医院贷款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54278" name="图片 3"/>
          <p:cNvPicPr>
            <a:picLocks noChangeAspect="1"/>
          </p:cNvPicPr>
          <p:nvPr/>
        </p:nvPicPr>
        <p:blipFill>
          <a:blip r:embed="rId1"/>
          <a:stretch>
            <a:fillRect/>
          </a:stretch>
        </p:blipFill>
        <p:spPr>
          <a:xfrm>
            <a:off x="1577975" y="1117600"/>
            <a:ext cx="8267700" cy="1254125"/>
          </a:xfrm>
          <a:prstGeom prst="rect">
            <a:avLst/>
          </a:prstGeom>
          <a:noFill/>
          <a:ln w="9525">
            <a:noFill/>
          </a:ln>
        </p:spPr>
      </p:pic>
      <p:sp>
        <p:nvSpPr>
          <p:cNvPr id="54279" name="TextBox 8"/>
          <p:cNvSpPr txBox="1"/>
          <p:nvPr/>
        </p:nvSpPr>
        <p:spPr>
          <a:xfrm>
            <a:off x="2254250" y="1327150"/>
            <a:ext cx="7008813" cy="657225"/>
          </a:xfrm>
          <a:prstGeom prst="rect">
            <a:avLst/>
          </a:prstGeom>
          <a:noFill/>
          <a:ln w="9525">
            <a:noFill/>
          </a:ln>
        </p:spPr>
        <p:txBody>
          <a:bodyPr wrap="square" anchor="ctr" anchorCtr="0">
            <a:spAutoFit/>
          </a:bodyPr>
          <a:p>
            <a:pPr>
              <a:buNone/>
            </a:pPr>
            <a:r>
              <a:rPr lang="en-US" altLang="zh-CN" sz="3200" b="1" dirty="0">
                <a:solidFill>
                  <a:schemeClr val="bg2"/>
                </a:solidFill>
                <a:latin typeface="微软雅黑" panose="020B0503020204020204" pitchFamily="2" charset="-122"/>
                <a:ea typeface="微软雅黑" panose="020B0503020204020204" pitchFamily="2" charset="-122"/>
              </a:rPr>
              <a:t>Part 1  乡村振兴园区贷</a:t>
            </a:r>
            <a:endParaRPr lang="en-US" altLang="zh-CN" sz="3200" b="1" dirty="0">
              <a:solidFill>
                <a:schemeClr val="bg2"/>
              </a:solidFill>
              <a:latin typeface="微软雅黑" panose="020B0503020204020204" pitchFamily="2" charset="-122"/>
              <a:ea typeface="微软雅黑" panose="020B0503020204020204" pitchFamily="2" charset="-122"/>
            </a:endParaRPr>
          </a:p>
        </p:txBody>
      </p:sp>
      <p:pic>
        <p:nvPicPr>
          <p:cNvPr id="2" name="图片 1"/>
          <p:cNvPicPr>
            <a:picLocks noChangeAspect="1"/>
          </p:cNvPicPr>
          <p:nvPr/>
        </p:nvPicPr>
        <p:blipFill>
          <a:blip r:embed="rId2"/>
          <a:stretch>
            <a:fillRect/>
          </a:stretch>
        </p:blipFill>
        <p:spPr>
          <a:xfrm>
            <a:off x="8720138" y="98425"/>
            <a:ext cx="2655887" cy="733425"/>
          </a:xfrm>
          <a:prstGeom prst="rect">
            <a:avLst/>
          </a:prstGeom>
          <a:noFill/>
          <a:ln w="9525">
            <a:noFill/>
          </a:ln>
        </p:spPr>
      </p:pic>
      <p:graphicFrame>
        <p:nvGraphicFramePr>
          <p:cNvPr id="54281"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92" name="" r:id="rId3" imgW="2124075" imgH="590550" progId="Paint.Picture">
                  <p:embed/>
                </p:oleObj>
              </mc:Choice>
              <mc:Fallback>
                <p:oleObj name="" r:id="rId3" imgW="2124075" imgH="590550" progId="Paint.Picture">
                  <p:embed/>
                  <p:pic>
                    <p:nvPicPr>
                      <p:cNvPr id="0" name="图片 3091"/>
                      <p:cNvPicPr/>
                      <p:nvPr/>
                    </p:nvPicPr>
                    <p:blipFill>
                      <a:blip r:embed="rId4"/>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54282" name="图片 3"/>
          <p:cNvPicPr>
            <a:picLocks noChangeAspect="1"/>
          </p:cNvPicPr>
          <p:nvPr/>
        </p:nvPicPr>
        <p:blipFill>
          <a:blip r:embed="rId1"/>
          <a:stretch>
            <a:fillRect/>
          </a:stretch>
        </p:blipFill>
        <p:spPr>
          <a:xfrm>
            <a:off x="1574800" y="3948113"/>
            <a:ext cx="8267700" cy="1254125"/>
          </a:xfrm>
          <a:prstGeom prst="rect">
            <a:avLst/>
          </a:prstGeom>
          <a:noFill/>
          <a:ln w="9525">
            <a:noFill/>
          </a:ln>
        </p:spPr>
      </p:pic>
      <p:pic>
        <p:nvPicPr>
          <p:cNvPr id="54283" name="图片 3"/>
          <p:cNvPicPr>
            <a:picLocks noChangeAspect="1"/>
          </p:cNvPicPr>
          <p:nvPr/>
        </p:nvPicPr>
        <p:blipFill>
          <a:blip r:embed="rId1"/>
          <a:stretch>
            <a:fillRect/>
          </a:stretch>
        </p:blipFill>
        <p:spPr>
          <a:xfrm>
            <a:off x="1577975" y="4953000"/>
            <a:ext cx="8267700" cy="1254125"/>
          </a:xfrm>
          <a:prstGeom prst="rect">
            <a:avLst/>
          </a:prstGeom>
          <a:noFill/>
          <a:ln w="9525">
            <a:noFill/>
          </a:ln>
        </p:spPr>
      </p:pic>
      <p:sp>
        <p:nvSpPr>
          <p:cNvPr id="10" name="TextBox 8"/>
          <p:cNvSpPr txBox="1"/>
          <p:nvPr/>
        </p:nvSpPr>
        <p:spPr>
          <a:xfrm>
            <a:off x="2257425" y="4156075"/>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4</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县域幸福产业贷款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sp>
        <p:nvSpPr>
          <p:cNvPr id="11" name="TextBox 8"/>
          <p:cNvSpPr txBox="1"/>
          <p:nvPr/>
        </p:nvSpPr>
        <p:spPr>
          <a:xfrm>
            <a:off x="2257425" y="5146675"/>
            <a:ext cx="7008813" cy="661988"/>
          </a:xfrm>
          <a:prstGeom prst="rect">
            <a:avLst/>
          </a:prstGeom>
          <a:noFill/>
          <a:ln w="9525">
            <a:noFill/>
          </a:ln>
        </p:spPr>
        <p:txBody>
          <a:bodyPr wrap="square" anchor="ctr" anchorCtr="0">
            <a:spAutoFit/>
          </a:bodyPr>
          <a:p>
            <a:pPr>
              <a:buNone/>
            </a:pPr>
            <a:r>
              <a:rPr lang="zh-CN" altLang="en-US" sz="3255" b="1" noProof="1" dirty="0">
                <a:solidFill>
                  <a:srgbClr val="2F9797"/>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2F9797"/>
                </a:solidFill>
                <a:latin typeface="微软雅黑" panose="020B0503020204020204" pitchFamily="2" charset="-122"/>
                <a:ea typeface="微软雅黑" panose="020B0503020204020204" pitchFamily="2" charset="-122"/>
                <a:cs typeface="+mn-cs"/>
              </a:rPr>
              <a:t>5</a:t>
            </a:r>
            <a:r>
              <a:rPr lang="zh-CN" altLang="en-US" sz="3255" b="1" noProof="1" dirty="0">
                <a:solidFill>
                  <a:srgbClr val="2F9797"/>
                </a:solidFill>
                <a:latin typeface="微软雅黑" panose="020B0503020204020204" pitchFamily="2" charset="-122"/>
                <a:ea typeface="微软雅黑" panose="020B0503020204020204" pitchFamily="2" charset="-122"/>
                <a:cs typeface="+mn-cs"/>
              </a:rPr>
              <a:t>  普惠贷款</a:t>
            </a:r>
            <a:endParaRPr lang="zh-CN" altLang="en-US" sz="3255" b="1" noProof="1" dirty="0">
              <a:solidFill>
                <a:srgbClr val="2F9797"/>
              </a:solidFill>
              <a:latin typeface="微软雅黑" panose="020B0503020204020204" pitchFamily="2" charset="-122"/>
              <a:ea typeface="微软雅黑" panose="020B0503020204020204" pitchFamily="2" charset="-122"/>
              <a:cs typeface="+mn-cs"/>
            </a:endParaRPr>
          </a:p>
        </p:txBody>
      </p:sp>
      <p:graphicFrame>
        <p:nvGraphicFramePr>
          <p:cNvPr id="54286"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93" name="" r:id="rId5" imgW="2009775" imgH="571500" progId="Paint.Picture">
                  <p:embed/>
                </p:oleObj>
              </mc:Choice>
              <mc:Fallback>
                <p:oleObj name="" r:id="rId5" imgW="2009775" imgH="571500" progId="Paint.Picture">
                  <p:embed/>
                  <p:pic>
                    <p:nvPicPr>
                      <p:cNvPr id="0" name="图片 3092"/>
                      <p:cNvPicPr/>
                      <p:nvPr/>
                    </p:nvPicPr>
                    <p:blipFill>
                      <a:blip r:embed="rId6"/>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7115" name="图片 1" descr="2009公司精美素材图361.jpg"/>
          <p:cNvPicPr>
            <a:picLocks noGrp="1" noChangeAspect="1"/>
          </p:cNvPicPr>
          <p:nvPr/>
        </p:nvPicPr>
        <p:blipFill>
          <a:blip r:embed="rId1"/>
          <a:stretch>
            <a:fillRect/>
          </a:stretch>
        </p:blipFill>
        <p:spPr>
          <a:xfrm>
            <a:off x="12700" y="2660015"/>
            <a:ext cx="4503420" cy="3782060"/>
          </a:xfrm>
          <a:prstGeom prst="rect">
            <a:avLst/>
          </a:prstGeom>
          <a:noFill/>
          <a:ln w="9525">
            <a:noFill/>
          </a:ln>
          <a:effectLst>
            <a:softEdge rad="635000"/>
          </a:effectLst>
        </p:spPr>
      </p:pic>
      <p:sp>
        <p:nvSpPr>
          <p:cNvPr id="69" name="圆角矩形 68"/>
          <p:cNvSpPr/>
          <p:nvPr/>
        </p:nvSpPr>
        <p:spPr>
          <a:xfrm>
            <a:off x="538163" y="1533525"/>
            <a:ext cx="10629900" cy="1035050"/>
          </a:xfrm>
          <a:prstGeom prst="roundRect">
            <a:avLst>
              <a:gd name="adj" fmla="val 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270" strike="noStrike" noProof="1">
              <a:latin typeface="微软雅黑" panose="020B0503020204020204" pitchFamily="2" charset="-122"/>
              <a:ea typeface="微软雅黑" panose="020B0503020204020204" pitchFamily="2" charset="-122"/>
              <a:cs typeface="+mn-ea"/>
              <a:sym typeface="微软雅黑" panose="020B0503020204020204" pitchFamily="2" charset="-122"/>
            </a:endParaRPr>
          </a:p>
        </p:txBody>
      </p:sp>
      <p:sp>
        <p:nvSpPr>
          <p:cNvPr id="32773" name="矩形 71"/>
          <p:cNvSpPr/>
          <p:nvPr/>
        </p:nvSpPr>
        <p:spPr>
          <a:xfrm>
            <a:off x="769938" y="1593850"/>
            <a:ext cx="10250488" cy="914400"/>
          </a:xfrm>
          <a:prstGeom prst="rect">
            <a:avLst/>
          </a:prstGeom>
          <a:noFill/>
          <a:ln w="9525">
            <a:noFill/>
          </a:ln>
        </p:spPr>
        <p:txBody>
          <a:bodyPr wrap="square" anchor="t">
            <a:spAutoFit/>
          </a:bodyPr>
          <a:p>
            <a:pPr lvl="0" fontAlgn="base" latinLnBrk="1">
              <a:lnSpc>
                <a:spcPct val="150000"/>
              </a:lnSpc>
              <a:buNone/>
            </a:pPr>
            <a:r>
              <a:rPr lang="zh-CN" altLang="en-US" sz="1800" strike="noStrike" noProof="1" dirty="0">
                <a:solidFill>
                  <a:schemeClr val="tx1"/>
                </a:solidFill>
                <a:effectLst>
                  <a:outerShdw blurRad="38100" dist="19050" dir="2700000" algn="tl" rotWithShape="0">
                    <a:schemeClr val="dk1">
                      <a:alpha val="40000"/>
                    </a:schemeClr>
                  </a:outerShdw>
                </a:effectLst>
                <a:latin typeface="微软雅黑" panose="020B0503020204020204" pitchFamily="2" charset="-122"/>
                <a:ea typeface="微软雅黑" panose="020B0503020204020204" pitchFamily="2" charset="-122"/>
                <a:cs typeface="+mn-ea"/>
                <a:sym typeface="微软雅黑" panose="020B0503020204020204" pitchFamily="2" charset="-122"/>
              </a:rPr>
              <a:t>抵押e贷是指以农业银行认可的优质房产抵押作为主要担保方式，对符合条件的小微企业办理的在线抵押贷款业务。</a:t>
            </a:r>
            <a:endParaRPr lang="zh-CN" altLang="en-US" sz="1800" strike="noStrike" noProof="1" dirty="0">
              <a:solidFill>
                <a:schemeClr val="tx1"/>
              </a:solidFill>
              <a:effectLst>
                <a:outerShdw blurRad="38100" dist="19050" dir="2700000" algn="tl" rotWithShape="0">
                  <a:schemeClr val="dk1">
                    <a:alpha val="40000"/>
                  </a:schemeClr>
                </a:outerShdw>
              </a:effectLst>
              <a:latin typeface="微软雅黑" panose="020B0503020204020204" pitchFamily="2" charset="-122"/>
              <a:ea typeface="微软雅黑" panose="020B0503020204020204" pitchFamily="2" charset="-122"/>
              <a:cs typeface="+mn-ea"/>
              <a:sym typeface="微软雅黑" panose="020B0503020204020204" pitchFamily="2" charset="-122"/>
            </a:endParaRPr>
          </a:p>
        </p:txBody>
      </p:sp>
      <p:sp>
        <p:nvSpPr>
          <p:cNvPr id="30727" name="矩形 4"/>
          <p:cNvSpPr/>
          <p:nvPr/>
        </p:nvSpPr>
        <p:spPr>
          <a:xfrm>
            <a:off x="769938" y="882650"/>
            <a:ext cx="10248900" cy="58738"/>
          </a:xfrm>
          <a:prstGeom prst="rect">
            <a:avLst/>
          </a:prstGeom>
          <a:gradFill rotWithShape="1">
            <a:gsLst>
              <a:gs pos="0">
                <a:srgbClr val="008080">
                  <a:alpha val="100000"/>
                </a:srgbClr>
              </a:gs>
              <a:gs pos="37000">
                <a:srgbClr val="008080">
                  <a:alpha val="100000"/>
                </a:srgbClr>
              </a:gs>
              <a:gs pos="100000">
                <a:srgbClr val="FFFFFF">
                  <a:alpha val="100000"/>
                </a:srgbClr>
              </a:gs>
            </a:gsLst>
            <a:lin ang="1860000" scaled="1"/>
            <a:tileRect/>
          </a:gradFill>
          <a:ln w="9525">
            <a:noFill/>
          </a:ln>
        </p:spPr>
        <p:txBody>
          <a:bodyPr lIns="115139" tIns="57571" rIns="115139" bIns="57571" anchor="ctr"/>
          <a:p>
            <a:pPr lvl="0" indent="0" algn="ctr" eaLnBrk="0" fontAlgn="base" hangingPunct="0"/>
            <a:endParaRPr lang="zh-CN" altLang="en-US" sz="2270" strike="noStrike" noProof="1">
              <a:solidFill>
                <a:srgbClr val="FFFFFF"/>
              </a:solidFill>
              <a:latin typeface="Arial" panose="020B0604020202020204" pitchFamily="34" charset="0"/>
              <a:ea typeface="微软雅黑" panose="020B0503020204020204" pitchFamily="2" charset="-122"/>
              <a:sym typeface="Arial" panose="020B0604020202020204" pitchFamily="34" charset="0"/>
            </a:endParaRPr>
          </a:p>
        </p:txBody>
      </p:sp>
      <p:sp>
        <p:nvSpPr>
          <p:cNvPr id="56325" name="文本框 33839"/>
          <p:cNvSpPr txBox="1"/>
          <p:nvPr/>
        </p:nvSpPr>
        <p:spPr>
          <a:xfrm>
            <a:off x="538163" y="882650"/>
            <a:ext cx="2622550" cy="650875"/>
          </a:xfrm>
          <a:prstGeom prst="rect">
            <a:avLst/>
          </a:prstGeom>
          <a:noFill/>
          <a:ln w="9525">
            <a:noFill/>
          </a:ln>
        </p:spPr>
        <p:txBody>
          <a:bodyPr wrap="none" anchor="t" anchorCtr="0">
            <a:spAutoFit/>
          </a:bodyPr>
          <a:p>
            <a:pPr>
              <a:buNone/>
            </a:pPr>
            <a:r>
              <a:rPr lang="zh-CN" altLang="en-US" sz="3200" b="1" dirty="0">
                <a:solidFill>
                  <a:srgbClr val="2F9797"/>
                </a:solidFill>
                <a:latin typeface="微软雅黑" panose="020B0503020204020204" pitchFamily="2" charset="-122"/>
                <a:ea typeface="微软雅黑" panose="020B0503020204020204" pitchFamily="2" charset="-122"/>
              </a:rPr>
              <a:t>一、产品定义</a:t>
            </a:r>
            <a:endParaRPr lang="zh-CN" altLang="en-US" sz="3200" b="1" dirty="0">
              <a:solidFill>
                <a:srgbClr val="2F9797"/>
              </a:solidFill>
              <a:latin typeface="微软雅黑" panose="020B0503020204020204" pitchFamily="2" charset="-122"/>
              <a:ea typeface="微软雅黑" panose="020B0503020204020204" pitchFamily="2" charset="-122"/>
            </a:endParaRPr>
          </a:p>
        </p:txBody>
      </p:sp>
      <p:sp>
        <p:nvSpPr>
          <p:cNvPr id="56326" name="TextBox 8"/>
          <p:cNvSpPr txBox="1"/>
          <p:nvPr/>
        </p:nvSpPr>
        <p:spPr>
          <a:xfrm>
            <a:off x="1017588" y="122238"/>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5  </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普惠贷款</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抵押</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e</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贷</a:t>
            </a:r>
            <a:endPar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endParaRPr>
          </a:p>
        </p:txBody>
      </p:sp>
      <p:sp>
        <p:nvSpPr>
          <p:cNvPr id="52228" name="文本框 99"/>
          <p:cNvSpPr txBox="1"/>
          <p:nvPr/>
        </p:nvSpPr>
        <p:spPr>
          <a:xfrm>
            <a:off x="4376738" y="2660650"/>
            <a:ext cx="6791325" cy="3114675"/>
          </a:xfrm>
          <a:prstGeom prst="rect">
            <a:avLst/>
          </a:prstGeom>
          <a:noFill/>
          <a:ln w="9525">
            <a:noFill/>
          </a:ln>
        </p:spPr>
        <p:txBody>
          <a:bodyPr wrap="square" anchor="t">
            <a:spAutoFit/>
          </a:bodyPr>
          <a:p>
            <a:pPr>
              <a:lnSpc>
                <a:spcPct val="150000"/>
              </a:lnSpc>
              <a:buNone/>
            </a:pPr>
            <a:r>
              <a:rPr lang="zh-CN" altLang="en-US" sz="1600" b="1" noProof="1" dirty="0">
                <a:solidFill>
                  <a:srgbClr val="007A76"/>
                </a:solidFill>
                <a:latin typeface="微软雅黑" panose="020B0503020204020204" pitchFamily="2" charset="-122"/>
                <a:ea typeface="微软雅黑" panose="020B0503020204020204" pitchFamily="2" charset="-122"/>
                <a:cs typeface="+mn-ea"/>
                <a:sym typeface="+mn-ea"/>
              </a:rPr>
              <a:t> 特点：</a:t>
            </a:r>
            <a:endParaRPr lang="zh-CN" altLang="en-US" sz="1600" b="1" noProof="1" dirty="0">
              <a:solidFill>
                <a:srgbClr val="007A76"/>
              </a:solidFill>
              <a:latin typeface="微软雅黑" panose="020B0503020204020204" pitchFamily="2" charset="-122"/>
              <a:ea typeface="微软雅黑" panose="020B0503020204020204" pitchFamily="2" charset="-122"/>
              <a:cs typeface="+mn-ea"/>
              <a:sym typeface="+mn-ea"/>
            </a:endParaRPr>
          </a:p>
          <a:p>
            <a:pPr>
              <a:lnSpc>
                <a:spcPct val="150000"/>
              </a:lnSpc>
              <a:buNone/>
            </a:pPr>
            <a:r>
              <a:rPr lang="en-US" altLang="zh-CN" sz="1600" noProof="1" dirty="0">
                <a:latin typeface="微软雅黑" panose="020B0503020204020204" pitchFamily="2" charset="-122"/>
                <a:ea typeface="微软雅黑" panose="020B0503020204020204" pitchFamily="2" charset="-122"/>
                <a:cs typeface="+mn-ea"/>
                <a:sym typeface="+mn-ea"/>
              </a:rPr>
              <a:t>1.</a:t>
            </a:r>
            <a:r>
              <a:rPr lang="zh-CN" altLang="en-US" sz="1600" noProof="1" dirty="0">
                <a:latin typeface="微软雅黑" panose="020B0503020204020204" pitchFamily="2" charset="-122"/>
                <a:ea typeface="微软雅黑" panose="020B0503020204020204" pitchFamily="2" charset="-122"/>
                <a:cs typeface="+mn-ea"/>
                <a:sym typeface="+mn-ea"/>
              </a:rPr>
              <a:t>利息少，体验好。产品按日计息，随借随还，有效节约企业融资成本。客户一次申请，循环使用，线上自主支用及还款，借还随心，简单便捷。</a:t>
            </a:r>
            <a:r>
              <a:rPr lang="en-US" altLang="zh-CN" sz="1600" noProof="1" dirty="0">
                <a:latin typeface="微软雅黑" panose="020B0503020204020204" pitchFamily="2" charset="-122"/>
                <a:ea typeface="微软雅黑" panose="020B0503020204020204" pitchFamily="2" charset="-122"/>
                <a:cs typeface="+mn-ea"/>
                <a:sym typeface="+mn-ea"/>
              </a:rPr>
              <a:t>2.额度高，期限长。帮助企业盘活固定资产，贷款额度根据抵押物价值直接核定，</a:t>
            </a:r>
            <a:r>
              <a:rPr lang="zh-CN" altLang="en-US" sz="1600" noProof="1" dirty="0">
                <a:latin typeface="微软雅黑" panose="020B0503020204020204" pitchFamily="2" charset="-122"/>
                <a:ea typeface="微软雅黑" panose="020B0503020204020204" pitchFamily="2" charset="-122"/>
                <a:cs typeface="+mn-ea"/>
                <a:sym typeface="+mn-ea"/>
              </a:rPr>
              <a:t>目前</a:t>
            </a:r>
            <a:r>
              <a:rPr lang="en-US" altLang="zh-CN" sz="1600" noProof="1" dirty="0">
                <a:latin typeface="微软雅黑" panose="020B0503020204020204" pitchFamily="2" charset="-122"/>
                <a:ea typeface="微软雅黑" panose="020B0503020204020204" pitchFamily="2" charset="-122"/>
                <a:cs typeface="+mn-ea"/>
                <a:sym typeface="+mn-ea"/>
              </a:rPr>
              <a:t>最高可贷房产评估值的</a:t>
            </a:r>
            <a:r>
              <a:rPr lang="zh-CN" altLang="en-US" sz="1600" noProof="1" dirty="0">
                <a:latin typeface="微软雅黑" panose="020B0503020204020204" pitchFamily="2" charset="-122"/>
                <a:ea typeface="微软雅黑" panose="020B0503020204020204" pitchFamily="2" charset="-122"/>
                <a:cs typeface="+mn-ea"/>
                <a:sym typeface="+mn-ea"/>
              </a:rPr>
              <a:t>六</a:t>
            </a:r>
            <a:r>
              <a:rPr lang="en-US" altLang="zh-CN" sz="1600" noProof="1" dirty="0">
                <a:latin typeface="微软雅黑" panose="020B0503020204020204" pitchFamily="2" charset="-122"/>
                <a:ea typeface="微软雅黑" panose="020B0503020204020204" pitchFamily="2" charset="-122"/>
                <a:cs typeface="+mn-ea"/>
                <a:sym typeface="+mn-ea"/>
              </a:rPr>
              <a:t>成，额度最高1000万元，有效期最长达10年。</a:t>
            </a:r>
            <a:endParaRPr lang="en-US" altLang="zh-CN" sz="1600" noProof="1" dirty="0">
              <a:latin typeface="微软雅黑" panose="020B0503020204020204" pitchFamily="2" charset="-122"/>
              <a:ea typeface="微软雅黑" panose="020B0503020204020204" pitchFamily="2" charset="-122"/>
              <a:cs typeface="+mn-ea"/>
              <a:sym typeface="+mn-ea"/>
            </a:endParaRPr>
          </a:p>
          <a:p>
            <a:pPr>
              <a:lnSpc>
                <a:spcPct val="150000"/>
              </a:lnSpc>
              <a:buNone/>
            </a:pPr>
            <a:r>
              <a:rPr lang="en-US" altLang="zh-CN" sz="1600" noProof="1" dirty="0">
                <a:latin typeface="微软雅黑" panose="020B0503020204020204" pitchFamily="2" charset="-122"/>
                <a:ea typeface="微软雅黑" panose="020B0503020204020204" pitchFamily="2" charset="-122"/>
                <a:cs typeface="+mn-ea"/>
                <a:sym typeface="+mn-ea"/>
              </a:rPr>
              <a:t>3.办理快，效率高。客户通过电子渠道自助申请办理，无需提供财务报表，表格化调查，智能化审批，有效提高企业融资速度。</a:t>
            </a:r>
            <a:endParaRPr lang="en-US" altLang="zh-CN" sz="1600" noProof="1" dirty="0">
              <a:latin typeface="微软雅黑" panose="020B0503020204020204" pitchFamily="2" charset="-122"/>
              <a:ea typeface="微软雅黑" panose="020B0503020204020204" pitchFamily="2" charset="-122"/>
              <a:cs typeface="+mn-ea"/>
              <a:sym typeface="+mn-ea"/>
            </a:endParaRPr>
          </a:p>
        </p:txBody>
      </p:sp>
      <p:graphicFrame>
        <p:nvGraphicFramePr>
          <p:cNvPr id="56328"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94" name="" r:id="rId2" imgW="2124075" imgH="590550" progId="Paint.Picture">
                  <p:embed/>
                </p:oleObj>
              </mc:Choice>
              <mc:Fallback>
                <p:oleObj name="" r:id="rId2" imgW="2124075" imgH="590550" progId="Paint.Picture">
                  <p:embed/>
                  <p:pic>
                    <p:nvPicPr>
                      <p:cNvPr id="0" name="图片 3093"/>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graphicFrame>
        <p:nvGraphicFramePr>
          <p:cNvPr id="56329" name="对象 1"/>
          <p:cNvGraphicFramePr/>
          <p:nvPr/>
        </p:nvGraphicFramePr>
        <p:xfrm>
          <a:off x="8543925" y="5918200"/>
          <a:ext cx="2716213" cy="549275"/>
        </p:xfrm>
        <a:graphic>
          <a:graphicData uri="http://schemas.openxmlformats.org/presentationml/2006/ole">
            <mc:AlternateContent xmlns:mc="http://schemas.openxmlformats.org/markup-compatibility/2006">
              <mc:Choice xmlns:v="urn:schemas-microsoft-com:vml" Requires="v">
                <p:oleObj spid="_x0000_s3085" name="" r:id="rId4" imgW="2143125" imgH="619125" progId="Paint.Picture">
                  <p:embed/>
                </p:oleObj>
              </mc:Choice>
              <mc:Fallback>
                <p:oleObj name="" r:id="rId4" imgW="2143125" imgH="619125" progId="Paint.Picture">
                  <p:embed/>
                  <p:pic>
                    <p:nvPicPr>
                      <p:cNvPr id="0" name="图片 3084"/>
                      <p:cNvPicPr/>
                      <p:nvPr/>
                    </p:nvPicPr>
                    <p:blipFill>
                      <a:blip r:embed="rId5"/>
                      <a:stretch>
                        <a:fillRect/>
                      </a:stretch>
                    </p:blipFill>
                    <p:spPr>
                      <a:xfrm>
                        <a:off x="8543925" y="5918200"/>
                        <a:ext cx="2716213" cy="549275"/>
                      </a:xfrm>
                      <a:prstGeom prst="rect">
                        <a:avLst/>
                      </a:prstGeom>
                      <a:noFill/>
                      <a:ln w="38100">
                        <a:noFill/>
                        <a:miter/>
                      </a:ln>
                    </p:spPr>
                  </p:pic>
                </p:oleObj>
              </mc:Fallback>
            </mc:AlternateContent>
          </a:graphicData>
        </a:graphic>
      </p:graphicFrame>
      <p:pic>
        <p:nvPicPr>
          <p:cNvPr id="5" name="图片 4"/>
          <p:cNvPicPr>
            <a:picLocks noChangeAspect="1"/>
          </p:cNvPicPr>
          <p:nvPr/>
        </p:nvPicPr>
        <p:blipFill>
          <a:blip r:embed="rId6"/>
          <a:stretch>
            <a:fillRect/>
          </a:stretch>
        </p:blipFill>
        <p:spPr>
          <a:xfrm>
            <a:off x="8720138" y="98425"/>
            <a:ext cx="2655887" cy="73342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1+#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矩形 4"/>
          <p:cNvSpPr/>
          <p:nvPr/>
        </p:nvSpPr>
        <p:spPr>
          <a:xfrm>
            <a:off x="769938" y="882650"/>
            <a:ext cx="10248900" cy="58738"/>
          </a:xfrm>
          <a:prstGeom prst="rect">
            <a:avLst/>
          </a:prstGeom>
          <a:gradFill rotWithShape="1">
            <a:gsLst>
              <a:gs pos="0">
                <a:srgbClr val="008080">
                  <a:alpha val="100000"/>
                </a:srgbClr>
              </a:gs>
              <a:gs pos="37000">
                <a:srgbClr val="008080">
                  <a:alpha val="100000"/>
                </a:srgbClr>
              </a:gs>
              <a:gs pos="100000">
                <a:srgbClr val="FFFFFF">
                  <a:alpha val="100000"/>
                </a:srgbClr>
              </a:gs>
            </a:gsLst>
            <a:lin ang="1860000" scaled="1"/>
            <a:tileRect/>
          </a:gradFill>
          <a:ln w="9525">
            <a:noFill/>
          </a:ln>
        </p:spPr>
        <p:txBody>
          <a:bodyPr lIns="115139" tIns="57571" rIns="115139" bIns="57571" anchor="ctr"/>
          <a:p>
            <a:pPr lvl="0" indent="0" algn="ctr" eaLnBrk="0" fontAlgn="base" hangingPunct="0"/>
            <a:endParaRPr lang="zh-CN" altLang="en-US" sz="2270" strike="noStrike" noProof="1">
              <a:solidFill>
                <a:srgbClr val="FFFFFF"/>
              </a:solidFill>
              <a:latin typeface="Arial" panose="020B0604020202020204" charset="-52"/>
              <a:ea typeface="微软雅黑" panose="020B0503020204020204" pitchFamily="2" charset="-122"/>
              <a:sym typeface="Arial" panose="020B0604020202020204" charset="-52"/>
            </a:endParaRPr>
          </a:p>
        </p:txBody>
      </p:sp>
      <p:sp>
        <p:nvSpPr>
          <p:cNvPr id="36867" name="Trapezoid 8"/>
          <p:cNvSpPr/>
          <p:nvPr/>
        </p:nvSpPr>
        <p:spPr>
          <a:xfrm rot="-5400000" flipV="1">
            <a:off x="365125" y="1457325"/>
            <a:ext cx="871538" cy="61913"/>
          </a:xfrm>
          <a:custGeom>
            <a:avLst/>
            <a:gdLst/>
            <a:ahLst/>
            <a:cxnLst>
              <a:cxn ang="0">
                <a:pos x="0" y="0"/>
              </a:cxn>
              <a:cxn ang="0">
                <a:pos x="1291" y="21600"/>
              </a:cxn>
              <a:cxn ang="0">
                <a:pos x="20309" y="21600"/>
              </a:cxn>
              <a:cxn ang="0">
                <a:pos x="21600" y="0"/>
              </a:cxn>
            </a:cxnLst>
            <a:pathLst>
              <a:path w="21600" h="21600">
                <a:moveTo>
                  <a:pt x="0" y="0"/>
                </a:moveTo>
                <a:lnTo>
                  <a:pt x="1291" y="21600"/>
                </a:lnTo>
                <a:lnTo>
                  <a:pt x="20309" y="21600"/>
                </a:lnTo>
                <a:lnTo>
                  <a:pt x="21600" y="0"/>
                </a:lnTo>
                <a:close/>
              </a:path>
            </a:pathLst>
          </a:custGeom>
          <a:solidFill>
            <a:schemeClr val="accent2"/>
          </a:solidFill>
          <a:ln w="9525">
            <a:noFill/>
          </a:ln>
        </p:spPr>
        <p:txBody>
          <a:bodyPr/>
          <a:p>
            <a:pPr fontAlgn="base"/>
            <a:endParaRPr lang="zh-CN" altLang="en-US" sz="2175" strike="noStrike" noProof="1"/>
          </a:p>
        </p:txBody>
      </p:sp>
      <p:sp>
        <p:nvSpPr>
          <p:cNvPr id="36868" name="Pentagon 9"/>
          <p:cNvSpPr/>
          <p:nvPr/>
        </p:nvSpPr>
        <p:spPr>
          <a:xfrm>
            <a:off x="774700" y="1108075"/>
            <a:ext cx="5038725" cy="765175"/>
          </a:xfrm>
          <a:prstGeom prst="homePlate">
            <a:avLst>
              <a:gd name="adj" fmla="val 29311"/>
            </a:avLst>
          </a:prstGeom>
          <a:solidFill>
            <a:schemeClr val="accent2"/>
          </a:solidFill>
          <a:ln w="9525">
            <a:noFill/>
          </a:ln>
        </p:spPr>
        <p:txBody>
          <a:bodyPr anchor="ctr"/>
          <a:p>
            <a:pPr algn="ctr"/>
            <a:endParaRPr lang="zh-CN" altLang="en-US" sz="2200">
              <a:solidFill>
                <a:srgbClr val="FFFFFF"/>
              </a:solidFill>
              <a:latin typeface="Arial" panose="020B0604020202020204" charset="-52"/>
              <a:ea typeface="Calibri Light" panose="020F0302020204030204" pitchFamily="2"/>
              <a:sym typeface="Calibri Light" panose="020F0302020204030204" pitchFamily="2"/>
            </a:endParaRPr>
          </a:p>
        </p:txBody>
      </p:sp>
      <p:sp>
        <p:nvSpPr>
          <p:cNvPr id="58372" name="Rectangle 33"/>
          <p:cNvSpPr/>
          <p:nvPr/>
        </p:nvSpPr>
        <p:spPr>
          <a:xfrm>
            <a:off x="831850" y="1290638"/>
            <a:ext cx="4414838" cy="511175"/>
          </a:xfrm>
          <a:prstGeom prst="rect">
            <a:avLst/>
          </a:prstGeom>
          <a:noFill/>
          <a:ln w="9525">
            <a:noFill/>
          </a:ln>
        </p:spPr>
        <p:txBody>
          <a:bodyPr anchor="t" anchorCtr="0">
            <a:spAutoFit/>
          </a:bodyPr>
          <a:p>
            <a:pPr eaLnBrk="0" hangingPunct="0">
              <a:buNone/>
            </a:pPr>
            <a:r>
              <a:rPr lang="zh-CN" altLang="en-US" sz="2400" b="1" dirty="0">
                <a:solidFill>
                  <a:schemeClr val="bg1"/>
                </a:solidFill>
                <a:latin typeface="微软雅黑" panose="020B0503020204020204" pitchFamily="2" charset="-122"/>
                <a:ea typeface="微软雅黑" panose="020B0503020204020204" pitchFamily="2" charset="-122"/>
                <a:sym typeface="Arial" panose="020B0604020202020204" charset="-52"/>
              </a:rPr>
              <a:t>二、抵押人</a:t>
            </a:r>
            <a:endParaRPr lang="zh-CN" altLang="en-US" sz="2200" dirty="0">
              <a:latin typeface="微软雅黑" panose="020B0503020204020204" pitchFamily="2" charset="-122"/>
              <a:ea typeface="微软雅黑" panose="020B0503020204020204" pitchFamily="2" charset="-122"/>
            </a:endParaRPr>
          </a:p>
        </p:txBody>
      </p:sp>
      <p:sp>
        <p:nvSpPr>
          <p:cNvPr id="58373" name="TextBox 8"/>
          <p:cNvSpPr txBox="1"/>
          <p:nvPr/>
        </p:nvSpPr>
        <p:spPr>
          <a:xfrm>
            <a:off x="1017588" y="122238"/>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5  </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普惠贷款</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抵押</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e</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贷</a:t>
            </a:r>
            <a:endPar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endParaRPr>
          </a:p>
        </p:txBody>
      </p:sp>
      <p:graphicFrame>
        <p:nvGraphicFramePr>
          <p:cNvPr id="58374" name="对象 4"/>
          <p:cNvGraphicFramePr/>
          <p:nvPr/>
        </p:nvGraphicFramePr>
        <p:xfrm>
          <a:off x="8640763" y="5894388"/>
          <a:ext cx="2716212" cy="549275"/>
        </p:xfrm>
        <a:graphic>
          <a:graphicData uri="http://schemas.openxmlformats.org/presentationml/2006/ole">
            <mc:AlternateContent xmlns:mc="http://schemas.openxmlformats.org/markup-compatibility/2006">
              <mc:Choice xmlns:v="urn:schemas-microsoft-com:vml" Requires="v">
                <p:oleObj spid="_x0000_s3095" name="" r:id="rId1" imgW="2143125" imgH="619125" progId="Paint.Picture">
                  <p:embed/>
                </p:oleObj>
              </mc:Choice>
              <mc:Fallback>
                <p:oleObj name="" r:id="rId1" imgW="2143125" imgH="619125" progId="Paint.Picture">
                  <p:embed/>
                  <p:pic>
                    <p:nvPicPr>
                      <p:cNvPr id="0" name="图片 3094"/>
                      <p:cNvPicPr/>
                      <p:nvPr/>
                    </p:nvPicPr>
                    <p:blipFill>
                      <a:blip r:embed="rId2"/>
                      <a:stretch>
                        <a:fillRect/>
                      </a:stretch>
                    </p:blipFill>
                    <p:spPr>
                      <a:xfrm>
                        <a:off x="8640763" y="5894388"/>
                        <a:ext cx="2716212" cy="549275"/>
                      </a:xfrm>
                      <a:prstGeom prst="rect">
                        <a:avLst/>
                      </a:prstGeom>
                      <a:noFill/>
                      <a:ln w="38100">
                        <a:noFill/>
                        <a:miter/>
                      </a:ln>
                    </p:spPr>
                  </p:pic>
                </p:oleObj>
              </mc:Fallback>
            </mc:AlternateContent>
          </a:graphicData>
        </a:graphic>
      </p:graphicFrame>
      <p:sp>
        <p:nvSpPr>
          <p:cNvPr id="36865" name="文本框 30722"/>
          <p:cNvSpPr/>
          <p:nvPr/>
        </p:nvSpPr>
        <p:spPr>
          <a:xfrm>
            <a:off x="771525" y="1884363"/>
            <a:ext cx="8369300" cy="4189413"/>
          </a:xfrm>
          <a:prstGeom prst="rect">
            <a:avLst/>
          </a:prstGeom>
          <a:noFill/>
          <a:ln w="15875" cap="flat" cmpd="sng">
            <a:solidFill>
              <a:schemeClr val="tx1"/>
            </a:solidFill>
            <a:prstDash val="sysDot"/>
            <a:miter/>
            <a:headEnd type="none" w="med" len="med"/>
            <a:tailEnd type="none" w="med" len="med"/>
          </a:ln>
        </p:spPr>
        <p:txBody>
          <a:bodyPr lIns="113588" tIns="59194" rIns="113588" bIns="59194" anchor="t"/>
          <a:p>
            <a:pPr lvl="0" indent="0" fontAlgn="base">
              <a:lnSpc>
                <a:spcPct val="150000"/>
              </a:lnSpc>
              <a:buFont typeface="Wingdings" panose="05000000000000000000" pitchFamily="2" charset="2"/>
              <a:buChar char="u"/>
            </a:pPr>
            <a:r>
              <a:rPr lang="zh-CN" altLang="en-US" sz="1985"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rPr>
              <a:t> 押品权属人范围：</a:t>
            </a:r>
            <a:endParaRPr lang="zh-CN" altLang="en-US" sz="1985"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endParaRPr>
          </a:p>
          <a:p>
            <a:pPr lvl="0" fontAlgn="base">
              <a:lnSpc>
                <a:spcPct val="150000"/>
              </a:lnSpc>
              <a:buNone/>
            </a:pPr>
            <a:r>
              <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rPr>
              <a:t>借款人（含自然人借款人、企业借款人）、</a:t>
            </a:r>
            <a:endPar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endParaRPr>
          </a:p>
          <a:p>
            <a:pPr lvl="0" fontAlgn="base">
              <a:lnSpc>
                <a:spcPct val="150000"/>
              </a:lnSpc>
              <a:buNone/>
            </a:pPr>
            <a:r>
              <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rPr>
              <a:t>企业主配偶和三代以内的直系亲属、</a:t>
            </a:r>
            <a:endPar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endParaRPr>
          </a:p>
          <a:p>
            <a:pPr lvl="0" fontAlgn="base">
              <a:lnSpc>
                <a:spcPct val="150000"/>
              </a:lnSpc>
              <a:buNone/>
            </a:pPr>
            <a:r>
              <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rPr>
              <a:t>企业法定代表人及其配偶和三代以内的直系亲属、</a:t>
            </a:r>
            <a:endPar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endParaRPr>
          </a:p>
          <a:p>
            <a:pPr lvl="0" fontAlgn="base">
              <a:lnSpc>
                <a:spcPct val="150000"/>
              </a:lnSpc>
              <a:buNone/>
            </a:pPr>
            <a:r>
              <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rPr>
              <a:t>企业股东及其配偶和三代以内的直系亲属、</a:t>
            </a:r>
            <a:endPar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endParaRPr>
          </a:p>
          <a:p>
            <a:pPr lvl="0" fontAlgn="base">
              <a:lnSpc>
                <a:spcPct val="150000"/>
              </a:lnSpc>
              <a:buNone/>
            </a:pPr>
            <a:r>
              <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rPr>
              <a:t>企业高管及其配偶和三代以内的直系亲属、</a:t>
            </a:r>
            <a:endPar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endParaRPr>
          </a:p>
          <a:p>
            <a:pPr lvl="0" fontAlgn="base">
              <a:lnSpc>
                <a:spcPct val="150000"/>
              </a:lnSpc>
              <a:buNone/>
            </a:pPr>
            <a:r>
              <a:rPr lang="zh-CN" altLang="en-US" sz="1800" strike="noStrike" noProof="1" dirty="0">
                <a:solidFill>
                  <a:schemeClr val="tx1"/>
                </a:solidFill>
                <a:latin typeface="微软雅黑" panose="020B0503020204020204" pitchFamily="2" charset="-122"/>
                <a:ea typeface="微软雅黑" panose="020B0503020204020204" pitchFamily="2" charset="-122"/>
                <a:cs typeface="+mn-ea"/>
                <a:sym typeface="微软雅黑" panose="020B0503020204020204" pitchFamily="2" charset="-122"/>
              </a:rPr>
              <a:t>同一企业主控股的关联企业（非房地产业、金融类企业）。</a:t>
            </a:r>
            <a:r>
              <a:rPr lang="zh-CN" altLang="en-US" sz="1800" strike="noStrike" noProof="1" dirty="0">
                <a:solidFill>
                  <a:srgbClr val="47494B"/>
                </a:solidFill>
                <a:latin typeface="微软雅黑" panose="020B0503020204020204" pitchFamily="2" charset="-122"/>
                <a:ea typeface="微软雅黑" panose="020B0503020204020204" pitchFamily="2" charset="-122"/>
                <a:cs typeface="+mn-ea"/>
                <a:sym typeface="微软雅黑" panose="020B0503020204020204" pitchFamily="2" charset="-122"/>
              </a:rPr>
              <a:t>  </a:t>
            </a:r>
            <a:r>
              <a:rPr lang="zh-CN" altLang="en-US" sz="1985" strike="noStrike" noProof="1" dirty="0">
                <a:solidFill>
                  <a:srgbClr val="47494B"/>
                </a:solidFill>
                <a:latin typeface="微软雅黑" panose="020B0503020204020204" pitchFamily="2" charset="-122"/>
                <a:ea typeface="微软雅黑" panose="020B0503020204020204" pitchFamily="2" charset="-122"/>
                <a:cs typeface="+mn-ea"/>
                <a:sym typeface="微软雅黑" panose="020B0503020204020204" pitchFamily="2" charset="-122"/>
              </a:rPr>
              <a:t>                             </a:t>
            </a:r>
            <a:endParaRPr lang="zh-CN" altLang="en-US" sz="2455" strike="noStrike" noProof="1"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endParaRPr>
          </a:p>
        </p:txBody>
      </p:sp>
      <p:pic>
        <p:nvPicPr>
          <p:cNvPr id="8" name="图片 7"/>
          <p:cNvPicPr>
            <a:picLocks noChangeAspect="1"/>
          </p:cNvPicPr>
          <p:nvPr/>
        </p:nvPicPr>
        <p:blipFill>
          <a:blip r:embed="rId3"/>
          <a:stretch>
            <a:fillRect/>
          </a:stretch>
        </p:blipFill>
        <p:spPr>
          <a:xfrm>
            <a:off x="8720138" y="98425"/>
            <a:ext cx="2655887" cy="73342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1+#ppt_w/2"/>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矩形 4"/>
          <p:cNvSpPr/>
          <p:nvPr/>
        </p:nvSpPr>
        <p:spPr>
          <a:xfrm>
            <a:off x="769938" y="971550"/>
            <a:ext cx="10248900" cy="58738"/>
          </a:xfrm>
          <a:prstGeom prst="rect">
            <a:avLst/>
          </a:prstGeom>
          <a:gradFill rotWithShape="1">
            <a:gsLst>
              <a:gs pos="0">
                <a:srgbClr val="008080">
                  <a:alpha val="100000"/>
                </a:srgbClr>
              </a:gs>
              <a:gs pos="37000">
                <a:srgbClr val="008080">
                  <a:alpha val="100000"/>
                </a:srgbClr>
              </a:gs>
              <a:gs pos="100000">
                <a:srgbClr val="FFFFFF">
                  <a:alpha val="100000"/>
                </a:srgbClr>
              </a:gs>
            </a:gsLst>
            <a:lin ang="1860000" scaled="1"/>
            <a:tileRect/>
          </a:gradFill>
          <a:ln w="9525">
            <a:noFill/>
          </a:ln>
        </p:spPr>
        <p:txBody>
          <a:bodyPr lIns="115139" tIns="57571" rIns="115139" bIns="57571" anchor="ctr" anchorCtr="0"/>
          <a:p>
            <a:pPr algn="ctr" eaLnBrk="0" hangingPunct="0"/>
            <a:endParaRPr lang="zh-CN" altLang="en-US" sz="100" dirty="0">
              <a:solidFill>
                <a:srgbClr val="FFFFFF"/>
              </a:solidFill>
              <a:latin typeface="Arial" panose="020B0604020202020204" pitchFamily="34" charset="0"/>
              <a:ea typeface="微软雅黑" panose="020B0503020204020204" pitchFamily="2" charset="-122"/>
              <a:sym typeface="Arial" panose="020B0604020202020204" pitchFamily="34" charset="0"/>
            </a:endParaRPr>
          </a:p>
        </p:txBody>
      </p:sp>
      <p:sp>
        <p:nvSpPr>
          <p:cNvPr id="64515" name="灯片编号占位符 2"/>
          <p:cNvSpPr>
            <a:spLocks noGrp="1"/>
          </p:cNvSpPr>
          <p:nvPr/>
        </p:nvSpPr>
        <p:spPr>
          <a:xfrm>
            <a:off x="3163888" y="6096000"/>
            <a:ext cx="2590800" cy="346075"/>
          </a:xfrm>
          <a:prstGeom prst="rect">
            <a:avLst/>
          </a:prstGeom>
          <a:noFill/>
          <a:ln w="9525">
            <a:noFill/>
          </a:ln>
        </p:spPr>
        <p:txBody>
          <a:bodyPr anchor="ctr"/>
          <a:p>
            <a:pPr algn="r" eaLnBrk="0" fontAlgn="base" hangingPunct="0"/>
            <a:fld id="{9A0DB2DC-4C9A-4742-B13C-FB6460FD3503}" type="slidenum">
              <a:rPr lang="zh-CN" altLang="en-US" sz="2015" strike="noStrike" noProof="1" dirty="0">
                <a:latin typeface="Calibri" panose="020F0502020204030204" pitchFamily="34" charset="0"/>
                <a:ea typeface="微软雅黑" panose="020B0503020204020204" pitchFamily="2" charset="-122"/>
                <a:cs typeface="+mn-cs"/>
              </a:rPr>
            </a:fld>
            <a:endParaRPr lang="zh-CN" altLang="en-US" sz="2015" strike="noStrike" noProof="1" dirty="0">
              <a:latin typeface="Calibri" panose="020F0502020204030204" pitchFamily="34" charset="0"/>
              <a:ea typeface="微软雅黑" panose="020B0503020204020204" pitchFamily="2" charset="-122"/>
            </a:endParaRPr>
          </a:p>
        </p:txBody>
      </p:sp>
      <p:graphicFrame>
        <p:nvGraphicFramePr>
          <p:cNvPr id="2" name="表格 1"/>
          <p:cNvGraphicFramePr/>
          <p:nvPr/>
        </p:nvGraphicFramePr>
        <p:xfrm>
          <a:off x="738188" y="1047750"/>
          <a:ext cx="9998075" cy="5322888"/>
        </p:xfrm>
        <a:graphic>
          <a:graphicData uri="http://schemas.openxmlformats.org/drawingml/2006/table">
            <a:tbl>
              <a:tblPr firstRow="1" bandRow="1">
                <a:tableStyleId>{5C22544A-7EE6-4342-B048-85BDC9FD1C3A}</a:tableStyleId>
              </a:tblPr>
              <a:tblGrid>
                <a:gridCol w="1410970"/>
                <a:gridCol w="1378585"/>
                <a:gridCol w="1833245"/>
                <a:gridCol w="1625600"/>
                <a:gridCol w="1785620"/>
                <a:gridCol w="1964690"/>
              </a:tblGrid>
              <a:tr h="387350">
                <a:tc>
                  <a:txBody>
                    <a:bodyPr/>
                    <a:p>
                      <a:pPr marL="0" indent="0" algn="l">
                        <a:buNone/>
                      </a:pPr>
                      <a:r>
                        <a:rPr lang="en-US" altLang="zh-CN" sz="1760" b="1" u="none">
                          <a:latin typeface="宋体" panose="02010600030101010101" pitchFamily="2" charset="-122"/>
                          <a:ea typeface="宋体" panose="02010600030101010101" pitchFamily="2" charset="-122"/>
                          <a:cs typeface="宋体" panose="02010600030101010101" pitchFamily="2" charset="-122"/>
                        </a:rPr>
                        <a:t>      </a:t>
                      </a:r>
                      <a:r>
                        <a:rPr lang="zh-CN" altLang="en-US" sz="1760" b="1" u="none">
                          <a:latin typeface="宋体" panose="02010600030101010101" pitchFamily="2" charset="-122"/>
                          <a:ea typeface="宋体" panose="02010600030101010101" pitchFamily="2" charset="-122"/>
                          <a:cs typeface="宋体" panose="02010600030101010101" pitchFamily="2" charset="-122"/>
                        </a:rPr>
                        <a:t>产品 </a:t>
                      </a:r>
                      <a:endParaRPr lang="zh-CN" altLang="en-US" sz="1760" b="1" u="none">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a:buNone/>
                      </a:pPr>
                      <a:r>
                        <a:rPr lang="zh-CN" altLang="en-US" sz="1760" b="1" u="none">
                          <a:latin typeface="宋体" panose="02010600030101010101" pitchFamily="2" charset="-122"/>
                          <a:ea typeface="宋体" panose="02010600030101010101" pitchFamily="2" charset="-122"/>
                          <a:cs typeface="宋体" panose="02010600030101010101" pitchFamily="2" charset="-122"/>
                        </a:rPr>
                        <a:t>应收</a:t>
                      </a:r>
                      <a:r>
                        <a:rPr lang="en-US" altLang="zh-CN" sz="1760" b="1" u="none">
                          <a:latin typeface="宋体" panose="02010600030101010101" pitchFamily="2" charset="-122"/>
                          <a:ea typeface="宋体" panose="02010600030101010101" pitchFamily="2" charset="-122"/>
                          <a:cs typeface="宋体" panose="02010600030101010101" pitchFamily="2" charset="-122"/>
                        </a:rPr>
                        <a:t>e</a:t>
                      </a:r>
                      <a:r>
                        <a:rPr lang="zh-CN" altLang="en-US" sz="1760" b="1" u="none">
                          <a:latin typeface="宋体" panose="02010600030101010101" pitchFamily="2" charset="-122"/>
                          <a:ea typeface="宋体" panose="02010600030101010101" pitchFamily="2" charset="-122"/>
                          <a:cs typeface="宋体" panose="02010600030101010101" pitchFamily="2" charset="-122"/>
                        </a:rPr>
                        <a:t>贷</a:t>
                      </a:r>
                      <a:endParaRPr lang="zh-CN" altLang="en-US" sz="1760" b="1" u="none">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a:buNone/>
                      </a:pPr>
                      <a:r>
                        <a:rPr lang="zh-CN" altLang="en-US" sz="1760" b="1" u="none">
                          <a:latin typeface="宋体" panose="02010600030101010101" pitchFamily="2" charset="-122"/>
                          <a:ea typeface="宋体" panose="02010600030101010101" pitchFamily="2" charset="-122"/>
                          <a:cs typeface="宋体" panose="02010600030101010101" pitchFamily="2" charset="-122"/>
                        </a:rPr>
                        <a:t>保理</a:t>
                      </a:r>
                      <a:r>
                        <a:rPr lang="en-US" altLang="zh-CN" sz="1760" b="1" u="none">
                          <a:latin typeface="宋体" panose="02010600030101010101" pitchFamily="2" charset="-122"/>
                          <a:ea typeface="宋体" panose="02010600030101010101" pitchFamily="2" charset="-122"/>
                          <a:cs typeface="宋体" panose="02010600030101010101" pitchFamily="2" charset="-122"/>
                        </a:rPr>
                        <a:t>e</a:t>
                      </a:r>
                      <a:r>
                        <a:rPr lang="zh-CN" altLang="en-US" sz="1760" b="1" u="none">
                          <a:latin typeface="宋体" panose="02010600030101010101" pitchFamily="2" charset="-122"/>
                          <a:ea typeface="宋体" panose="02010600030101010101" pitchFamily="2" charset="-122"/>
                          <a:cs typeface="宋体" panose="02010600030101010101" pitchFamily="2" charset="-122"/>
                        </a:rPr>
                        <a:t>融（</a:t>
                      </a:r>
                      <a:r>
                        <a:rPr lang="en-US" altLang="zh-CN" sz="1760" b="1" u="none">
                          <a:latin typeface="宋体" panose="02010600030101010101" pitchFamily="2" charset="-122"/>
                          <a:ea typeface="宋体" panose="02010600030101010101" pitchFamily="2" charset="-122"/>
                          <a:cs typeface="宋体" panose="02010600030101010101" pitchFamily="2" charset="-122"/>
                        </a:rPr>
                        <a:t>e</a:t>
                      </a:r>
                      <a:r>
                        <a:rPr lang="zh-CN" altLang="en-US" sz="1760" b="1" u="none">
                          <a:latin typeface="宋体" panose="02010600030101010101" pitchFamily="2" charset="-122"/>
                          <a:ea typeface="宋体" panose="02010600030101010101" pitchFamily="2" charset="-122"/>
                          <a:cs typeface="宋体" panose="02010600030101010101" pitchFamily="2" charset="-122"/>
                        </a:rPr>
                        <a:t>账通）</a:t>
                      </a:r>
                      <a:endParaRPr lang="zh-CN" altLang="en-US" sz="1760" b="1" u="none">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a:buNone/>
                      </a:pPr>
                      <a:r>
                        <a:rPr lang="zh-CN" altLang="en-US" sz="1760" b="1" u="none">
                          <a:latin typeface="宋体" panose="02010600030101010101" pitchFamily="2" charset="-122"/>
                          <a:ea typeface="宋体" panose="02010600030101010101" pitchFamily="2" charset="-122"/>
                          <a:cs typeface="宋体" panose="02010600030101010101" pitchFamily="2" charset="-122"/>
                        </a:rPr>
                        <a:t>订单</a:t>
                      </a:r>
                      <a:r>
                        <a:rPr lang="en-US" altLang="zh-CN" sz="1760" b="1" u="none">
                          <a:latin typeface="宋体" panose="02010600030101010101" pitchFamily="2" charset="-122"/>
                          <a:ea typeface="宋体" panose="02010600030101010101" pitchFamily="2" charset="-122"/>
                          <a:cs typeface="宋体" panose="02010600030101010101" pitchFamily="2" charset="-122"/>
                        </a:rPr>
                        <a:t>e</a:t>
                      </a:r>
                      <a:r>
                        <a:rPr lang="zh-CN" altLang="en-US" sz="1760" b="1" u="none">
                          <a:latin typeface="宋体" panose="02010600030101010101" pitchFamily="2" charset="-122"/>
                          <a:ea typeface="宋体" panose="02010600030101010101" pitchFamily="2" charset="-122"/>
                          <a:cs typeface="宋体" panose="02010600030101010101" pitchFamily="2" charset="-122"/>
                        </a:rPr>
                        <a:t>贷</a:t>
                      </a:r>
                      <a:endParaRPr lang="zh-CN" altLang="en-US" sz="1760" b="1" u="none">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a:buNone/>
                      </a:pPr>
                      <a:r>
                        <a:rPr lang="zh-CN" altLang="en-US" sz="1760" b="1" u="none">
                          <a:latin typeface="宋体" panose="02010600030101010101" pitchFamily="2" charset="-122"/>
                          <a:ea typeface="宋体" panose="02010600030101010101" pitchFamily="2" charset="-122"/>
                          <a:cs typeface="宋体" panose="02010600030101010101" pitchFamily="2" charset="-122"/>
                        </a:rPr>
                        <a:t>票据</a:t>
                      </a:r>
                      <a:r>
                        <a:rPr lang="en-US" altLang="zh-CN" sz="1760" b="1" u="none">
                          <a:latin typeface="宋体" panose="02010600030101010101" pitchFamily="2" charset="-122"/>
                          <a:ea typeface="宋体" panose="02010600030101010101" pitchFamily="2" charset="-122"/>
                          <a:cs typeface="宋体" panose="02010600030101010101" pitchFamily="2" charset="-122"/>
                        </a:rPr>
                        <a:t>e</a:t>
                      </a:r>
                      <a:r>
                        <a:rPr lang="zh-CN" altLang="en-US" sz="1760" b="1" u="none">
                          <a:latin typeface="宋体" panose="02010600030101010101" pitchFamily="2" charset="-122"/>
                          <a:ea typeface="宋体" panose="02010600030101010101" pitchFamily="2" charset="-122"/>
                          <a:cs typeface="宋体" panose="02010600030101010101" pitchFamily="2" charset="-122"/>
                        </a:rPr>
                        <a:t>融</a:t>
                      </a:r>
                      <a:endParaRPr lang="zh-CN" altLang="en-US" sz="1760" b="1" u="none">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a:buNone/>
                      </a:pPr>
                      <a:r>
                        <a:rPr lang="zh-CN" altLang="en-US" sz="1760" b="1" u="none">
                          <a:latin typeface="宋体" panose="02010600030101010101" pitchFamily="2" charset="-122"/>
                          <a:ea typeface="宋体" panose="02010600030101010101" pitchFamily="2" charset="-122"/>
                          <a:cs typeface="宋体" panose="02010600030101010101" pitchFamily="2" charset="-122"/>
                        </a:rPr>
                        <a:t>平台</a:t>
                      </a:r>
                      <a:r>
                        <a:rPr lang="en-US" altLang="zh-CN" sz="1760" b="1" u="none">
                          <a:latin typeface="宋体" panose="02010600030101010101" pitchFamily="2" charset="-122"/>
                          <a:ea typeface="宋体" panose="02010600030101010101" pitchFamily="2" charset="-122"/>
                          <a:cs typeface="宋体" panose="02010600030101010101" pitchFamily="2" charset="-122"/>
                        </a:rPr>
                        <a:t>e</a:t>
                      </a:r>
                      <a:r>
                        <a:rPr lang="zh-CN" altLang="en-US" sz="1760" b="1" u="none">
                          <a:latin typeface="宋体" panose="02010600030101010101" pitchFamily="2" charset="-122"/>
                          <a:ea typeface="宋体" panose="02010600030101010101" pitchFamily="2" charset="-122"/>
                          <a:cs typeface="宋体" panose="02010600030101010101" pitchFamily="2" charset="-122"/>
                        </a:rPr>
                        <a:t>贷</a:t>
                      </a:r>
                      <a:endParaRPr lang="zh-CN" altLang="en-US" sz="1760" b="1" u="none">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r>
              <a:tr h="2068830">
                <a:tc>
                  <a:txBody>
                    <a:bodyPr/>
                    <a:p>
                      <a:pPr marL="0" indent="0" algn="ctr" fontAlgn="auto">
                        <a:buNone/>
                      </a:pPr>
                      <a:r>
                        <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rPr>
                        <a:t>产品定义</a:t>
                      </a:r>
                      <a:endPar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lnSpc>
                          <a:spcPct val="150000"/>
                        </a:lnSpc>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应收e贷是以核心企业为依据,采用应收账款质押融资方式,为上游供应商发放流动资金贷款。</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lnSpc>
                          <a:spcPct val="150000"/>
                        </a:lnSpc>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保理e融是通过对接核心企业ERP系统或第三方供应链服务平台,为合格的核心企业上游供应商提供线上无追索权保理融资服务。</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lnSpc>
                          <a:spcPct val="150000"/>
                        </a:lnSpc>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订单</a:t>
                      </a:r>
                      <a:r>
                        <a:rPr lang="en-US" altLang="zh-CN" sz="1510" b="0" u="none">
                          <a:solidFill>
                            <a:schemeClr val="tx1"/>
                          </a:solidFill>
                          <a:latin typeface="宋体" panose="02010600030101010101" pitchFamily="2" charset="-122"/>
                          <a:ea typeface="宋体" panose="02010600030101010101" pitchFamily="2" charset="-122"/>
                          <a:cs typeface="宋体" panose="02010600030101010101" pitchFamily="2" charset="-122"/>
                        </a:rPr>
                        <a:t>e</a:t>
                      </a: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贷是对向核心企业下订单并预付资金的下游经销商，提供基于订单的网络融资服务</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lnSpc>
                          <a:spcPct val="150000"/>
                        </a:lnSpc>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票据</a:t>
                      </a:r>
                      <a:r>
                        <a:rPr lang="en-US" altLang="zh-CN" sz="1510" b="0" u="none">
                          <a:solidFill>
                            <a:schemeClr val="tx1"/>
                          </a:solidFill>
                          <a:latin typeface="宋体" panose="02010600030101010101" pitchFamily="2" charset="-122"/>
                          <a:ea typeface="宋体" panose="02010600030101010101" pitchFamily="2" charset="-122"/>
                          <a:cs typeface="宋体" panose="02010600030101010101" pitchFamily="2" charset="-122"/>
                        </a:rPr>
                        <a:t>e</a:t>
                      </a: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融是为持有核心企业开立或承兑的商业承兑汇票的客户，提供商票质押融资或商票贴现服务</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lnSpc>
                          <a:spcPct val="150000"/>
                        </a:lnSpc>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平台</a:t>
                      </a:r>
                      <a:r>
                        <a:rPr lang="en-US" altLang="zh-CN" sz="1510" b="0" u="none">
                          <a:solidFill>
                            <a:schemeClr val="tx1"/>
                          </a:solidFill>
                          <a:latin typeface="宋体" panose="02010600030101010101" pitchFamily="2" charset="-122"/>
                          <a:ea typeface="宋体" panose="02010600030101010101" pitchFamily="2" charset="-122"/>
                          <a:cs typeface="宋体" panose="02010600030101010101" pitchFamily="2" charset="-122"/>
                        </a:rPr>
                        <a:t>e</a:t>
                      </a: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贷是与垂直电商平台或大宗商品交易平台合作，为平台上交易客户提供网络融资服务</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r>
              <a:tr h="528320">
                <a:tc>
                  <a:txBody>
                    <a:bodyPr/>
                    <a:p>
                      <a:pPr marL="0" indent="0" algn="ctr" fontAlgn="auto">
                        <a:buNone/>
                      </a:pPr>
                      <a:r>
                        <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rPr>
                        <a:t>融资对象</a:t>
                      </a:r>
                      <a:endPar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上游供应商</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上游</a:t>
                      </a:r>
                      <a:r>
                        <a:rPr lang="en-US" altLang="zh-CN" sz="1510" b="0" u="none">
                          <a:solidFill>
                            <a:schemeClr val="tx1"/>
                          </a:solidFill>
                          <a:latin typeface="宋体" panose="02010600030101010101" pitchFamily="2" charset="-122"/>
                          <a:ea typeface="宋体" panose="02010600030101010101" pitchFamily="2" charset="-122"/>
                          <a:cs typeface="宋体" panose="02010600030101010101" pitchFamily="2" charset="-122"/>
                        </a:rPr>
                        <a:t>1-N</a:t>
                      </a: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级供应商</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下游经销商</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持有核心企业开立或承兑汇票的企业</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平台上的卖方、买方或买卖双方</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r>
              <a:tr h="666750">
                <a:tc>
                  <a:txBody>
                    <a:bodyPr/>
                    <a:p>
                      <a:pPr marL="0" indent="0" algn="ctr" fontAlgn="auto">
                        <a:buNone/>
                      </a:pPr>
                      <a:r>
                        <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rPr>
                        <a:t>核心企业</a:t>
                      </a:r>
                      <a:endPar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algn="ctr" fontAlgn="auto">
                        <a:buNone/>
                      </a:pPr>
                      <a:r>
                        <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rPr>
                        <a:t>授信占用</a:t>
                      </a:r>
                      <a:endPar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不占</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占用</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不占</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占用</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占用</a:t>
                      </a:r>
                      <a:r>
                        <a:rPr lang="en-US" altLang="zh-CN" sz="1510" b="0" u="none">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不占</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r>
              <a:tr h="571500">
                <a:tc>
                  <a:txBody>
                    <a:bodyPr/>
                    <a:p>
                      <a:pPr marL="0" indent="0" algn="ctr" fontAlgn="auto">
                        <a:buNone/>
                      </a:pPr>
                      <a:r>
                        <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rPr>
                        <a:t>客户类型</a:t>
                      </a:r>
                      <a:endPar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企业、个人均可，</a:t>
                      </a:r>
                      <a:r>
                        <a:rPr lang="en-US" altLang="zh-CN" sz="1510" b="0" u="none">
                          <a:solidFill>
                            <a:schemeClr val="tx1"/>
                          </a:solidFill>
                          <a:latin typeface="宋体" panose="02010600030101010101" pitchFamily="2" charset="-122"/>
                          <a:ea typeface="宋体" panose="02010600030101010101" pitchFamily="2" charset="-122"/>
                          <a:cs typeface="宋体" panose="02010600030101010101" pitchFamily="2" charset="-122"/>
                        </a:rPr>
                        <a:t>I</a:t>
                      </a: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类客户</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rPr>
                        <a:t>企业，</a:t>
                      </a:r>
                      <a:r>
                        <a:rPr lang="en-US" altLang="zh-CN"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I</a:t>
                      </a: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类、Ⅱ类</a:t>
                      </a:r>
                      <a:endPar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lgn="ctr" fontAlgn="auto">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客户均可</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企业、个人均可，</a:t>
                      </a:r>
                      <a:r>
                        <a:rPr lang="en-US" altLang="zh-CN"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I</a:t>
                      </a: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类客户</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企业，</a:t>
                      </a:r>
                      <a:r>
                        <a:rPr lang="en-US" altLang="zh-CN"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I</a:t>
                      </a: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类、Ⅱ类</a:t>
                      </a:r>
                      <a:endPar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lgn="ctr" fontAlgn="auto">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客户均可</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企业、个人均可，</a:t>
                      </a:r>
                      <a:r>
                        <a:rPr lang="en-US" altLang="zh-CN"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I</a:t>
                      </a: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类客户</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r>
              <a:tr h="792480">
                <a:tc>
                  <a:txBody>
                    <a:bodyPr/>
                    <a:p>
                      <a:pPr marL="0" indent="0" algn="ctr" fontAlgn="auto">
                        <a:buNone/>
                      </a:pPr>
                      <a:r>
                        <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rPr>
                        <a:t>单户限额</a:t>
                      </a:r>
                      <a:endPar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单户不超过5000万元，小微企业不超过3000万元</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根据实际情况确定，不设上限</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algn="ctr" fontAlgn="auto">
                        <a:buClrTx/>
                        <a:buSzTx/>
                        <a:buFontTx/>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单户不超过3000万元</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algn="ctr" fontAlgn="auto">
                        <a:buClrTx/>
                        <a:buSzTx/>
                        <a:buFontTx/>
                        <a:buNone/>
                      </a:pPr>
                      <a:r>
                        <a:rPr lang="zh-CN" altLang="en-US" sz="151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根据实际情况确定，不设上限</a:t>
                      </a: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r>
                        <a:rPr lang="en-US" altLang="zh-CN" sz="1510" b="0" u="none">
                          <a:solidFill>
                            <a:schemeClr val="tx1"/>
                          </a:solidFill>
                          <a:latin typeface="宋体" panose="02010600030101010101" pitchFamily="2" charset="-122"/>
                          <a:ea typeface="宋体" panose="02010600030101010101" pitchFamily="2" charset="-122"/>
                          <a:cs typeface="宋体" panose="02010600030101010101" pitchFamily="2" charset="-122"/>
                        </a:rPr>
                        <a:t>——</a:t>
                      </a:r>
                      <a:endParaRPr lang="en-US" altLang="zh-CN"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r>
              <a:tr h="0">
                <a:tc>
                  <a:txBody>
                    <a:bodyPr/>
                    <a:p>
                      <a:pPr marL="0" indent="0" algn="ctr" fontAlgn="auto">
                        <a:buNone/>
                      </a:pPr>
                      <a:endParaRPr lang="zh-CN" altLang="en-US" sz="1760" b="1"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c>
                  <a:txBody>
                    <a:bodyPr/>
                    <a:p>
                      <a:pPr marL="0" indent="0" algn="ctr" fontAlgn="auto">
                        <a:buNone/>
                      </a:pPr>
                      <a:endParaRPr lang="zh-CN" altLang="en-US" sz="1510" b="0" u="none">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tc>
              </a:tr>
            </a:tbl>
          </a:graphicData>
        </a:graphic>
      </p:graphicFrame>
      <p:sp>
        <p:nvSpPr>
          <p:cNvPr id="60477" name="TextBox 8"/>
          <p:cNvSpPr txBox="1"/>
          <p:nvPr/>
        </p:nvSpPr>
        <p:spPr>
          <a:xfrm>
            <a:off x="1017588" y="122238"/>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5  </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普惠贷款</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链捷贷</a:t>
            </a:r>
            <a:endPar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endParaRPr>
          </a:p>
        </p:txBody>
      </p:sp>
      <p:pic>
        <p:nvPicPr>
          <p:cNvPr id="3" name="图片 2"/>
          <p:cNvPicPr>
            <a:picLocks noChangeAspect="1"/>
          </p:cNvPicPr>
          <p:nvPr/>
        </p:nvPicPr>
        <p:blipFill>
          <a:blip r:embed="rId1"/>
          <a:stretch>
            <a:fillRect/>
          </a:stretch>
        </p:blipFill>
        <p:spPr>
          <a:xfrm>
            <a:off x="8720138" y="98425"/>
            <a:ext cx="2655887" cy="733425"/>
          </a:xfrm>
          <a:prstGeom prst="rect">
            <a:avLst/>
          </a:prstGeom>
          <a:noFill/>
          <a:ln w="9525">
            <a:noFill/>
          </a:ln>
        </p:spPr>
      </p:pic>
      <p:graphicFrame>
        <p:nvGraphicFramePr>
          <p:cNvPr id="60479" name="对象 11"/>
          <p:cNvGraphicFramePr/>
          <p:nvPr/>
        </p:nvGraphicFramePr>
        <p:xfrm>
          <a:off x="10737850" y="5949950"/>
          <a:ext cx="442913" cy="492125"/>
        </p:xfrm>
        <a:graphic>
          <a:graphicData uri="http://schemas.openxmlformats.org/presentationml/2006/ole">
            <mc:AlternateContent xmlns:mc="http://schemas.openxmlformats.org/markup-compatibility/2006">
              <mc:Choice xmlns:v="urn:schemas-microsoft-com:vml" Requires="v">
                <p:oleObj spid="_x0000_s3096" name="" r:id="rId2" imgW="2009775" imgH="571500" progId="Paint.Picture">
                  <p:embed/>
                </p:oleObj>
              </mc:Choice>
              <mc:Fallback>
                <p:oleObj name="" r:id="rId2" imgW="2009775" imgH="571500" progId="Paint.Picture">
                  <p:embed/>
                  <p:pic>
                    <p:nvPicPr>
                      <p:cNvPr id="0" name="图片 3095"/>
                      <p:cNvPicPr/>
                      <p:nvPr/>
                    </p:nvPicPr>
                    <p:blipFill>
                      <a:blip r:embed="rId3"/>
                      <a:stretch>
                        <a:fillRect/>
                      </a:stretch>
                    </p:blipFill>
                    <p:spPr>
                      <a:xfrm>
                        <a:off x="10737850" y="5949950"/>
                        <a:ext cx="442913" cy="492125"/>
                      </a:xfrm>
                      <a:prstGeom prst="rect">
                        <a:avLst/>
                      </a:prstGeom>
                      <a:noFill/>
                      <a:ln w="38100">
                        <a:noFill/>
                        <a:miter/>
                      </a:ln>
                    </p:spPr>
                  </p:pic>
                </p:oleObj>
              </mc:Fallback>
            </mc:AlternateContent>
          </a:graphicData>
        </a:graphic>
      </p:graphicFrame>
      <p:graphicFrame>
        <p:nvGraphicFramePr>
          <p:cNvPr id="60480" name="对象 3"/>
          <p:cNvGraphicFramePr/>
          <p:nvPr/>
        </p:nvGraphicFramePr>
        <p:xfrm>
          <a:off x="8545513" y="6370638"/>
          <a:ext cx="2635250" cy="76200"/>
        </p:xfrm>
        <a:graphic>
          <a:graphicData uri="http://schemas.openxmlformats.org/presentationml/2006/ole">
            <mc:AlternateContent xmlns:mc="http://schemas.openxmlformats.org/markup-compatibility/2006">
              <mc:Choice xmlns:v="urn:schemas-microsoft-com:vml" Requires="v">
                <p:oleObj spid="_x0000_s3097" name="" r:id="rId4" imgW="2009775" imgH="571500" progId="Paint.Picture">
                  <p:embed/>
                </p:oleObj>
              </mc:Choice>
              <mc:Fallback>
                <p:oleObj name="" r:id="rId4" imgW="2009775" imgH="571500" progId="Paint.Picture">
                  <p:embed/>
                  <p:pic>
                    <p:nvPicPr>
                      <p:cNvPr id="0" name="图片 3096"/>
                      <p:cNvPicPr/>
                      <p:nvPr/>
                    </p:nvPicPr>
                    <p:blipFill>
                      <a:blip r:embed="rId3"/>
                      <a:stretch>
                        <a:fillRect/>
                      </a:stretch>
                    </p:blipFill>
                    <p:spPr>
                      <a:xfrm>
                        <a:off x="8545513" y="6370638"/>
                        <a:ext cx="2635250" cy="76200"/>
                      </a:xfrm>
                      <a:prstGeom prst="rect">
                        <a:avLst/>
                      </a:prstGeom>
                      <a:noFill/>
                      <a:ln w="38100">
                        <a:noFill/>
                        <a:miter/>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1+#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矩形 4"/>
          <p:cNvSpPr/>
          <p:nvPr/>
        </p:nvSpPr>
        <p:spPr>
          <a:xfrm>
            <a:off x="769938" y="971550"/>
            <a:ext cx="10248900" cy="58738"/>
          </a:xfrm>
          <a:prstGeom prst="rect">
            <a:avLst/>
          </a:prstGeom>
          <a:gradFill rotWithShape="1">
            <a:gsLst>
              <a:gs pos="0">
                <a:srgbClr val="008080">
                  <a:alpha val="100000"/>
                </a:srgbClr>
              </a:gs>
              <a:gs pos="37000">
                <a:srgbClr val="008080">
                  <a:alpha val="100000"/>
                </a:srgbClr>
              </a:gs>
              <a:gs pos="100000">
                <a:srgbClr val="FFFFFF">
                  <a:alpha val="100000"/>
                </a:srgbClr>
              </a:gs>
            </a:gsLst>
            <a:lin ang="1860000" scaled="1"/>
            <a:tileRect/>
          </a:gradFill>
          <a:ln w="9525">
            <a:noFill/>
          </a:ln>
        </p:spPr>
        <p:txBody>
          <a:bodyPr lIns="115139" tIns="57571" rIns="115139" bIns="57571" anchor="ctr" anchorCtr="0"/>
          <a:p>
            <a:pPr algn="ctr" eaLnBrk="0" hangingPunct="0"/>
            <a:endParaRPr lang="zh-CN" altLang="en-US" sz="100" dirty="0">
              <a:solidFill>
                <a:srgbClr val="FFFFFF"/>
              </a:solidFill>
              <a:latin typeface="Arial" panose="020B0604020202020204" charset="-52"/>
              <a:ea typeface="微软雅黑" panose="020B0503020204020204" pitchFamily="2" charset="-122"/>
              <a:sym typeface="Arial" panose="020B0604020202020204" charset="-52"/>
            </a:endParaRPr>
          </a:p>
        </p:txBody>
      </p:sp>
      <p:sp>
        <p:nvSpPr>
          <p:cNvPr id="62466" name="文本框 22"/>
          <p:cNvSpPr/>
          <p:nvPr/>
        </p:nvSpPr>
        <p:spPr>
          <a:xfrm>
            <a:off x="111125" y="1157288"/>
            <a:ext cx="3051175" cy="441325"/>
          </a:xfrm>
          <a:prstGeom prst="rect">
            <a:avLst/>
          </a:prstGeom>
          <a:noFill/>
          <a:ln w="9525">
            <a:noFill/>
          </a:ln>
        </p:spPr>
        <p:txBody>
          <a:bodyPr wrap="square" anchor="t" anchorCtr="0">
            <a:spAutoFit/>
          </a:bodyPr>
          <a:p>
            <a:pPr algn="ctr" eaLnBrk="0" hangingPunct="0">
              <a:buNone/>
            </a:pPr>
            <a:r>
              <a:rPr lang="zh-CN" altLang="en-US" sz="2000" b="1" dirty="0">
                <a:solidFill>
                  <a:srgbClr val="33CCCC"/>
                </a:solidFill>
                <a:latin typeface="微软雅黑" panose="020B0503020204020204" pitchFamily="2" charset="-122"/>
                <a:ea typeface="微软雅黑" panose="020B0503020204020204" pitchFamily="2" charset="-122"/>
                <a:sym typeface="微软雅黑" panose="020B0503020204020204" pitchFamily="2" charset="-122"/>
              </a:rPr>
              <a:t>客户准入条件</a:t>
            </a:r>
            <a:r>
              <a:rPr lang="en-US" altLang="zh-CN" sz="2000" b="1" dirty="0">
                <a:solidFill>
                  <a:srgbClr val="33CCCC"/>
                </a:solidFill>
                <a:latin typeface="微软雅黑" panose="020B0503020204020204" pitchFamily="2" charset="-122"/>
                <a:ea typeface="微软雅黑" panose="020B0503020204020204" pitchFamily="2" charset="-122"/>
                <a:sym typeface="微软雅黑" panose="020B0503020204020204" pitchFamily="2" charset="-122"/>
              </a:rPr>
              <a:t>-</a:t>
            </a:r>
            <a:r>
              <a:rPr lang="zh-CN" altLang="en-US" sz="2000" b="1" dirty="0">
                <a:solidFill>
                  <a:srgbClr val="33CCCC"/>
                </a:solidFill>
                <a:latin typeface="微软雅黑" panose="020B0503020204020204" pitchFamily="2" charset="-122"/>
                <a:ea typeface="微软雅黑" panose="020B0503020204020204" pitchFamily="2" charset="-122"/>
                <a:sym typeface="微软雅黑" panose="020B0503020204020204" pitchFamily="2" charset="-122"/>
              </a:rPr>
              <a:t>核心企业</a:t>
            </a:r>
            <a:endParaRPr lang="zh-CN" altLang="en-US" sz="2000" b="1" dirty="0">
              <a:solidFill>
                <a:srgbClr val="33CCCC"/>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2467" name="文本框 3081"/>
          <p:cNvSpPr/>
          <p:nvPr/>
        </p:nvSpPr>
        <p:spPr>
          <a:xfrm>
            <a:off x="238125" y="1692275"/>
            <a:ext cx="6207125" cy="4302125"/>
          </a:xfrm>
          <a:prstGeom prst="rect">
            <a:avLst/>
          </a:prstGeom>
          <a:noFill/>
          <a:ln w="9525">
            <a:noFill/>
          </a:ln>
        </p:spPr>
        <p:txBody>
          <a:bodyPr wrap="square" anchor="t" anchorCtr="0">
            <a:spAutoFit/>
          </a:bodyPr>
          <a:p>
            <a:pPr eaLnBrk="0" hangingPunct="0"/>
            <a:r>
              <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rPr>
              <a:t>满足以下客户类型之一：</a:t>
            </a:r>
            <a:endPar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endParaRPr>
          </a:p>
          <a:p>
            <a:pPr eaLnBrk="0" hangingPunct="0"/>
            <a:r>
              <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rPr>
              <a:t>1.行业重点客户或总行核心客户或一级分行核心客户（包括其直接或间接控股从事集团主营业务经营的子公司）。</a:t>
            </a:r>
            <a:endPar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endParaRPr>
          </a:p>
          <a:p>
            <a:pPr eaLnBrk="0" hangingPunct="0"/>
            <a:r>
              <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rPr>
              <a:t>2.客户分类为支持类的二级甲等（含）以上等级医院（未进行评级的医院，由有权卫生部门出具相应等级认定的书面证明，可同等对待）。</a:t>
            </a:r>
            <a:endPar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endParaRPr>
          </a:p>
          <a:p>
            <a:pPr eaLnBrk="0" hangingPunct="0"/>
            <a:r>
              <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rPr>
              <a:t>3.在供应链中居于核心地位，对供应链运营、交易定价、货物流转等上下游合作模式具有主导作用的优质企（事）业法人，上一年资产总额不低于10亿元或年销售收入不少于20亿元。</a:t>
            </a:r>
            <a:endPar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endParaRPr>
          </a:p>
          <a:p>
            <a:pPr eaLnBrk="0" hangingPunct="0"/>
            <a:r>
              <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rPr>
              <a:t>4.核心企业为财务公司的，注册资本在10亿元（含）以上；注册资本达不到10亿元的，母公司应为行业重点客户或总行核心客户或世界500强企业。</a:t>
            </a:r>
            <a:endPar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endParaRPr>
          </a:p>
          <a:p>
            <a:pPr eaLnBrk="0" hangingPunct="0"/>
            <a:r>
              <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rPr>
              <a:t>5.属于我行差异化信贷支持农业产业化联合体中的核心企业。</a:t>
            </a:r>
            <a:endPar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endParaRPr>
          </a:p>
          <a:p>
            <a:pPr eaLnBrk="0" hangingPunct="0"/>
            <a:r>
              <a:rPr lang="en-US" altLang="zh-CN"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rPr>
              <a:t>6.</a:t>
            </a:r>
            <a:r>
              <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rPr>
              <a:t>我行已批准给予项目固定资产贷款支持的项目法人。</a:t>
            </a:r>
            <a:endParaRPr lang="zh-CN" altLang="en-US" sz="1600" dirty="0">
              <a:solidFill>
                <a:srgbClr val="47494B"/>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2468" name="文本框 99"/>
          <p:cNvSpPr txBox="1"/>
          <p:nvPr/>
        </p:nvSpPr>
        <p:spPr>
          <a:xfrm>
            <a:off x="6946900" y="1827213"/>
            <a:ext cx="4286250" cy="2100262"/>
          </a:xfrm>
          <a:prstGeom prst="rect">
            <a:avLst/>
          </a:prstGeom>
          <a:noFill/>
          <a:ln w="9525">
            <a:noFill/>
          </a:ln>
        </p:spPr>
        <p:txBody>
          <a:bodyPr wrap="square" anchor="t" anchorCtr="0">
            <a:spAutoFit/>
          </a:bodyPr>
          <a:p>
            <a:pPr marL="285750" indent="-285750">
              <a:buFont typeface="Wingdings" panose="05000000000000000000" pitchFamily="2" charset="2"/>
              <a:buChar char="l"/>
            </a:pPr>
            <a:r>
              <a:rPr lang="zh-CN" altLang="en-US" sz="1600" dirty="0">
                <a:latin typeface="微软雅黑" panose="020B0503020204020204" pitchFamily="2" charset="-122"/>
                <a:ea typeface="微软雅黑" panose="020B0503020204020204" pitchFamily="2" charset="-122"/>
              </a:rPr>
              <a:t>办理保理</a:t>
            </a:r>
            <a:r>
              <a:rPr lang="en-US" altLang="zh-CN" sz="1600" dirty="0">
                <a:latin typeface="微软雅黑" panose="020B0503020204020204" pitchFamily="2" charset="-122"/>
                <a:ea typeface="微软雅黑" panose="020B0503020204020204" pitchFamily="2" charset="-122"/>
              </a:rPr>
              <a:t>e</a:t>
            </a:r>
            <a:r>
              <a:rPr lang="zh-CN" altLang="en-US" sz="1600" dirty="0">
                <a:latin typeface="微软雅黑" panose="020B0503020204020204" pitchFamily="2" charset="-122"/>
                <a:ea typeface="微软雅黑" panose="020B0503020204020204" pitchFamily="2" charset="-122"/>
              </a:rPr>
              <a:t>融业务的客户，直接供应商由核心企业推荐，并具有稳定的服务能力及良好的履约记录。间接供应商在农行平台或企业平台履约记录良好。</a:t>
            </a:r>
            <a:endParaRPr lang="zh-CN" altLang="en-US" sz="1600" dirty="0">
              <a:latin typeface="微软雅黑" panose="020B0503020204020204" pitchFamily="2" charset="-122"/>
              <a:ea typeface="微软雅黑" panose="020B0503020204020204" pitchFamily="2" charset="-122"/>
            </a:endParaRPr>
          </a:p>
          <a:p>
            <a:pPr marL="285750" indent="-285750">
              <a:buFont typeface="Wingdings" panose="05000000000000000000" pitchFamily="2" charset="2"/>
              <a:buChar char="l"/>
            </a:pPr>
            <a:r>
              <a:rPr lang="zh-CN" altLang="en-US" sz="1600" dirty="0">
                <a:latin typeface="微软雅黑" panose="020B0503020204020204" pitchFamily="2" charset="-122"/>
                <a:ea typeface="微软雅黑" panose="020B0503020204020204" pitchFamily="2" charset="-122"/>
              </a:rPr>
              <a:t>办理其他上游业务的客户需与核心企业合作满一年，办理下游业务的客户需与核心企业合作满两年。</a:t>
            </a:r>
            <a:endParaRPr lang="zh-CN" altLang="en-US" sz="1600" dirty="0">
              <a:latin typeface="微软雅黑" panose="020B0503020204020204" pitchFamily="2" charset="-122"/>
              <a:ea typeface="微软雅黑" panose="020B0503020204020204" pitchFamily="2" charset="-122"/>
            </a:endParaRPr>
          </a:p>
        </p:txBody>
      </p:sp>
      <p:sp>
        <p:nvSpPr>
          <p:cNvPr id="62469" name="TextBox 8"/>
          <p:cNvSpPr txBox="1"/>
          <p:nvPr/>
        </p:nvSpPr>
        <p:spPr>
          <a:xfrm>
            <a:off x="1006475" y="122238"/>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5  </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普惠贷款</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链捷贷</a:t>
            </a:r>
            <a:endPar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endParaRPr>
          </a:p>
        </p:txBody>
      </p:sp>
      <p:sp>
        <p:nvSpPr>
          <p:cNvPr id="62470" name="文本框 22"/>
          <p:cNvSpPr/>
          <p:nvPr/>
        </p:nvSpPr>
        <p:spPr>
          <a:xfrm>
            <a:off x="6648450" y="1250950"/>
            <a:ext cx="3051175" cy="441325"/>
          </a:xfrm>
          <a:prstGeom prst="rect">
            <a:avLst/>
          </a:prstGeom>
          <a:noFill/>
          <a:ln w="9525">
            <a:noFill/>
          </a:ln>
        </p:spPr>
        <p:txBody>
          <a:bodyPr wrap="square" anchor="t" anchorCtr="0">
            <a:spAutoFit/>
          </a:bodyPr>
          <a:p>
            <a:pPr algn="ctr" eaLnBrk="0" hangingPunct="0">
              <a:buNone/>
            </a:pPr>
            <a:r>
              <a:rPr lang="zh-CN" altLang="en-US" sz="2000" b="1" dirty="0">
                <a:solidFill>
                  <a:srgbClr val="33CCCC"/>
                </a:solidFill>
                <a:latin typeface="微软雅黑" panose="020B0503020204020204" pitchFamily="2" charset="-122"/>
                <a:ea typeface="微软雅黑" panose="020B0503020204020204" pitchFamily="2" charset="-122"/>
                <a:sym typeface="微软雅黑" panose="020B0503020204020204" pitchFamily="2" charset="-122"/>
              </a:rPr>
              <a:t>客户准入条件</a:t>
            </a:r>
            <a:r>
              <a:rPr lang="en-US" altLang="zh-CN" sz="2000" b="1" dirty="0">
                <a:solidFill>
                  <a:srgbClr val="33CCCC"/>
                </a:solidFill>
                <a:latin typeface="微软雅黑" panose="020B0503020204020204" pitchFamily="2" charset="-122"/>
                <a:ea typeface="微软雅黑" panose="020B0503020204020204" pitchFamily="2" charset="-122"/>
                <a:sym typeface="微软雅黑" panose="020B0503020204020204" pitchFamily="2" charset="-122"/>
              </a:rPr>
              <a:t>-</a:t>
            </a:r>
            <a:r>
              <a:rPr lang="zh-CN" altLang="en-US" sz="2000" b="1" dirty="0">
                <a:solidFill>
                  <a:srgbClr val="33CCCC"/>
                </a:solidFill>
                <a:latin typeface="微软雅黑" panose="020B0503020204020204" pitchFamily="2" charset="-122"/>
                <a:ea typeface="微软雅黑" panose="020B0503020204020204" pitchFamily="2" charset="-122"/>
                <a:sym typeface="微软雅黑" panose="020B0503020204020204" pitchFamily="2" charset="-122"/>
              </a:rPr>
              <a:t>融资客户</a:t>
            </a:r>
            <a:endParaRPr lang="zh-CN" altLang="en-US" sz="2000" b="1" dirty="0">
              <a:solidFill>
                <a:srgbClr val="33CCCC"/>
              </a:solidFill>
              <a:latin typeface="微软雅黑" panose="020B0503020204020204" pitchFamily="2" charset="-122"/>
              <a:ea typeface="微软雅黑" panose="020B0503020204020204" pitchFamily="2" charset="-122"/>
              <a:sym typeface="微软雅黑" panose="020B0503020204020204" pitchFamily="2" charset="-122"/>
            </a:endParaRPr>
          </a:p>
        </p:txBody>
      </p:sp>
      <p:graphicFrame>
        <p:nvGraphicFramePr>
          <p:cNvPr id="62471"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98" name="" r:id="rId1" imgW="2124075" imgH="590550" progId="Paint.Picture">
                  <p:embed/>
                </p:oleObj>
              </mc:Choice>
              <mc:Fallback>
                <p:oleObj name="" r:id="rId1" imgW="2124075" imgH="590550" progId="Paint.Picture">
                  <p:embed/>
                  <p:pic>
                    <p:nvPicPr>
                      <p:cNvPr id="0" name="图片 3097"/>
                      <p:cNvPicPr/>
                      <p:nvPr/>
                    </p:nvPicPr>
                    <p:blipFill>
                      <a:blip r:embed="rId2"/>
                      <a:stretch>
                        <a:fillRect/>
                      </a:stretch>
                    </p:blipFill>
                    <p:spPr>
                      <a:xfrm>
                        <a:off x="8543925" y="5946775"/>
                        <a:ext cx="2641600" cy="492125"/>
                      </a:xfrm>
                      <a:prstGeom prst="rect">
                        <a:avLst/>
                      </a:prstGeom>
                      <a:noFill/>
                      <a:ln w="38100">
                        <a:noFill/>
                        <a:miter/>
                      </a:ln>
                    </p:spPr>
                  </p:pic>
                </p:oleObj>
              </mc:Fallback>
            </mc:AlternateContent>
          </a:graphicData>
        </a:graphic>
      </p:graphicFrame>
      <p:graphicFrame>
        <p:nvGraphicFramePr>
          <p:cNvPr id="62472" name="对象 1"/>
          <p:cNvGraphicFramePr/>
          <p:nvPr/>
        </p:nvGraphicFramePr>
        <p:xfrm>
          <a:off x="8543925" y="5918200"/>
          <a:ext cx="2716213" cy="549275"/>
        </p:xfrm>
        <a:graphic>
          <a:graphicData uri="http://schemas.openxmlformats.org/presentationml/2006/ole">
            <mc:AlternateContent xmlns:mc="http://schemas.openxmlformats.org/markup-compatibility/2006">
              <mc:Choice xmlns:v="urn:schemas-microsoft-com:vml" Requires="v">
                <p:oleObj spid="_x0000_s3099" name="" r:id="rId3" imgW="2143125" imgH="619125" progId="Paint.Picture">
                  <p:embed/>
                </p:oleObj>
              </mc:Choice>
              <mc:Fallback>
                <p:oleObj name="" r:id="rId3" imgW="2143125" imgH="619125" progId="Paint.Picture">
                  <p:embed/>
                  <p:pic>
                    <p:nvPicPr>
                      <p:cNvPr id="0" name="图片 3098"/>
                      <p:cNvPicPr/>
                      <p:nvPr/>
                    </p:nvPicPr>
                    <p:blipFill>
                      <a:blip r:embed="rId4"/>
                      <a:stretch>
                        <a:fillRect/>
                      </a:stretch>
                    </p:blipFill>
                    <p:spPr>
                      <a:xfrm>
                        <a:off x="8543925" y="5918200"/>
                        <a:ext cx="2716213" cy="549275"/>
                      </a:xfrm>
                      <a:prstGeom prst="rect">
                        <a:avLst/>
                      </a:prstGeom>
                      <a:noFill/>
                      <a:ln w="38100">
                        <a:noFill/>
                        <a:miter/>
                      </a:ln>
                    </p:spPr>
                  </p:pic>
                </p:oleObj>
              </mc:Fallback>
            </mc:AlternateContent>
          </a:graphicData>
        </a:graphic>
      </p:graphicFrame>
      <p:pic>
        <p:nvPicPr>
          <p:cNvPr id="5" name="图片 4"/>
          <p:cNvPicPr>
            <a:picLocks noChangeAspect="1"/>
          </p:cNvPicPr>
          <p:nvPr/>
        </p:nvPicPr>
        <p:blipFill>
          <a:blip r:embed="rId5"/>
          <a:stretch>
            <a:fillRect/>
          </a:stretch>
        </p:blipFill>
        <p:spPr>
          <a:xfrm>
            <a:off x="8720138" y="98425"/>
            <a:ext cx="2655887" cy="733425"/>
          </a:xfrm>
          <a:prstGeom prst="rect">
            <a:avLst/>
          </a:prstGeom>
          <a:noFill/>
          <a:ln w="9525">
            <a:noFill/>
          </a:ln>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1+#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圆角矩形 8"/>
          <p:cNvSpPr/>
          <p:nvPr/>
        </p:nvSpPr>
        <p:spPr>
          <a:xfrm>
            <a:off x="3479800" y="2420938"/>
            <a:ext cx="7459663" cy="2681288"/>
          </a:xfrm>
          <a:prstGeom prst="roundRect">
            <a:avLst/>
          </a:prstGeom>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lnSpc>
                <a:spcPct val="150000"/>
              </a:lnSpc>
              <a:buNone/>
            </a:pPr>
            <a:r>
              <a:rPr lang="en-US" altLang="zh-CN" sz="1800" strike="noStrike" noProof="1" dirty="0" smtClean="0">
                <a:solidFill>
                  <a:schemeClr val="tx1"/>
                </a:solidFill>
                <a:effectLst>
                  <a:outerShdw blurRad="38100" dist="19050" dir="2700000" algn="tl" rotWithShape="0">
                    <a:schemeClr val="dk1">
                      <a:alpha val="40000"/>
                    </a:schemeClr>
                  </a:outerShdw>
                </a:effectLst>
                <a:latin typeface="微软雅黑" panose="020B0503020204020204" pitchFamily="2" charset="-122"/>
                <a:ea typeface="微软雅黑" panose="020B0503020204020204" pitchFamily="2" charset="-122"/>
              </a:rPr>
              <a:t>“</a:t>
            </a:r>
            <a:r>
              <a:rPr lang="zh-CN" altLang="en-US" sz="1800" strike="noStrike" noProof="1" dirty="0" smtClean="0">
                <a:solidFill>
                  <a:schemeClr val="tx1"/>
                </a:solidFill>
                <a:effectLst>
                  <a:outerShdw blurRad="38100" dist="19050" dir="2700000" algn="tl" rotWithShape="0">
                    <a:schemeClr val="dk1">
                      <a:alpha val="40000"/>
                    </a:schemeClr>
                  </a:outerShdw>
                </a:effectLst>
                <a:latin typeface="微软雅黑" panose="020B0503020204020204" pitchFamily="2" charset="-122"/>
                <a:ea typeface="微软雅黑" panose="020B0503020204020204" pitchFamily="2" charset="-122"/>
              </a:rPr>
              <a:t>科技贷”</a:t>
            </a:r>
            <a:r>
              <a:rPr lang="zh-CN" altLang="en-US" sz="1800" strike="noStrike" noProof="1" dirty="0" smtClean="0">
                <a:solidFill>
                  <a:schemeClr val="tx1"/>
                </a:solidFill>
                <a:effectLst>
                  <a:outerShdw blurRad="38100" dist="19050" dir="2700000" algn="tl" rotWithShape="0">
                    <a:schemeClr val="dk1">
                      <a:alpha val="40000"/>
                    </a:schemeClr>
                  </a:outerShdw>
                </a:effectLst>
                <a:uFillTx/>
                <a:latin typeface="微软雅黑" panose="020B0503020204020204" pitchFamily="2" charset="-122"/>
                <a:ea typeface="微软雅黑" panose="020B0503020204020204" pitchFamily="2" charset="-122"/>
                <a:sym typeface="+mn-ea"/>
              </a:rPr>
              <a:t>按照“政府风险补偿+抵质押担保+部分信用贷款”的业务模式办理。按照销售收入，政府科技信贷准备金提供贷款损失</a:t>
            </a:r>
            <a:r>
              <a:rPr lang="en-US" altLang="zh-CN" sz="1800" strike="noStrike" noProof="1" dirty="0" smtClean="0">
                <a:solidFill>
                  <a:schemeClr val="tx1"/>
                </a:solidFill>
                <a:effectLst>
                  <a:outerShdw blurRad="38100" dist="19050" dir="2700000" algn="tl" rotWithShape="0">
                    <a:schemeClr val="dk1">
                      <a:alpha val="40000"/>
                    </a:schemeClr>
                  </a:outerShdw>
                </a:effectLst>
                <a:uFillTx/>
                <a:latin typeface="微软雅黑" panose="020B0503020204020204" pitchFamily="2" charset="-122"/>
                <a:ea typeface="微软雅黑" panose="020B0503020204020204" pitchFamily="2" charset="-122"/>
                <a:sym typeface="+mn-ea"/>
              </a:rPr>
              <a:t>3</a:t>
            </a:r>
            <a:r>
              <a:rPr lang="zh-CN" altLang="en-US" sz="1800" strike="noStrike" noProof="1" dirty="0" smtClean="0">
                <a:solidFill>
                  <a:schemeClr val="tx1"/>
                </a:solidFill>
                <a:effectLst>
                  <a:outerShdw blurRad="38100" dist="19050" dir="2700000" algn="tl" rotWithShape="0">
                    <a:schemeClr val="dk1">
                      <a:alpha val="40000"/>
                    </a:schemeClr>
                  </a:outerShdw>
                </a:effectLst>
                <a:uFillTx/>
                <a:latin typeface="微软雅黑" panose="020B0503020204020204" pitchFamily="2" charset="-122"/>
                <a:ea typeface="微软雅黑" panose="020B0503020204020204" pitchFamily="2" charset="-122"/>
                <a:sym typeface="+mn-ea"/>
              </a:rPr>
              <a:t>0%-60%的风险补偿（单笔最高不超过500万元），贷款企业提供不高于贷款金额30%的实物资产抵质押担保，农行在承担不高于40%风险分担比例前提下，承担剩余风险敞口，对于我行分担风险部分，可采用信用方式。</a:t>
            </a:r>
            <a:endParaRPr lang="zh-CN" altLang="en-US" sz="1800" strike="noStrike" noProof="1" dirty="0" smtClean="0">
              <a:solidFill>
                <a:schemeClr val="tx1"/>
              </a:solidFill>
              <a:effectLst>
                <a:outerShdw blurRad="38100" dist="19050" dir="2700000" algn="tl" rotWithShape="0">
                  <a:schemeClr val="dk1">
                    <a:alpha val="40000"/>
                  </a:schemeClr>
                </a:outerShdw>
              </a:effectLst>
              <a:latin typeface="微软雅黑" panose="020B0503020204020204" pitchFamily="2" charset="-122"/>
              <a:ea typeface="微软雅黑" panose="020B0503020204020204" pitchFamily="2" charset="-122"/>
            </a:endParaRPr>
          </a:p>
        </p:txBody>
      </p:sp>
      <p:sp>
        <p:nvSpPr>
          <p:cNvPr id="2" name="文本框 1"/>
          <p:cNvSpPr txBox="1"/>
          <p:nvPr/>
        </p:nvSpPr>
        <p:spPr>
          <a:xfrm>
            <a:off x="3479800" y="990600"/>
            <a:ext cx="7378700" cy="1344613"/>
          </a:xfrm>
          <a:prstGeom prst="flowChartAlternateProcess">
            <a:avLst/>
          </a:prstGeom>
        </p:spPr>
        <p:style>
          <a:lnRef idx="1">
            <a:schemeClr val="accent3"/>
          </a:lnRef>
          <a:fillRef idx="3">
            <a:schemeClr val="accent3"/>
          </a:fillRef>
          <a:effectRef idx="2">
            <a:schemeClr val="accent3"/>
          </a:effectRef>
          <a:fontRef idx="minor">
            <a:schemeClr val="lt1"/>
          </a:fontRef>
        </p:style>
        <p:txBody>
          <a:bodyPr wrap="square" rtlCol="0" anchor="t">
            <a:spAutoFit/>
          </a:bodyPr>
          <a:p>
            <a:pPr lvl="0" algn="just" fontAlgn="base">
              <a:lnSpc>
                <a:spcPct val="130000"/>
              </a:lnSpc>
              <a:spcAft>
                <a:spcPts val="1800"/>
              </a:spcAft>
              <a:buClr>
                <a:srgbClr val="5ABA61"/>
              </a:buClr>
              <a:buNone/>
            </a:pPr>
            <a:r>
              <a:rPr lang="zh-CN" altLang="en-US" sz="1890" strike="noStrike" noProof="1" dirty="0">
                <a:solidFill>
                  <a:schemeClr val="tx1"/>
                </a:solidFill>
                <a:uFillTx/>
                <a:latin typeface="微软雅黑" panose="020B0503020204020204" pitchFamily="2" charset="-122"/>
                <a:ea typeface="微软雅黑" panose="020B0503020204020204" pitchFamily="2" charset="-122"/>
                <a:cs typeface="+mn-ea"/>
                <a:sym typeface="+mn-ea"/>
              </a:rPr>
              <a:t>“科技贷”业务是指对已纳入河南省科技型中小企业信贷风险补偿金补偿范围内的科技型小微企业发放的，用于小微企业生产经营周转的短期信用业务。</a:t>
            </a:r>
            <a:endParaRPr lang="zh-CN" altLang="en-US" sz="1890" strike="noStrike" noProof="1" dirty="0">
              <a:solidFill>
                <a:schemeClr val="tx1"/>
              </a:solidFill>
              <a:uFillTx/>
              <a:latin typeface="微软雅黑" panose="020B0503020204020204" pitchFamily="2" charset="-122"/>
              <a:ea typeface="微软雅黑" panose="020B0503020204020204" pitchFamily="2" charset="-122"/>
              <a:cs typeface="+mn-ea"/>
              <a:sym typeface="+mn-ea"/>
            </a:endParaRPr>
          </a:p>
        </p:txBody>
      </p:sp>
      <p:sp>
        <p:nvSpPr>
          <p:cNvPr id="8" name="流程图: 可选过程 7"/>
          <p:cNvSpPr/>
          <p:nvPr/>
        </p:nvSpPr>
        <p:spPr>
          <a:xfrm>
            <a:off x="1296988" y="3263900"/>
            <a:ext cx="1646238" cy="4762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buNone/>
            </a:pPr>
            <a:r>
              <a:rPr lang="zh-CN" altLang="zh-CN" sz="2175" strike="noStrike" noProof="1"/>
              <a:t>业务模式</a:t>
            </a:r>
            <a:endParaRPr lang="zh-CN" altLang="zh-CN" sz="2175" strike="noStrike" noProof="1"/>
          </a:p>
        </p:txBody>
      </p:sp>
      <p:sp>
        <p:nvSpPr>
          <p:cNvPr id="100" name="文本框 99"/>
          <p:cNvSpPr txBox="1"/>
          <p:nvPr/>
        </p:nvSpPr>
        <p:spPr>
          <a:xfrm>
            <a:off x="3479800" y="5303838"/>
            <a:ext cx="7458075" cy="528638"/>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p>
            <a:pPr marL="0" algn="l" fontAlgn="base">
              <a:buNone/>
            </a:pPr>
            <a:r>
              <a:rPr lang="zh-CN" altLang="en-US" sz="2175" b="0" u="none" strike="noStrike" noProof="1">
                <a:latin typeface="宋体" panose="02010600030101010101" pitchFamily="2" charset="-122"/>
                <a:ea typeface="宋体" panose="02010600030101010101" pitchFamily="2" charset="-122"/>
                <a:cs typeface="宋体" panose="02010600030101010101" pitchFamily="2" charset="-122"/>
              </a:rPr>
              <a:t>采用先行贷款、后按损失比例补偿的方式，进行风险补偿。</a:t>
            </a:r>
            <a:endParaRPr lang="zh-CN" altLang="en-US" sz="2175" b="0" u="none" strike="noStrike" noProof="1">
              <a:latin typeface="宋体" panose="02010600030101010101" pitchFamily="2" charset="-122"/>
              <a:ea typeface="宋体" panose="02010600030101010101" pitchFamily="2" charset="-122"/>
              <a:cs typeface="宋体" panose="02010600030101010101" pitchFamily="2" charset="-122"/>
            </a:endParaRPr>
          </a:p>
        </p:txBody>
      </p:sp>
      <p:sp>
        <p:nvSpPr>
          <p:cNvPr id="10" name="流程图: 可选过程 9"/>
          <p:cNvSpPr/>
          <p:nvPr/>
        </p:nvSpPr>
        <p:spPr>
          <a:xfrm>
            <a:off x="1008063" y="5102225"/>
            <a:ext cx="2116138" cy="47466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buNone/>
            </a:pPr>
            <a:r>
              <a:rPr lang="zh-CN" altLang="zh-CN" sz="2175" strike="noStrike" noProof="1"/>
              <a:t>风险补偿模式</a:t>
            </a:r>
            <a:endParaRPr lang="zh-CN" altLang="zh-CN" sz="2175" strike="noStrike" noProof="1"/>
          </a:p>
        </p:txBody>
      </p:sp>
      <p:sp>
        <p:nvSpPr>
          <p:cNvPr id="11" name="下箭头 10"/>
          <p:cNvSpPr/>
          <p:nvPr/>
        </p:nvSpPr>
        <p:spPr>
          <a:xfrm>
            <a:off x="1984375" y="2251075"/>
            <a:ext cx="271463" cy="6810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p>
        </p:txBody>
      </p:sp>
      <p:sp>
        <p:nvSpPr>
          <p:cNvPr id="12" name="下箭头 11"/>
          <p:cNvSpPr/>
          <p:nvPr/>
        </p:nvSpPr>
        <p:spPr>
          <a:xfrm>
            <a:off x="1984375" y="4191000"/>
            <a:ext cx="271463" cy="6794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p>
        </p:txBody>
      </p:sp>
      <p:sp>
        <p:nvSpPr>
          <p:cNvPr id="70666" name="矩形 4"/>
          <p:cNvSpPr/>
          <p:nvPr/>
        </p:nvSpPr>
        <p:spPr>
          <a:xfrm>
            <a:off x="690563" y="815975"/>
            <a:ext cx="10247313" cy="58738"/>
          </a:xfrm>
          <a:prstGeom prst="rect">
            <a:avLst/>
          </a:prstGeom>
          <a:gradFill rotWithShape="1">
            <a:gsLst>
              <a:gs pos="0">
                <a:srgbClr val="008080">
                  <a:alpha val="100000"/>
                </a:srgbClr>
              </a:gs>
              <a:gs pos="37000">
                <a:srgbClr val="008080">
                  <a:alpha val="100000"/>
                </a:srgbClr>
              </a:gs>
              <a:gs pos="100000">
                <a:srgbClr val="FFFFFF">
                  <a:alpha val="100000"/>
                </a:srgbClr>
              </a:gs>
            </a:gsLst>
            <a:lin ang="1860000" scaled="1"/>
            <a:tileRect/>
          </a:gradFill>
          <a:ln w="9525">
            <a:noFill/>
          </a:ln>
        </p:spPr>
        <p:txBody>
          <a:bodyPr lIns="115139" tIns="57571" rIns="115139" bIns="57571" anchor="ctr"/>
          <a:p>
            <a:pPr lvl="0" indent="0" algn="ctr" eaLnBrk="0" fontAlgn="base" hangingPunct="0"/>
            <a:endParaRPr lang="zh-CN" altLang="en-US" sz="2270" strike="noStrike" noProof="1" dirty="0">
              <a:solidFill>
                <a:srgbClr val="FFFFFF"/>
              </a:solidFill>
              <a:latin typeface="Arial" panose="020B0604020202020204" pitchFamily="34" charset="0"/>
              <a:ea typeface="微软雅黑" panose="020B0503020204020204" pitchFamily="2" charset="-122"/>
              <a:sym typeface="Arial" panose="020B0604020202020204" pitchFamily="34" charset="0"/>
            </a:endParaRPr>
          </a:p>
        </p:txBody>
      </p:sp>
      <p:sp>
        <p:nvSpPr>
          <p:cNvPr id="64521" name="TextBox 8"/>
          <p:cNvSpPr txBox="1"/>
          <p:nvPr/>
        </p:nvSpPr>
        <p:spPr>
          <a:xfrm>
            <a:off x="1006475" y="122238"/>
            <a:ext cx="8001000" cy="65087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5  </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普惠贷款</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科技贷</a:t>
            </a:r>
            <a:endPar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endParaRPr>
          </a:p>
        </p:txBody>
      </p:sp>
      <p:sp>
        <p:nvSpPr>
          <p:cNvPr id="3" name="流程图: 可选过程 2"/>
          <p:cNvSpPr/>
          <p:nvPr/>
        </p:nvSpPr>
        <p:spPr>
          <a:xfrm>
            <a:off x="1296988" y="1425575"/>
            <a:ext cx="1646238" cy="476250"/>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buNone/>
            </a:pPr>
            <a:r>
              <a:rPr lang="zh-CN" altLang="zh-CN" sz="2175" strike="noStrike" noProof="1">
                <a:solidFill>
                  <a:schemeClr val="tx1"/>
                </a:solidFill>
              </a:rPr>
              <a:t>产品定义</a:t>
            </a:r>
            <a:endParaRPr lang="zh-CN" altLang="zh-CN" sz="2175" strike="noStrike" noProof="1">
              <a:solidFill>
                <a:schemeClr val="tx1"/>
              </a:solidFill>
            </a:endParaRPr>
          </a:p>
        </p:txBody>
      </p:sp>
      <p:graphicFrame>
        <p:nvGraphicFramePr>
          <p:cNvPr id="64523" name="对象 3"/>
          <p:cNvGraphicFramePr/>
          <p:nvPr/>
        </p:nvGraphicFramePr>
        <p:xfrm>
          <a:off x="8543925" y="5918200"/>
          <a:ext cx="2716213" cy="549275"/>
        </p:xfrm>
        <a:graphic>
          <a:graphicData uri="http://schemas.openxmlformats.org/presentationml/2006/ole">
            <mc:AlternateContent xmlns:mc="http://schemas.openxmlformats.org/markup-compatibility/2006">
              <mc:Choice xmlns:v="urn:schemas-microsoft-com:vml" Requires="v">
                <p:oleObj spid="_x0000_s3100" name="" r:id="rId1" imgW="2143125" imgH="619125" progId="Paint.Picture">
                  <p:embed/>
                </p:oleObj>
              </mc:Choice>
              <mc:Fallback>
                <p:oleObj name="" r:id="rId1" imgW="2143125" imgH="619125" progId="Paint.Picture">
                  <p:embed/>
                  <p:pic>
                    <p:nvPicPr>
                      <p:cNvPr id="0" name="图片 3099"/>
                      <p:cNvPicPr/>
                      <p:nvPr/>
                    </p:nvPicPr>
                    <p:blipFill>
                      <a:blip r:embed="rId2"/>
                      <a:stretch>
                        <a:fillRect/>
                      </a:stretch>
                    </p:blipFill>
                    <p:spPr>
                      <a:xfrm>
                        <a:off x="8543925" y="5918200"/>
                        <a:ext cx="2716213" cy="549275"/>
                      </a:xfrm>
                      <a:prstGeom prst="rect">
                        <a:avLst/>
                      </a:prstGeom>
                      <a:noFill/>
                      <a:ln w="38100">
                        <a:noFill/>
                        <a:miter/>
                      </a:ln>
                    </p:spPr>
                  </p:pic>
                </p:oleObj>
              </mc:Fallback>
            </mc:AlternateContent>
          </a:graphicData>
        </a:graphic>
      </p:graphicFrame>
      <p:pic>
        <p:nvPicPr>
          <p:cNvPr id="6" name="图片 5"/>
          <p:cNvPicPr>
            <a:picLocks noChangeAspect="1"/>
          </p:cNvPicPr>
          <p:nvPr/>
        </p:nvPicPr>
        <p:blipFill>
          <a:blip r:embed="rId3"/>
          <a:stretch>
            <a:fillRect/>
          </a:stretch>
        </p:blipFill>
        <p:spPr>
          <a:xfrm>
            <a:off x="8720138" y="98425"/>
            <a:ext cx="2655887" cy="733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1+#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2529" name="Rectangle 3"/>
          <p:cNvSpPr/>
          <p:nvPr/>
        </p:nvSpPr>
        <p:spPr>
          <a:xfrm>
            <a:off x="233363" y="727075"/>
            <a:ext cx="10718800" cy="501650"/>
          </a:xfrm>
          <a:prstGeom prst="rect">
            <a:avLst/>
          </a:prstGeom>
          <a:noFill/>
          <a:ln w="9525">
            <a:noFill/>
          </a:ln>
        </p:spPr>
        <p:txBody>
          <a:bodyPr lIns="107076" tIns="53539" rIns="107076" bIns="53539" anchor="t" anchorCtr="0">
            <a:spAutoFit/>
          </a:bodyPr>
          <a:p>
            <a:pPr fontAlgn="base">
              <a:lnSpc>
                <a:spcPct val="110000"/>
              </a:lnSpc>
            </a:pPr>
            <a:endParaRPr lang="zh-CN" altLang="en-US" sz="2325" b="1" strike="noStrike" noProof="1" dirty="0">
              <a:latin typeface="Times New Roman" panose="02020603050405020304" pitchFamily="2" charset="36"/>
              <a:ea typeface="楷体_GB2312" panose="02010609030101010101" pitchFamily="1" charset="-122"/>
            </a:endParaRPr>
          </a:p>
        </p:txBody>
      </p:sp>
      <p:sp>
        <p:nvSpPr>
          <p:cNvPr id="66563" name="filename"/>
          <p:cNvSpPr/>
          <p:nvPr/>
        </p:nvSpPr>
        <p:spPr>
          <a:xfrm>
            <a:off x="1588" y="2014538"/>
            <a:ext cx="11518900" cy="2846387"/>
          </a:xfrm>
          <a:prstGeom prst="rect">
            <a:avLst/>
          </a:prstGeom>
          <a:solidFill>
            <a:srgbClr val="009999"/>
          </a:solidFill>
          <a:ln w="9525">
            <a:noFill/>
          </a:ln>
        </p:spPr>
        <p:txBody>
          <a:bodyPr lIns="107937" tIns="53967" rIns="107937" bIns="53967" anchor="ctr" anchorCtr="0"/>
          <a:p>
            <a:pPr algn="ctr" defTabSz="936625">
              <a:lnSpc>
                <a:spcPct val="100000"/>
              </a:lnSpc>
              <a:spcBef>
                <a:spcPct val="0"/>
              </a:spcBef>
              <a:buClrTx/>
              <a:buNone/>
            </a:pPr>
            <a:r>
              <a:rPr lang="zh-CN" altLang="en-US" sz="9300" b="1" dirty="0">
                <a:solidFill>
                  <a:schemeClr val="bg1"/>
                </a:solidFill>
                <a:latin typeface="Arial" panose="020B0604020202020204" charset="-116"/>
                <a:ea typeface="华文行楷" charset="-122"/>
              </a:rPr>
              <a:t>谢谢！</a:t>
            </a:r>
            <a:endParaRPr lang="zh-CN" altLang="en-US" sz="9300" b="1" dirty="0">
              <a:solidFill>
                <a:schemeClr val="bg1"/>
              </a:solidFill>
              <a:latin typeface="Arial" panose="020B0604020202020204" charset="-116"/>
              <a:ea typeface="华文行楷" charset="-122"/>
            </a:endParaRPr>
          </a:p>
        </p:txBody>
      </p:sp>
      <p:sp>
        <p:nvSpPr>
          <p:cNvPr id="22531" name="页脚占位符 2"/>
          <p:cNvSpPr txBox="1">
            <a:spLocks noGrp="1"/>
          </p:cNvSpPr>
          <p:nvPr/>
        </p:nvSpPr>
        <p:spPr>
          <a:xfrm>
            <a:off x="3935413" y="6513513"/>
            <a:ext cx="3648075" cy="531813"/>
          </a:xfrm>
          <a:prstGeom prst="rect">
            <a:avLst/>
          </a:prstGeom>
          <a:noFill/>
          <a:ln w="9525">
            <a:noFill/>
          </a:ln>
        </p:spPr>
        <p:txBody>
          <a:bodyPr lIns="121387" tIns="60694" rIns="121387" bIns="60694" anchor="b" anchorCtr="0"/>
          <a:p>
            <a:pPr algn="ctr">
              <a:lnSpc>
                <a:spcPct val="100000"/>
              </a:lnSpc>
              <a:spcBef>
                <a:spcPct val="0"/>
              </a:spcBef>
              <a:buClrTx/>
              <a:buNone/>
            </a:pPr>
            <a:endParaRPr lang="en-US" altLang="x-none" sz="1510" b="1" noProof="1" dirty="0">
              <a:latin typeface="Garamond" pitchFamily="2" charset="0"/>
              <a:ea typeface="宋体" panose="02010600030101010101" pitchFamily="2" charset="-122"/>
            </a:endParaRPr>
          </a:p>
        </p:txBody>
      </p:sp>
      <p:graphicFrame>
        <p:nvGraphicFramePr>
          <p:cNvPr id="66565"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101" name="" r:id="rId2" imgW="2124075" imgH="590550" progId="Paint.Picture">
                  <p:embed/>
                </p:oleObj>
              </mc:Choice>
              <mc:Fallback>
                <p:oleObj name="" r:id="rId2" imgW="2124075" imgH="590550" progId="Paint.Picture">
                  <p:embed/>
                  <p:pic>
                    <p:nvPicPr>
                      <p:cNvPr id="0" name="图片 3100"/>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4"/>
          <a:stretch>
            <a:fillRect/>
          </a:stretch>
        </p:blipFill>
        <p:spPr>
          <a:xfrm>
            <a:off x="8720138" y="98425"/>
            <a:ext cx="2655887" cy="733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1273" name="TextBox 8"/>
          <p:cNvSpPr txBox="1"/>
          <p:nvPr/>
        </p:nvSpPr>
        <p:spPr>
          <a:xfrm>
            <a:off x="935038" y="0"/>
            <a:ext cx="4668838" cy="831850"/>
          </a:xfrm>
          <a:prstGeom prst="rect">
            <a:avLst/>
          </a:prstGeom>
          <a:noFill/>
          <a:ln w="9525">
            <a:noFill/>
          </a:ln>
        </p:spPr>
        <p:txBody>
          <a:bodyPr wrap="square" anchor="ctr" anchorCtr="0">
            <a:spAutoFit/>
          </a:bodyPr>
          <a:p>
            <a:pPr>
              <a:buNone/>
            </a:pPr>
            <a:r>
              <a:rPr lang="zh-CN" altLang="en-US" sz="4185" b="1" noProof="1" dirty="0">
                <a:solidFill>
                  <a:srgbClr val="404040"/>
                </a:solidFill>
                <a:latin typeface="微软雅黑" panose="020B0503020204020204" pitchFamily="2" charset="-122"/>
                <a:ea typeface="微软雅黑" panose="020B0503020204020204" pitchFamily="2" charset="-122"/>
                <a:cs typeface="+mn-cs"/>
              </a:rPr>
              <a:t>目  录</a:t>
            </a:r>
            <a:r>
              <a:rPr lang="zh-CN" altLang="en-US" sz="2790" b="1" noProof="1" dirty="0">
                <a:solidFill>
                  <a:srgbClr val="404040"/>
                </a:solidFill>
                <a:latin typeface="造字工房悦黑演示版常规体" charset="-122"/>
                <a:ea typeface="造字工房悦黑演示版常规体" charset="-122"/>
                <a:cs typeface="+mn-cs"/>
              </a:rPr>
              <a:t>  </a:t>
            </a:r>
            <a:endParaRPr lang="zh-CN" altLang="en-US" sz="2790" b="1" noProof="1" dirty="0">
              <a:solidFill>
                <a:srgbClr val="404040"/>
              </a:solidFill>
              <a:latin typeface="造字工房悦黑演示版常规体" charset="-122"/>
              <a:ea typeface="造字工房悦黑演示版常规体" charset="-122"/>
            </a:endParaRPr>
          </a:p>
        </p:txBody>
      </p:sp>
      <p:pic>
        <p:nvPicPr>
          <p:cNvPr id="15363" name="图片 3"/>
          <p:cNvPicPr>
            <a:picLocks noChangeAspect="1"/>
          </p:cNvPicPr>
          <p:nvPr/>
        </p:nvPicPr>
        <p:blipFill>
          <a:blip r:embed="rId2"/>
          <a:stretch>
            <a:fillRect/>
          </a:stretch>
        </p:blipFill>
        <p:spPr>
          <a:xfrm>
            <a:off x="1574800" y="2047875"/>
            <a:ext cx="8267700" cy="1255713"/>
          </a:xfrm>
          <a:prstGeom prst="rect">
            <a:avLst/>
          </a:prstGeom>
          <a:noFill/>
          <a:ln w="9525">
            <a:noFill/>
          </a:ln>
        </p:spPr>
      </p:pic>
      <p:sp>
        <p:nvSpPr>
          <p:cNvPr id="3" name="TextBox 8"/>
          <p:cNvSpPr txBox="1"/>
          <p:nvPr/>
        </p:nvSpPr>
        <p:spPr>
          <a:xfrm>
            <a:off x="2257425" y="2225675"/>
            <a:ext cx="7007225" cy="66833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2</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乡村振兴工业贷</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15365" name="图片 3"/>
          <p:cNvPicPr>
            <a:picLocks noChangeAspect="1"/>
          </p:cNvPicPr>
          <p:nvPr/>
        </p:nvPicPr>
        <p:blipFill>
          <a:blip r:embed="rId2"/>
          <a:stretch>
            <a:fillRect/>
          </a:stretch>
        </p:blipFill>
        <p:spPr>
          <a:xfrm>
            <a:off x="1574800" y="2984500"/>
            <a:ext cx="8267700" cy="1254125"/>
          </a:xfrm>
          <a:prstGeom prst="rect">
            <a:avLst/>
          </a:prstGeom>
          <a:noFill/>
          <a:ln w="9525">
            <a:noFill/>
          </a:ln>
        </p:spPr>
      </p:pic>
      <p:sp>
        <p:nvSpPr>
          <p:cNvPr id="5" name="TextBox 8"/>
          <p:cNvSpPr txBox="1"/>
          <p:nvPr/>
        </p:nvSpPr>
        <p:spPr>
          <a:xfrm>
            <a:off x="2257425" y="3182938"/>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3</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县域医院贷款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15367" name="图片 3"/>
          <p:cNvPicPr>
            <a:picLocks noChangeAspect="1"/>
          </p:cNvPicPr>
          <p:nvPr/>
        </p:nvPicPr>
        <p:blipFill>
          <a:blip r:embed="rId2"/>
          <a:stretch>
            <a:fillRect/>
          </a:stretch>
        </p:blipFill>
        <p:spPr>
          <a:xfrm>
            <a:off x="1577975" y="1117600"/>
            <a:ext cx="8267700" cy="1254125"/>
          </a:xfrm>
          <a:prstGeom prst="rect">
            <a:avLst/>
          </a:prstGeom>
          <a:noFill/>
          <a:ln w="9525">
            <a:noFill/>
          </a:ln>
        </p:spPr>
      </p:pic>
      <p:sp>
        <p:nvSpPr>
          <p:cNvPr id="7" name="TextBox 8"/>
          <p:cNvSpPr txBox="1"/>
          <p:nvPr/>
        </p:nvSpPr>
        <p:spPr>
          <a:xfrm>
            <a:off x="2254250" y="1327150"/>
            <a:ext cx="7008813" cy="657225"/>
          </a:xfrm>
          <a:prstGeom prst="rect">
            <a:avLst/>
          </a:prstGeom>
          <a:noFill/>
          <a:ln w="9525">
            <a:noFill/>
          </a:ln>
        </p:spPr>
        <p:txBody>
          <a:bodyPr wrap="square" anchor="ctr" anchorCtr="0">
            <a:spAutoFit/>
          </a:bodyPr>
          <a:p>
            <a:pPr>
              <a:buNone/>
            </a:pPr>
            <a:r>
              <a:rPr lang="en-US" altLang="zh-CN" sz="3200" b="1" noProof="1" dirty="0">
                <a:solidFill>
                  <a:srgbClr val="2F9797"/>
                </a:solidFill>
                <a:latin typeface="微软雅黑" panose="020B0503020204020204" pitchFamily="2" charset="-122"/>
                <a:ea typeface="微软雅黑" panose="020B0503020204020204" pitchFamily="2" charset="-122"/>
                <a:cs typeface="+mn-cs"/>
              </a:rPr>
              <a:t>Part 1  乡村振兴园区贷</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2" name="图片 1"/>
          <p:cNvPicPr>
            <a:picLocks noChangeAspect="1"/>
          </p:cNvPicPr>
          <p:nvPr/>
        </p:nvPicPr>
        <p:blipFill>
          <a:blip r:embed="rId3"/>
          <a:stretch>
            <a:fillRect/>
          </a:stretch>
        </p:blipFill>
        <p:spPr>
          <a:xfrm>
            <a:off x="8720138" y="98425"/>
            <a:ext cx="2655887" cy="733425"/>
          </a:xfrm>
          <a:prstGeom prst="rect">
            <a:avLst/>
          </a:prstGeom>
          <a:noFill/>
          <a:ln w="9525">
            <a:noFill/>
          </a:ln>
        </p:spPr>
      </p:pic>
      <p:graphicFrame>
        <p:nvGraphicFramePr>
          <p:cNvPr id="15370"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77" name="" r:id="rId4" imgW="2124075" imgH="590550" progId="Paint.Picture">
                  <p:embed/>
                </p:oleObj>
              </mc:Choice>
              <mc:Fallback>
                <p:oleObj name="" r:id="rId4" imgW="2124075" imgH="590550" progId="Paint.Picture">
                  <p:embed/>
                  <p:pic>
                    <p:nvPicPr>
                      <p:cNvPr id="0" name="图片 3076"/>
                      <p:cNvPicPr/>
                      <p:nvPr/>
                    </p:nvPicPr>
                    <p:blipFill>
                      <a:blip r:embed="rId5"/>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15371" name="图片 3"/>
          <p:cNvPicPr>
            <a:picLocks noChangeAspect="1"/>
          </p:cNvPicPr>
          <p:nvPr/>
        </p:nvPicPr>
        <p:blipFill>
          <a:blip r:embed="rId2"/>
          <a:stretch>
            <a:fillRect/>
          </a:stretch>
        </p:blipFill>
        <p:spPr>
          <a:xfrm>
            <a:off x="1574800" y="3948113"/>
            <a:ext cx="8267700" cy="1254125"/>
          </a:xfrm>
          <a:prstGeom prst="rect">
            <a:avLst/>
          </a:prstGeom>
          <a:noFill/>
          <a:ln w="9525">
            <a:noFill/>
          </a:ln>
        </p:spPr>
      </p:pic>
      <p:pic>
        <p:nvPicPr>
          <p:cNvPr id="15372" name="图片 3"/>
          <p:cNvPicPr>
            <a:picLocks noChangeAspect="1"/>
          </p:cNvPicPr>
          <p:nvPr/>
        </p:nvPicPr>
        <p:blipFill>
          <a:blip r:embed="rId2"/>
          <a:stretch>
            <a:fillRect/>
          </a:stretch>
        </p:blipFill>
        <p:spPr>
          <a:xfrm>
            <a:off x="1577975" y="4953000"/>
            <a:ext cx="8267700" cy="1254125"/>
          </a:xfrm>
          <a:prstGeom prst="rect">
            <a:avLst/>
          </a:prstGeom>
          <a:noFill/>
          <a:ln w="9525">
            <a:noFill/>
          </a:ln>
        </p:spPr>
      </p:pic>
      <p:sp>
        <p:nvSpPr>
          <p:cNvPr id="10" name="TextBox 8"/>
          <p:cNvSpPr txBox="1"/>
          <p:nvPr/>
        </p:nvSpPr>
        <p:spPr>
          <a:xfrm>
            <a:off x="2257425" y="4156075"/>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4</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县域幸福产业贷款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sp>
        <p:nvSpPr>
          <p:cNvPr id="11" name="TextBox 8"/>
          <p:cNvSpPr txBox="1"/>
          <p:nvPr/>
        </p:nvSpPr>
        <p:spPr>
          <a:xfrm>
            <a:off x="2257425" y="5146675"/>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5</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普惠贷款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grpSp>
        <p:nvGrpSpPr>
          <p:cNvPr id="17410" name="组合 15"/>
          <p:cNvGrpSpPr/>
          <p:nvPr/>
        </p:nvGrpSpPr>
        <p:grpSpPr>
          <a:xfrm>
            <a:off x="1068388" y="1854200"/>
            <a:ext cx="9604375" cy="1571625"/>
            <a:chOff x="2569195" y="1984502"/>
            <a:chExt cx="7326787" cy="3632528"/>
          </a:xfrm>
        </p:grpSpPr>
        <p:sp>
          <p:nvSpPr>
            <p:cNvPr id="17" name="矩形 16"/>
            <p:cNvSpPr/>
            <p:nvPr/>
          </p:nvSpPr>
          <p:spPr>
            <a:xfrm>
              <a:off x="2569195" y="1984502"/>
              <a:ext cx="7056784" cy="3632528"/>
            </a:xfrm>
            <a:prstGeom prst="rect">
              <a:avLst/>
            </a:prstGeom>
            <a:solidFill>
              <a:srgbClr val="F7F7F7"/>
            </a:solidFill>
            <a:ln>
              <a:noFill/>
            </a:ln>
            <a:effectLst>
              <a:outerShdw blurRad="254000" dist="1270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p>
          </p:txBody>
        </p:sp>
        <p:grpSp>
          <p:nvGrpSpPr>
            <p:cNvPr id="17412" name="组合 17"/>
            <p:cNvGrpSpPr/>
            <p:nvPr/>
          </p:nvGrpSpPr>
          <p:grpSpPr>
            <a:xfrm>
              <a:off x="9632588" y="2007010"/>
              <a:ext cx="263394" cy="3603573"/>
              <a:chOff x="9632588" y="2007010"/>
              <a:chExt cx="263394" cy="3603573"/>
            </a:xfrm>
          </p:grpSpPr>
          <p:sp>
            <p:nvSpPr>
              <p:cNvPr id="19" name="矩形 18"/>
              <p:cNvSpPr/>
              <p:nvPr/>
            </p:nvSpPr>
            <p:spPr>
              <a:xfrm>
                <a:off x="9632588" y="2924944"/>
                <a:ext cx="263393" cy="864096"/>
              </a:xfrm>
              <a:prstGeom prst="rect">
                <a:avLst/>
              </a:prstGeom>
              <a:solidFill>
                <a:srgbClr val="00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0" name="矩形 19"/>
              <p:cNvSpPr/>
              <p:nvPr/>
            </p:nvSpPr>
            <p:spPr>
              <a:xfrm>
                <a:off x="9632588" y="3789040"/>
                <a:ext cx="263393" cy="919672"/>
              </a:xfrm>
              <a:prstGeom prst="rect">
                <a:avLst/>
              </a:prstGeom>
              <a:solidFill>
                <a:srgbClr val="F83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1" name="单圆角矩形 20"/>
              <p:cNvSpPr/>
              <p:nvPr/>
            </p:nvSpPr>
            <p:spPr>
              <a:xfrm flipV="1">
                <a:off x="9632588" y="4708712"/>
                <a:ext cx="262626" cy="901871"/>
              </a:xfrm>
              <a:prstGeom prst="round1Rect">
                <a:avLst>
                  <a:gd name="adj" fmla="val 50000"/>
                </a:avLst>
              </a:prstGeom>
              <a:solidFill>
                <a:srgbClr val="663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2" name="单圆角矩形 21"/>
              <p:cNvSpPr/>
              <p:nvPr/>
            </p:nvSpPr>
            <p:spPr>
              <a:xfrm>
                <a:off x="9633356" y="2007010"/>
                <a:ext cx="262626" cy="917934"/>
              </a:xfrm>
              <a:prstGeom prst="round1Rect">
                <a:avLst>
                  <a:gd name="adj" fmla="val 40328"/>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grpSp>
      </p:grpSp>
      <p:sp>
        <p:nvSpPr>
          <p:cNvPr id="17417" name="文本框 1"/>
          <p:cNvSpPr txBox="1"/>
          <p:nvPr/>
        </p:nvSpPr>
        <p:spPr>
          <a:xfrm>
            <a:off x="1539875" y="2017713"/>
            <a:ext cx="8140700" cy="996950"/>
          </a:xfrm>
          <a:prstGeom prst="rect">
            <a:avLst/>
          </a:prstGeom>
          <a:noFill/>
          <a:ln w="9525">
            <a:noFill/>
          </a:ln>
        </p:spPr>
        <p:txBody>
          <a:bodyPr wrap="square" anchor="t" anchorCtr="0">
            <a:spAutoFit/>
          </a:bodyPr>
          <a:p>
            <a:pPr>
              <a:lnSpc>
                <a:spcPct val="124000"/>
              </a:lnSpc>
              <a:spcBef>
                <a:spcPct val="0"/>
              </a:spcBef>
              <a:buNone/>
            </a:pPr>
            <a:r>
              <a:rPr lang="zh-CN" altLang="en-US" sz="1600" dirty="0">
                <a:latin typeface="微软雅黑" panose="020B0503020204020204" pitchFamily="2" charset="-122"/>
                <a:ea typeface="微软雅黑" panose="020B0503020204020204" pitchFamily="2" charset="-122"/>
              </a:rPr>
              <a:t>乡村振兴园区贷是在县域范围内向企业发放的，用于满足其开展园区运营或建设的贷款。</a:t>
            </a:r>
            <a:endParaRPr lang="zh-CN" altLang="en-US" sz="1600" dirty="0">
              <a:latin typeface="微软雅黑" panose="020B0503020204020204" pitchFamily="2" charset="-122"/>
              <a:ea typeface="微软雅黑" panose="020B0503020204020204" pitchFamily="2" charset="-122"/>
            </a:endParaRPr>
          </a:p>
          <a:p>
            <a:pPr>
              <a:lnSpc>
                <a:spcPct val="124000"/>
              </a:lnSpc>
              <a:spcBef>
                <a:spcPct val="0"/>
              </a:spcBef>
              <a:buNone/>
            </a:pPr>
            <a:r>
              <a:rPr lang="zh-CN" altLang="en-US" sz="1600" dirty="0">
                <a:solidFill>
                  <a:srgbClr val="FF0000"/>
                </a:solidFill>
                <a:latin typeface="微软雅黑" panose="020B0503020204020204" pitchFamily="2" charset="-122"/>
                <a:ea typeface="微软雅黑" panose="020B0503020204020204" pitchFamily="2" charset="-122"/>
              </a:rPr>
              <a:t>园区运营</a:t>
            </a:r>
            <a:r>
              <a:rPr lang="zh-CN" altLang="en-US" sz="1600" dirty="0">
                <a:latin typeface="微软雅黑" panose="020B0503020204020204" pitchFamily="2" charset="-122"/>
                <a:ea typeface="微软雅黑" panose="020B0503020204020204" pitchFamily="2" charset="-122"/>
              </a:rPr>
              <a:t>主要包括</a:t>
            </a:r>
            <a:r>
              <a:rPr lang="zh-CN" altLang="en-US" sz="1600" dirty="0">
                <a:latin typeface="微软雅黑" panose="020B0503020204020204" pitchFamily="2" charset="-122"/>
                <a:ea typeface="微软雅黑" panose="020B0503020204020204" pitchFamily="2" charset="-122"/>
                <a:sym typeface="宋体" panose="02010600030101010101" pitchFamily="2" charset="-122"/>
              </a:rPr>
              <a:t>经营性、准经营性、综合改造提升、工业互联网、智慧园区、绿化、公共服务等；</a:t>
            </a:r>
            <a:r>
              <a:rPr lang="zh-CN" altLang="en-US" sz="1600" dirty="0">
                <a:solidFill>
                  <a:srgbClr val="FF0000"/>
                </a:solidFill>
                <a:latin typeface="微软雅黑" panose="020B0503020204020204" pitchFamily="2" charset="-122"/>
                <a:ea typeface="微软雅黑" panose="020B0503020204020204" pitchFamily="2" charset="-122"/>
                <a:sym typeface="宋体" panose="02010600030101010101" pitchFamily="2" charset="-122"/>
              </a:rPr>
              <a:t>园区建设</a:t>
            </a:r>
            <a:r>
              <a:rPr lang="zh-CN" altLang="en-US" sz="1600" dirty="0">
                <a:latin typeface="微软雅黑" panose="020B0503020204020204" pitchFamily="2" charset="-122"/>
                <a:ea typeface="微软雅黑" panose="020B0503020204020204" pitchFamily="2" charset="-122"/>
                <a:sym typeface="宋体" panose="02010600030101010101" pitchFamily="2" charset="-122"/>
              </a:rPr>
              <a:t>主要包含水电路气暖、通讯、厂房、钢结构等。</a:t>
            </a:r>
            <a:endParaRPr lang="zh-CN" altLang="en-US" sz="1600" b="1" dirty="0">
              <a:solidFill>
                <a:srgbClr val="FF0000"/>
              </a:solidFill>
              <a:latin typeface="微软雅黑" panose="020B0503020204020204" pitchFamily="2" charset="-122"/>
              <a:ea typeface="微软雅黑" panose="020B0503020204020204" pitchFamily="2" charset="-122"/>
              <a:sym typeface="宋体" panose="02010600030101010101" pitchFamily="2" charset="-122"/>
            </a:endParaRPr>
          </a:p>
        </p:txBody>
      </p:sp>
      <p:sp>
        <p:nvSpPr>
          <p:cNvPr id="17418" name="文本框 6"/>
          <p:cNvSpPr txBox="1"/>
          <p:nvPr/>
        </p:nvSpPr>
        <p:spPr>
          <a:xfrm>
            <a:off x="877888" y="1054100"/>
            <a:ext cx="2790825" cy="582613"/>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一、产品简介</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sp>
        <p:nvSpPr>
          <p:cNvPr id="17419" name="TextBox 8"/>
          <p:cNvSpPr txBox="1"/>
          <p:nvPr/>
        </p:nvSpPr>
        <p:spPr>
          <a:xfrm>
            <a:off x="938213" y="73025"/>
            <a:ext cx="8001000" cy="65722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rPr>
              <a:t>Part 1  乡村振兴园区贷</a:t>
            </a:r>
            <a:endParaRPr lang="zh-CN" altLang="en-US" sz="3200" b="1" dirty="0">
              <a:solidFill>
                <a:srgbClr val="404040"/>
              </a:solidFill>
              <a:latin typeface="造字工房悦黑演示版常规体" charset="-122"/>
              <a:ea typeface="造字工房悦黑演示版常规体" charset="-122"/>
            </a:endParaRPr>
          </a:p>
        </p:txBody>
      </p:sp>
      <p:sp>
        <p:nvSpPr>
          <p:cNvPr id="17420" name="圆角矩形 1"/>
          <p:cNvSpPr/>
          <p:nvPr/>
        </p:nvSpPr>
        <p:spPr>
          <a:xfrm>
            <a:off x="1068388" y="3667125"/>
            <a:ext cx="9483725" cy="1333500"/>
          </a:xfrm>
          <a:prstGeom prst="roundRect">
            <a:avLst>
              <a:gd name="adj" fmla="val 3926"/>
            </a:avLst>
          </a:prstGeom>
          <a:noFill/>
          <a:ln w="25400" cap="flat" cmpd="sng">
            <a:solidFill>
              <a:srgbClr val="346290"/>
            </a:solidFill>
            <a:prstDash val="solid"/>
            <a:round/>
            <a:headEnd type="none" w="med" len="med"/>
            <a:tailEnd type="none" w="med" len="med"/>
          </a:ln>
        </p:spPr>
        <p:txBody>
          <a:bodyPr wrap="square" lIns="91390" tIns="45695" rIns="91390" bIns="45695" anchor="t" anchorCtr="0"/>
          <a:p>
            <a:pPr defTabSz="815975">
              <a:buNone/>
            </a:pPr>
            <a:r>
              <a:rPr lang="zh-CN" altLang="en-US" sz="1800" b="1" dirty="0">
                <a:solidFill>
                  <a:srgbClr val="181818"/>
                </a:solidFill>
                <a:latin typeface="微软雅黑" panose="020B0503020204020204" pitchFamily="2" charset="-122"/>
                <a:ea typeface="微软雅黑" panose="020B0503020204020204" pitchFamily="2" charset="-122"/>
                <a:sym typeface="宋体" panose="02010600030101010101" pitchFamily="2" charset="-122"/>
              </a:rPr>
              <a:t>支持重点：</a:t>
            </a:r>
            <a:endParaRPr lang="zh-CN" altLang="en-US" sz="1800" b="1" dirty="0">
              <a:solidFill>
                <a:srgbClr val="181818"/>
              </a:solidFill>
              <a:latin typeface="微软雅黑" panose="020B0503020204020204" pitchFamily="2" charset="-122"/>
              <a:ea typeface="微软雅黑" panose="020B0503020204020204" pitchFamily="2" charset="-122"/>
              <a:sym typeface="宋体" panose="02010600030101010101" pitchFamily="2" charset="-122"/>
            </a:endParaRPr>
          </a:p>
          <a:p>
            <a:pPr defTabSz="815975">
              <a:buNone/>
            </a:pPr>
            <a:r>
              <a:rPr lang="zh-CN" altLang="en-US" sz="1600" dirty="0">
                <a:solidFill>
                  <a:srgbClr val="181818"/>
                </a:solidFill>
                <a:latin typeface="微软雅黑" panose="020B0503020204020204" pitchFamily="2" charset="-122"/>
                <a:ea typeface="微软雅黑" panose="020B0503020204020204" pitchFamily="2" charset="-122"/>
                <a:sym typeface="宋体" panose="02010600030101010101" pitchFamily="2" charset="-122"/>
              </a:rPr>
              <a:t>优先支持位于国家级、省级开发区内的；位于国家级、省级新型工业化产业示范基地内的；</a:t>
            </a:r>
            <a:endParaRPr lang="zh-CN" altLang="en-US" sz="1600" dirty="0">
              <a:solidFill>
                <a:srgbClr val="181818"/>
              </a:solidFill>
              <a:latin typeface="微软雅黑" panose="020B0503020204020204" pitchFamily="2" charset="-122"/>
              <a:ea typeface="微软雅黑" panose="020B0503020204020204" pitchFamily="2" charset="-122"/>
              <a:sym typeface="宋体" panose="02010600030101010101" pitchFamily="2" charset="-122"/>
            </a:endParaRPr>
          </a:p>
          <a:p>
            <a:pPr defTabSz="815975">
              <a:buNone/>
            </a:pPr>
            <a:r>
              <a:rPr lang="zh-CN" altLang="en-US" sz="1600" dirty="0">
                <a:solidFill>
                  <a:srgbClr val="181818"/>
                </a:solidFill>
                <a:latin typeface="微软雅黑" panose="020B0503020204020204" pitchFamily="2" charset="-122"/>
                <a:ea typeface="微软雅黑" panose="020B0503020204020204" pitchFamily="2" charset="-122"/>
                <a:sym typeface="宋体" panose="02010600030101010101" pitchFamily="2" charset="-122"/>
              </a:rPr>
              <a:t>择优支持</a:t>
            </a:r>
            <a:r>
              <a:rPr lang="zh-CN" altLang="en-US" sz="1600" dirty="0">
                <a:solidFill>
                  <a:srgbClr val="181818"/>
                </a:solidFill>
                <a:latin typeface="微软雅黑" panose="020B0503020204020204" pitchFamily="2" charset="-122"/>
                <a:ea typeface="微软雅黑" panose="020B0503020204020204" pitchFamily="2" charset="-122"/>
              </a:rPr>
              <a:t>位于其他由政府主办或政府参与合办的</a:t>
            </a:r>
            <a:r>
              <a:rPr lang="zh-CN" altLang="en-US" sz="1600" dirty="0">
                <a:solidFill>
                  <a:srgbClr val="FF0000"/>
                </a:solidFill>
                <a:latin typeface="微软雅黑" panose="020B0503020204020204" pitchFamily="2" charset="-122"/>
                <a:ea typeface="微软雅黑" panose="020B0503020204020204" pitchFamily="2" charset="-122"/>
              </a:rPr>
              <a:t>国家级</a:t>
            </a:r>
            <a:r>
              <a:rPr lang="zh-CN" altLang="en-US" sz="1600" dirty="0">
                <a:solidFill>
                  <a:srgbClr val="181818"/>
                </a:solidFill>
                <a:latin typeface="微软雅黑" panose="020B0503020204020204" pitchFamily="2" charset="-122"/>
                <a:ea typeface="微软雅黑" panose="020B0503020204020204" pitchFamily="2" charset="-122"/>
              </a:rPr>
              <a:t>园区内的园区。</a:t>
            </a:r>
            <a:endParaRPr lang="zh-CN" altLang="en-US" sz="1600" dirty="0">
              <a:solidFill>
                <a:srgbClr val="181818"/>
              </a:solidFill>
              <a:latin typeface="微软雅黑" panose="020B0503020204020204" pitchFamily="2" charset="-122"/>
              <a:ea typeface="微软雅黑" panose="020B0503020204020204" pitchFamily="2" charset="-122"/>
            </a:endParaRPr>
          </a:p>
          <a:p>
            <a:pPr defTabSz="815975">
              <a:buNone/>
            </a:pPr>
            <a:endParaRPr lang="zh-CN" altLang="en-US" sz="1800" dirty="0">
              <a:solidFill>
                <a:srgbClr val="181818"/>
              </a:solidFill>
              <a:latin typeface="微软雅黑" panose="020B0503020204020204" pitchFamily="2" charset="-122"/>
              <a:ea typeface="微软雅黑" panose="020B0503020204020204" pitchFamily="2" charset="-122"/>
            </a:endParaRPr>
          </a:p>
          <a:p>
            <a:pPr defTabSz="815975"/>
            <a:endParaRPr lang="zh-CN" altLang="en-US" sz="1800" dirty="0">
              <a:latin typeface="Times New Roman" panose="02020603050405020304" pitchFamily="2" charset="36"/>
              <a:ea typeface="微软雅黑" panose="020B0503020204020204" pitchFamily="2" charset="-122"/>
            </a:endParaRPr>
          </a:p>
        </p:txBody>
      </p:sp>
      <p:graphicFrame>
        <p:nvGraphicFramePr>
          <p:cNvPr id="17421"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78" name="" r:id="rId2" imgW="2124075" imgH="590550" progId="Paint.Picture">
                  <p:embed/>
                </p:oleObj>
              </mc:Choice>
              <mc:Fallback>
                <p:oleObj name="" r:id="rId2" imgW="2124075" imgH="590550" progId="Paint.Picture">
                  <p:embed/>
                  <p:pic>
                    <p:nvPicPr>
                      <p:cNvPr id="0" name="图片 3077"/>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4"/>
          <a:stretch>
            <a:fillRect/>
          </a:stretch>
        </p:blipFill>
        <p:spPr>
          <a:xfrm>
            <a:off x="8720138" y="98425"/>
            <a:ext cx="2655887" cy="733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9458" name="TextBox 8"/>
          <p:cNvSpPr txBox="1"/>
          <p:nvPr/>
        </p:nvSpPr>
        <p:spPr>
          <a:xfrm>
            <a:off x="935038" y="87313"/>
            <a:ext cx="8001000" cy="65722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1  乡村振兴园区贷</a:t>
            </a:r>
            <a:endParaRPr lang="zh-CN" altLang="en-US" sz="3200" b="1" dirty="0">
              <a:solidFill>
                <a:srgbClr val="404040"/>
              </a:solidFill>
              <a:latin typeface="造字工房悦黑演示版常规体" charset="-122"/>
              <a:ea typeface="造字工房悦黑演示版常规体" charset="-122"/>
            </a:endParaRPr>
          </a:p>
        </p:txBody>
      </p:sp>
      <p:sp>
        <p:nvSpPr>
          <p:cNvPr id="19459" name="文本框 6"/>
          <p:cNvSpPr txBox="1"/>
          <p:nvPr/>
        </p:nvSpPr>
        <p:spPr>
          <a:xfrm>
            <a:off x="877888" y="1038225"/>
            <a:ext cx="3173412" cy="614363"/>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二</a:t>
            </a:r>
            <a:r>
              <a:rPr lang="en-US" altLang="zh-CN"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  </a:t>
            </a: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贷款额度</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sp>
        <p:nvSpPr>
          <p:cNvPr id="2" name="MH_Other_1"/>
          <p:cNvSpPr/>
          <p:nvPr/>
        </p:nvSpPr>
        <p:spPr>
          <a:xfrm>
            <a:off x="1939925" y="2200275"/>
            <a:ext cx="785813" cy="730250"/>
          </a:xfrm>
          <a:prstGeom prst="rect">
            <a:avLst/>
          </a:prstGeom>
          <a:solidFill>
            <a:srgbClr val="0089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sp>
        <p:nvSpPr>
          <p:cNvPr id="7" name="MH_Other_2"/>
          <p:cNvSpPr/>
          <p:nvPr/>
        </p:nvSpPr>
        <p:spPr>
          <a:xfrm>
            <a:off x="1804988" y="2060575"/>
            <a:ext cx="1087438" cy="1009650"/>
          </a:xfrm>
          <a:custGeom>
            <a:avLst/>
            <a:gdLst>
              <a:gd name="connsiteX0" fmla="*/ 743029 w 757237"/>
              <a:gd name="connsiteY0" fmla="*/ 463225 h 783577"/>
              <a:gd name="connsiteX1" fmla="*/ 757237 w 757237"/>
              <a:gd name="connsiteY1" fmla="*/ 463225 h 783577"/>
              <a:gd name="connsiteX2" fmla="*/ 757237 w 757237"/>
              <a:gd name="connsiteY2" fmla="*/ 783577 h 783577"/>
              <a:gd name="connsiteX3" fmla="*/ 450056 w 757237"/>
              <a:gd name="connsiteY3" fmla="*/ 783577 h 783577"/>
              <a:gd name="connsiteX4" fmla="*/ 450056 w 757237"/>
              <a:gd name="connsiteY4" fmla="*/ 768874 h 783577"/>
              <a:gd name="connsiteX5" fmla="*/ 743029 w 757237"/>
              <a:gd name="connsiteY5" fmla="*/ 768874 h 783577"/>
              <a:gd name="connsiteX6" fmla="*/ 0 w 757237"/>
              <a:gd name="connsiteY6" fmla="*/ 463225 h 783577"/>
              <a:gd name="connsiteX7" fmla="*/ 14207 w 757237"/>
              <a:gd name="connsiteY7" fmla="*/ 463225 h 783577"/>
              <a:gd name="connsiteX8" fmla="*/ 14207 w 757237"/>
              <a:gd name="connsiteY8" fmla="*/ 768874 h 783577"/>
              <a:gd name="connsiteX9" fmla="*/ 307181 w 757237"/>
              <a:gd name="connsiteY9" fmla="*/ 768874 h 783577"/>
              <a:gd name="connsiteX10" fmla="*/ 307181 w 757237"/>
              <a:gd name="connsiteY10" fmla="*/ 783577 h 783577"/>
              <a:gd name="connsiteX11" fmla="*/ 0 w 757237"/>
              <a:gd name="connsiteY11" fmla="*/ 783577 h 783577"/>
              <a:gd name="connsiteX12" fmla="*/ 450056 w 757237"/>
              <a:gd name="connsiteY12" fmla="*/ 0 h 783577"/>
              <a:gd name="connsiteX13" fmla="*/ 757237 w 757237"/>
              <a:gd name="connsiteY13" fmla="*/ 0 h 783577"/>
              <a:gd name="connsiteX14" fmla="*/ 757237 w 757237"/>
              <a:gd name="connsiteY14" fmla="*/ 320350 h 783577"/>
              <a:gd name="connsiteX15" fmla="*/ 743029 w 757237"/>
              <a:gd name="connsiteY15" fmla="*/ 320350 h 783577"/>
              <a:gd name="connsiteX16" fmla="*/ 743029 w 757237"/>
              <a:gd name="connsiteY16" fmla="*/ 14702 h 783577"/>
              <a:gd name="connsiteX17" fmla="*/ 450056 w 757237"/>
              <a:gd name="connsiteY17" fmla="*/ 14702 h 783577"/>
              <a:gd name="connsiteX18" fmla="*/ 0 w 757237"/>
              <a:gd name="connsiteY18" fmla="*/ 0 h 783577"/>
              <a:gd name="connsiteX19" fmla="*/ 307181 w 757237"/>
              <a:gd name="connsiteY19" fmla="*/ 0 h 783577"/>
              <a:gd name="connsiteX20" fmla="*/ 307181 w 757237"/>
              <a:gd name="connsiteY20" fmla="*/ 14702 h 783577"/>
              <a:gd name="connsiteX21" fmla="*/ 14207 w 757237"/>
              <a:gd name="connsiteY21" fmla="*/ 14702 h 783577"/>
              <a:gd name="connsiteX22" fmla="*/ 14207 w 757237"/>
              <a:gd name="connsiteY22" fmla="*/ 320350 h 783577"/>
              <a:gd name="connsiteX23" fmla="*/ 0 w 757237"/>
              <a:gd name="connsiteY23" fmla="*/ 320350 h 78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57237" h="783577">
                <a:moveTo>
                  <a:pt x="743029" y="463225"/>
                </a:moveTo>
                <a:lnTo>
                  <a:pt x="757237" y="463225"/>
                </a:lnTo>
                <a:lnTo>
                  <a:pt x="757237" y="783577"/>
                </a:lnTo>
                <a:lnTo>
                  <a:pt x="450056" y="783577"/>
                </a:lnTo>
                <a:lnTo>
                  <a:pt x="450056" y="768874"/>
                </a:lnTo>
                <a:lnTo>
                  <a:pt x="743029" y="768874"/>
                </a:lnTo>
                <a:close/>
                <a:moveTo>
                  <a:pt x="0" y="463225"/>
                </a:moveTo>
                <a:lnTo>
                  <a:pt x="14207" y="463225"/>
                </a:lnTo>
                <a:lnTo>
                  <a:pt x="14207" y="768874"/>
                </a:lnTo>
                <a:lnTo>
                  <a:pt x="307181" y="768874"/>
                </a:lnTo>
                <a:lnTo>
                  <a:pt x="307181" y="783577"/>
                </a:lnTo>
                <a:lnTo>
                  <a:pt x="0" y="783577"/>
                </a:lnTo>
                <a:close/>
                <a:moveTo>
                  <a:pt x="450056" y="0"/>
                </a:moveTo>
                <a:lnTo>
                  <a:pt x="757237" y="0"/>
                </a:lnTo>
                <a:lnTo>
                  <a:pt x="757237" y="320350"/>
                </a:lnTo>
                <a:lnTo>
                  <a:pt x="743029" y="320350"/>
                </a:lnTo>
                <a:lnTo>
                  <a:pt x="743029" y="14702"/>
                </a:lnTo>
                <a:lnTo>
                  <a:pt x="450056" y="14702"/>
                </a:lnTo>
                <a:close/>
                <a:moveTo>
                  <a:pt x="0" y="0"/>
                </a:moveTo>
                <a:lnTo>
                  <a:pt x="307181" y="0"/>
                </a:lnTo>
                <a:lnTo>
                  <a:pt x="307181" y="14702"/>
                </a:lnTo>
                <a:lnTo>
                  <a:pt x="14207" y="14702"/>
                </a:lnTo>
                <a:lnTo>
                  <a:pt x="14207" y="320350"/>
                </a:lnTo>
                <a:lnTo>
                  <a:pt x="0" y="320350"/>
                </a:lnTo>
                <a:close/>
              </a:path>
            </a:pathLst>
          </a:custGeom>
          <a:solidFill>
            <a:srgbClr val="0089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p>
        </p:txBody>
      </p:sp>
      <p:sp>
        <p:nvSpPr>
          <p:cNvPr id="19462" name="MH_SubTitle_1"/>
          <p:cNvSpPr txBox="1"/>
          <p:nvPr/>
        </p:nvSpPr>
        <p:spPr>
          <a:xfrm>
            <a:off x="3273425" y="1873250"/>
            <a:ext cx="3362325" cy="341313"/>
          </a:xfrm>
          <a:prstGeom prst="rect">
            <a:avLst/>
          </a:prstGeom>
          <a:noFill/>
          <a:ln w="9525">
            <a:noFill/>
          </a:ln>
        </p:spPr>
        <p:txBody>
          <a:bodyPr lIns="0" tIns="0" rIns="0" bIns="0" anchor="b" anchorCtr="0"/>
          <a:p>
            <a:pPr>
              <a:buNone/>
            </a:pPr>
            <a:r>
              <a:rPr lang="zh-CN" altLang="en-US" sz="2000" b="1">
                <a:solidFill>
                  <a:srgbClr val="181818"/>
                </a:solidFill>
                <a:latin typeface="微软雅黑" panose="020B0503020204020204" pitchFamily="2" charset="-122"/>
                <a:ea typeface="微软雅黑" panose="020B0503020204020204" pitchFamily="2" charset="-122"/>
                <a:sym typeface="宋体" panose="02010600030101010101" pitchFamily="2" charset="-122"/>
              </a:rPr>
              <a:t>园区建设贷款</a:t>
            </a:r>
            <a:endParaRPr lang="zh-CN" altLang="en-US" sz="2000" b="1">
              <a:solidFill>
                <a:srgbClr val="181818"/>
              </a:solidFill>
              <a:latin typeface="微软雅黑" panose="020B0503020204020204" pitchFamily="2" charset="-122"/>
              <a:ea typeface="微软雅黑" panose="020B0503020204020204" pitchFamily="2" charset="-122"/>
              <a:sym typeface="宋体" panose="02010600030101010101" pitchFamily="2" charset="-122"/>
            </a:endParaRPr>
          </a:p>
        </p:txBody>
      </p:sp>
      <p:sp>
        <p:nvSpPr>
          <p:cNvPr id="19463" name="MH_Text_1"/>
          <p:cNvSpPr txBox="1"/>
          <p:nvPr/>
        </p:nvSpPr>
        <p:spPr>
          <a:xfrm>
            <a:off x="3228975" y="2268538"/>
            <a:ext cx="7237413" cy="874712"/>
          </a:xfrm>
          <a:prstGeom prst="rect">
            <a:avLst/>
          </a:prstGeom>
          <a:noFill/>
          <a:ln w="9525">
            <a:noFill/>
          </a:ln>
        </p:spPr>
        <p:txBody>
          <a:bodyPr lIns="0" tIns="0" rIns="0" bIns="0" anchor="t" anchorCtr="0"/>
          <a:p>
            <a:pPr>
              <a:lnSpc>
                <a:spcPct val="100000"/>
              </a:lnSpc>
              <a:spcBef>
                <a:spcPct val="0"/>
              </a:spcBef>
              <a:buNone/>
            </a:pPr>
            <a:r>
              <a:rPr lang="zh-CN" altLang="zh-CN" sz="1800" dirty="0">
                <a:solidFill>
                  <a:srgbClr val="181818"/>
                </a:solidFill>
                <a:latin typeface="微软雅黑" panose="020B0503020204020204" pitchFamily="2" charset="-122"/>
                <a:ea typeface="微软雅黑" panose="020B0503020204020204" pitchFamily="2" charset="-122"/>
                <a:sym typeface="宋体" panose="02010600030101010101" pitchFamily="2" charset="-122"/>
              </a:rPr>
              <a:t>在借款人授信额度内根据项目资本金及自有资金、项目经营现金流以及借款人综合偿债能力等因素合理确定，最高贷款额度不超过项目总投资的70%。</a:t>
            </a:r>
            <a:endParaRPr lang="zh-CN" altLang="zh-CN" sz="1800" dirty="0">
              <a:solidFill>
                <a:srgbClr val="181818"/>
              </a:solidFill>
              <a:latin typeface="微软雅黑" panose="020B0503020204020204" pitchFamily="2" charset="-122"/>
              <a:ea typeface="微软雅黑" panose="020B0503020204020204" pitchFamily="2" charset="-122"/>
              <a:sym typeface="宋体" panose="02010600030101010101" pitchFamily="2" charset="-122"/>
            </a:endParaRPr>
          </a:p>
        </p:txBody>
      </p:sp>
      <p:sp>
        <p:nvSpPr>
          <p:cNvPr id="15" name="MH_Other_5"/>
          <p:cNvSpPr/>
          <p:nvPr/>
        </p:nvSpPr>
        <p:spPr>
          <a:xfrm>
            <a:off x="1939925" y="3800475"/>
            <a:ext cx="785813" cy="730250"/>
          </a:xfrm>
          <a:prstGeom prst="rect">
            <a:avLst/>
          </a:prstGeom>
          <a:solidFill>
            <a:srgbClr val="0089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srgbClr val="FFFFFF"/>
              </a:solidFill>
            </a:endParaRPr>
          </a:p>
        </p:txBody>
      </p:sp>
      <p:sp>
        <p:nvSpPr>
          <p:cNvPr id="16" name="MH_Other_6"/>
          <p:cNvSpPr/>
          <p:nvPr/>
        </p:nvSpPr>
        <p:spPr>
          <a:xfrm>
            <a:off x="1804988" y="3640138"/>
            <a:ext cx="1087438" cy="1006475"/>
          </a:xfrm>
          <a:custGeom>
            <a:avLst/>
            <a:gdLst>
              <a:gd name="connsiteX0" fmla="*/ 743029 w 757237"/>
              <a:gd name="connsiteY0" fmla="*/ 463225 h 783577"/>
              <a:gd name="connsiteX1" fmla="*/ 757237 w 757237"/>
              <a:gd name="connsiteY1" fmla="*/ 463225 h 783577"/>
              <a:gd name="connsiteX2" fmla="*/ 757237 w 757237"/>
              <a:gd name="connsiteY2" fmla="*/ 783577 h 783577"/>
              <a:gd name="connsiteX3" fmla="*/ 450056 w 757237"/>
              <a:gd name="connsiteY3" fmla="*/ 783577 h 783577"/>
              <a:gd name="connsiteX4" fmla="*/ 450056 w 757237"/>
              <a:gd name="connsiteY4" fmla="*/ 768874 h 783577"/>
              <a:gd name="connsiteX5" fmla="*/ 743029 w 757237"/>
              <a:gd name="connsiteY5" fmla="*/ 768874 h 783577"/>
              <a:gd name="connsiteX6" fmla="*/ 0 w 757237"/>
              <a:gd name="connsiteY6" fmla="*/ 463225 h 783577"/>
              <a:gd name="connsiteX7" fmla="*/ 14207 w 757237"/>
              <a:gd name="connsiteY7" fmla="*/ 463225 h 783577"/>
              <a:gd name="connsiteX8" fmla="*/ 14207 w 757237"/>
              <a:gd name="connsiteY8" fmla="*/ 768874 h 783577"/>
              <a:gd name="connsiteX9" fmla="*/ 307181 w 757237"/>
              <a:gd name="connsiteY9" fmla="*/ 768874 h 783577"/>
              <a:gd name="connsiteX10" fmla="*/ 307181 w 757237"/>
              <a:gd name="connsiteY10" fmla="*/ 783577 h 783577"/>
              <a:gd name="connsiteX11" fmla="*/ 0 w 757237"/>
              <a:gd name="connsiteY11" fmla="*/ 783577 h 783577"/>
              <a:gd name="connsiteX12" fmla="*/ 450056 w 757237"/>
              <a:gd name="connsiteY12" fmla="*/ 0 h 783577"/>
              <a:gd name="connsiteX13" fmla="*/ 757237 w 757237"/>
              <a:gd name="connsiteY13" fmla="*/ 0 h 783577"/>
              <a:gd name="connsiteX14" fmla="*/ 757237 w 757237"/>
              <a:gd name="connsiteY14" fmla="*/ 320350 h 783577"/>
              <a:gd name="connsiteX15" fmla="*/ 743029 w 757237"/>
              <a:gd name="connsiteY15" fmla="*/ 320350 h 783577"/>
              <a:gd name="connsiteX16" fmla="*/ 743029 w 757237"/>
              <a:gd name="connsiteY16" fmla="*/ 14702 h 783577"/>
              <a:gd name="connsiteX17" fmla="*/ 450056 w 757237"/>
              <a:gd name="connsiteY17" fmla="*/ 14702 h 783577"/>
              <a:gd name="connsiteX18" fmla="*/ 0 w 757237"/>
              <a:gd name="connsiteY18" fmla="*/ 0 h 783577"/>
              <a:gd name="connsiteX19" fmla="*/ 307181 w 757237"/>
              <a:gd name="connsiteY19" fmla="*/ 0 h 783577"/>
              <a:gd name="connsiteX20" fmla="*/ 307181 w 757237"/>
              <a:gd name="connsiteY20" fmla="*/ 14702 h 783577"/>
              <a:gd name="connsiteX21" fmla="*/ 14207 w 757237"/>
              <a:gd name="connsiteY21" fmla="*/ 14702 h 783577"/>
              <a:gd name="connsiteX22" fmla="*/ 14207 w 757237"/>
              <a:gd name="connsiteY22" fmla="*/ 320350 h 783577"/>
              <a:gd name="connsiteX23" fmla="*/ 0 w 757237"/>
              <a:gd name="connsiteY23" fmla="*/ 320350 h 78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57237" h="783577">
                <a:moveTo>
                  <a:pt x="743029" y="463225"/>
                </a:moveTo>
                <a:lnTo>
                  <a:pt x="757237" y="463225"/>
                </a:lnTo>
                <a:lnTo>
                  <a:pt x="757237" y="783577"/>
                </a:lnTo>
                <a:lnTo>
                  <a:pt x="450056" y="783577"/>
                </a:lnTo>
                <a:lnTo>
                  <a:pt x="450056" y="768874"/>
                </a:lnTo>
                <a:lnTo>
                  <a:pt x="743029" y="768874"/>
                </a:lnTo>
                <a:close/>
                <a:moveTo>
                  <a:pt x="0" y="463225"/>
                </a:moveTo>
                <a:lnTo>
                  <a:pt x="14207" y="463225"/>
                </a:lnTo>
                <a:lnTo>
                  <a:pt x="14207" y="768874"/>
                </a:lnTo>
                <a:lnTo>
                  <a:pt x="307181" y="768874"/>
                </a:lnTo>
                <a:lnTo>
                  <a:pt x="307181" y="783577"/>
                </a:lnTo>
                <a:lnTo>
                  <a:pt x="0" y="783577"/>
                </a:lnTo>
                <a:close/>
                <a:moveTo>
                  <a:pt x="450056" y="0"/>
                </a:moveTo>
                <a:lnTo>
                  <a:pt x="757237" y="0"/>
                </a:lnTo>
                <a:lnTo>
                  <a:pt x="757237" y="320350"/>
                </a:lnTo>
                <a:lnTo>
                  <a:pt x="743029" y="320350"/>
                </a:lnTo>
                <a:lnTo>
                  <a:pt x="743029" y="14702"/>
                </a:lnTo>
                <a:lnTo>
                  <a:pt x="450056" y="14702"/>
                </a:lnTo>
                <a:close/>
                <a:moveTo>
                  <a:pt x="0" y="0"/>
                </a:moveTo>
                <a:lnTo>
                  <a:pt x="307181" y="0"/>
                </a:lnTo>
                <a:lnTo>
                  <a:pt x="307181" y="14702"/>
                </a:lnTo>
                <a:lnTo>
                  <a:pt x="14207" y="14702"/>
                </a:lnTo>
                <a:lnTo>
                  <a:pt x="14207" y="320350"/>
                </a:lnTo>
                <a:lnTo>
                  <a:pt x="0" y="320350"/>
                </a:lnTo>
                <a:close/>
              </a:path>
            </a:pathLst>
          </a:custGeom>
          <a:solidFill>
            <a:srgbClr val="0089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p>
        </p:txBody>
      </p:sp>
      <p:sp>
        <p:nvSpPr>
          <p:cNvPr id="19466" name="MH_SubTitle_3"/>
          <p:cNvSpPr txBox="1"/>
          <p:nvPr/>
        </p:nvSpPr>
        <p:spPr>
          <a:xfrm>
            <a:off x="3228975" y="3492500"/>
            <a:ext cx="7175500" cy="403225"/>
          </a:xfrm>
          <a:prstGeom prst="rect">
            <a:avLst/>
          </a:prstGeom>
          <a:noFill/>
          <a:ln w="9525">
            <a:noFill/>
          </a:ln>
        </p:spPr>
        <p:txBody>
          <a:bodyPr lIns="0" tIns="0" rIns="0" bIns="0" anchor="b" anchorCtr="0"/>
          <a:p>
            <a:pPr>
              <a:buNone/>
            </a:pPr>
            <a:r>
              <a:rPr lang="zh-CN" altLang="en-US" sz="2000" b="1">
                <a:latin typeface="微软雅黑" panose="020B0503020204020204" pitchFamily="2" charset="-122"/>
                <a:ea typeface="微软雅黑" panose="020B0503020204020204" pitchFamily="2" charset="-122"/>
              </a:rPr>
              <a:t>园区经营贷款</a:t>
            </a:r>
            <a:endParaRPr lang="zh-CN" altLang="en-US" sz="2000" b="1">
              <a:latin typeface="微软雅黑" panose="020B0503020204020204" pitchFamily="2" charset="-122"/>
              <a:ea typeface="微软雅黑" panose="020B0503020204020204" pitchFamily="2" charset="-122"/>
            </a:endParaRPr>
          </a:p>
        </p:txBody>
      </p:sp>
      <p:sp>
        <p:nvSpPr>
          <p:cNvPr id="19467" name="MH_Text_3"/>
          <p:cNvSpPr txBox="1"/>
          <p:nvPr/>
        </p:nvSpPr>
        <p:spPr>
          <a:xfrm>
            <a:off x="3228975" y="3967163"/>
            <a:ext cx="7175500" cy="1154112"/>
          </a:xfrm>
          <a:prstGeom prst="rect">
            <a:avLst/>
          </a:prstGeom>
          <a:noFill/>
          <a:ln w="9525">
            <a:noFill/>
          </a:ln>
        </p:spPr>
        <p:txBody>
          <a:bodyPr lIns="0" tIns="0" rIns="0" bIns="0" anchor="t" anchorCtr="0"/>
          <a:p>
            <a:pPr>
              <a:lnSpc>
                <a:spcPct val="100000"/>
              </a:lnSpc>
              <a:spcBef>
                <a:spcPct val="0"/>
              </a:spcBef>
              <a:buNone/>
            </a:pPr>
            <a:r>
              <a:rPr lang="zh-CN" altLang="zh-CN" sz="1800" dirty="0">
                <a:solidFill>
                  <a:srgbClr val="181818"/>
                </a:solidFill>
                <a:latin typeface="微软雅黑" panose="020B0503020204020204" pitchFamily="2" charset="-122"/>
                <a:ea typeface="微软雅黑" panose="020B0503020204020204" pitchFamily="2" charset="-122"/>
                <a:sym typeface="宋体" panose="02010600030101010101" pitchFamily="2" charset="-122"/>
              </a:rPr>
              <a:t>对于园区内以出租工业用房等以收取租金为主营业务的经营主体，可在借款人授信额度内发放一定比例的流动资金贷款用于园区经营。最高贷款额度不超过借款人年度租金收入与园区公共项目运营收入之和的70%，且符合监管部门和我行关于流动资金贷款测算的规定。</a:t>
            </a:r>
            <a:endParaRPr lang="zh-CN" altLang="zh-CN" sz="1800" dirty="0">
              <a:solidFill>
                <a:srgbClr val="181818"/>
              </a:solidFill>
              <a:latin typeface="微软雅黑" panose="020B0503020204020204" pitchFamily="2" charset="-122"/>
              <a:ea typeface="微软雅黑" panose="020B0503020204020204" pitchFamily="2" charset="-122"/>
              <a:sym typeface="宋体" panose="02010600030101010101" pitchFamily="2" charset="-122"/>
            </a:endParaRPr>
          </a:p>
        </p:txBody>
      </p:sp>
      <p:sp>
        <p:nvSpPr>
          <p:cNvPr id="20" name="MH_Other_7"/>
          <p:cNvSpPr/>
          <p:nvPr/>
        </p:nvSpPr>
        <p:spPr bwMode="auto">
          <a:xfrm>
            <a:off x="2109788" y="2366963"/>
            <a:ext cx="444500" cy="396875"/>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fontAlgn="base">
              <a:defRPr/>
            </a:pPr>
            <a:endParaRPr lang="zh-CN" altLang="en-US" strike="noStrike" noProof="1">
              <a:solidFill>
                <a:srgbClr val="FFFFFF"/>
              </a:solidFill>
            </a:endParaRPr>
          </a:p>
        </p:txBody>
      </p:sp>
      <p:sp>
        <p:nvSpPr>
          <p:cNvPr id="24" name="MH_Other_9"/>
          <p:cNvSpPr>
            <a:spLocks noChangeAspect="1"/>
          </p:cNvSpPr>
          <p:nvPr/>
        </p:nvSpPr>
        <p:spPr bwMode="auto">
          <a:xfrm>
            <a:off x="2109788" y="3967163"/>
            <a:ext cx="444500" cy="396875"/>
          </a:xfrm>
          <a:custGeom>
            <a:avLst/>
            <a:gdLst>
              <a:gd name="T0" fmla="*/ 883582 w 2298700"/>
              <a:gd name="T1" fmla="*/ 1295872 h 2298700"/>
              <a:gd name="T2" fmla="*/ 899660 w 2298700"/>
              <a:gd name="T3" fmla="*/ 1824434 h 2298700"/>
              <a:gd name="T4" fmla="*/ 870674 w 2298700"/>
              <a:gd name="T5" fmla="*/ 1867800 h 2298700"/>
              <a:gd name="T6" fmla="*/ 472571 w 2298700"/>
              <a:gd name="T7" fmla="*/ 1870524 h 2298700"/>
              <a:gd name="T8" fmla="*/ 439282 w 2298700"/>
              <a:gd name="T9" fmla="*/ 1829883 h 2298700"/>
              <a:gd name="T10" fmla="*/ 450831 w 2298700"/>
              <a:gd name="T11" fmla="*/ 1299959 h 2298700"/>
              <a:gd name="T12" fmla="*/ 1168971 w 2298700"/>
              <a:gd name="T13" fmla="*/ 903287 h 2298700"/>
              <a:gd name="T14" fmla="*/ 1561900 w 2298700"/>
              <a:gd name="T15" fmla="*/ 923717 h 2298700"/>
              <a:gd name="T16" fmla="*/ 1573443 w 2298700"/>
              <a:gd name="T17" fmla="*/ 1829892 h 2298700"/>
              <a:gd name="T18" fmla="*/ 1540624 w 2298700"/>
              <a:gd name="T19" fmla="*/ 1870524 h 2298700"/>
              <a:gd name="T20" fmla="*/ 1142262 w 2298700"/>
              <a:gd name="T21" fmla="*/ 1867800 h 2298700"/>
              <a:gd name="T22" fmla="*/ 1113291 w 2298700"/>
              <a:gd name="T23" fmla="*/ 1824444 h 2298700"/>
              <a:gd name="T24" fmla="*/ 1129361 w 2298700"/>
              <a:gd name="T25" fmla="*/ 919404 h 2298700"/>
              <a:gd name="T26" fmla="*/ 2191940 w 2298700"/>
              <a:gd name="T27" fmla="*/ 450850 h 2298700"/>
              <a:gd name="T28" fmla="*/ 2238385 w 2298700"/>
              <a:gd name="T29" fmla="*/ 475582 h 2298700"/>
              <a:gd name="T30" fmla="*/ 2245636 w 2298700"/>
              <a:gd name="T31" fmla="*/ 1835358 h 2298700"/>
              <a:gd name="T32" fmla="*/ 2208706 w 2298700"/>
              <a:gd name="T33" fmla="*/ 1872115 h 2298700"/>
              <a:gd name="T34" fmla="*/ 1810633 w 2298700"/>
              <a:gd name="T35" fmla="*/ 1865309 h 2298700"/>
              <a:gd name="T36" fmla="*/ 1785938 w 2298700"/>
              <a:gd name="T37" fmla="*/ 1818568 h 2298700"/>
              <a:gd name="T38" fmla="*/ 1806329 w 2298700"/>
              <a:gd name="T39" fmla="*/ 463556 h 2298700"/>
              <a:gd name="T40" fmla="*/ 1464870 w 2298700"/>
              <a:gd name="T41" fmla="*/ 38100 h 2298700"/>
              <a:gd name="T42" fmla="*/ 1493876 w 2298700"/>
              <a:gd name="T43" fmla="*/ 48317 h 2298700"/>
              <a:gd name="T44" fmla="*/ 1512005 w 2298700"/>
              <a:gd name="T45" fmla="*/ 72609 h 2298700"/>
              <a:gd name="T46" fmla="*/ 1540105 w 2298700"/>
              <a:gd name="T47" fmla="*/ 509198 h 2298700"/>
              <a:gd name="T48" fmla="*/ 1503847 w 2298700"/>
              <a:gd name="T49" fmla="*/ 543253 h 2298700"/>
              <a:gd name="T50" fmla="*/ 1459205 w 2298700"/>
              <a:gd name="T51" fmla="*/ 535761 h 2298700"/>
              <a:gd name="T52" fmla="*/ 1437677 w 2298700"/>
              <a:gd name="T53" fmla="*/ 503749 h 2298700"/>
              <a:gd name="T54" fmla="*/ 1348845 w 2298700"/>
              <a:gd name="T55" fmla="*/ 357311 h 2298700"/>
              <a:gd name="T56" fmla="*/ 1214465 w 2298700"/>
              <a:gd name="T57" fmla="*/ 507608 h 2298700"/>
              <a:gd name="T58" fmla="*/ 1010062 w 2298700"/>
              <a:gd name="T59" fmla="*/ 669711 h 2298700"/>
              <a:gd name="T60" fmla="*/ 834212 w 2298700"/>
              <a:gd name="T61" fmla="*/ 763477 h 2298700"/>
              <a:gd name="T62" fmla="*/ 682609 w 2298700"/>
              <a:gd name="T63" fmla="*/ 817965 h 2298700"/>
              <a:gd name="T64" fmla="*/ 523528 w 2298700"/>
              <a:gd name="T65" fmla="*/ 852928 h 2298700"/>
              <a:gd name="T66" fmla="*/ 404104 w 2298700"/>
              <a:gd name="T67" fmla="*/ 862464 h 2298700"/>
              <a:gd name="T68" fmla="*/ 374191 w 2298700"/>
              <a:gd name="T69" fmla="*/ 838852 h 2298700"/>
              <a:gd name="T70" fmla="*/ 369206 w 2298700"/>
              <a:gd name="T71" fmla="*/ 795034 h 2298700"/>
              <a:gd name="T72" fmla="*/ 405237 w 2298700"/>
              <a:gd name="T73" fmla="*/ 760071 h 2298700"/>
              <a:gd name="T74" fmla="*/ 535765 w 2298700"/>
              <a:gd name="T75" fmla="*/ 742589 h 2298700"/>
              <a:gd name="T76" fmla="*/ 679890 w 2298700"/>
              <a:gd name="T77" fmla="*/ 706945 h 2298700"/>
              <a:gd name="T78" fmla="*/ 816536 w 2298700"/>
              <a:gd name="T79" fmla="*/ 654273 h 2298700"/>
              <a:gd name="T80" fmla="*/ 989667 w 2298700"/>
              <a:gd name="T81" fmla="*/ 554832 h 2298700"/>
              <a:gd name="T82" fmla="*/ 1171862 w 2298700"/>
              <a:gd name="T83" fmla="*/ 398859 h 2298700"/>
              <a:gd name="T84" fmla="*/ 1282675 w 2298700"/>
              <a:gd name="T85" fmla="*/ 267178 h 2298700"/>
              <a:gd name="T86" fmla="*/ 1087110 w 2298700"/>
              <a:gd name="T87" fmla="*/ 283979 h 2298700"/>
              <a:gd name="T88" fmla="*/ 1044054 w 2298700"/>
              <a:gd name="T89" fmla="*/ 259005 h 2298700"/>
              <a:gd name="T90" fmla="*/ 1040654 w 2298700"/>
              <a:gd name="T91" fmla="*/ 208376 h 2298700"/>
              <a:gd name="T92" fmla="*/ 1446288 w 2298700"/>
              <a:gd name="T93" fmla="*/ 40370 h 2298700"/>
              <a:gd name="T94" fmla="*/ 128386 w 2298700"/>
              <a:gd name="T95" fmla="*/ 3403 h 2298700"/>
              <a:gd name="T96" fmla="*/ 171711 w 2298700"/>
              <a:gd name="T97" fmla="*/ 26993 h 2298700"/>
              <a:gd name="T98" fmla="*/ 199157 w 2298700"/>
              <a:gd name="T99" fmla="*/ 67596 h 2298700"/>
              <a:gd name="T100" fmla="*/ 2201163 w 2298700"/>
              <a:gd name="T101" fmla="*/ 2093192 h 2298700"/>
              <a:gd name="T102" fmla="*/ 2249251 w 2298700"/>
              <a:gd name="T103" fmla="*/ 2107936 h 2298700"/>
              <a:gd name="T104" fmla="*/ 2283729 w 2298700"/>
              <a:gd name="T105" fmla="*/ 2142414 h 2298700"/>
              <a:gd name="T106" fmla="*/ 2298473 w 2298700"/>
              <a:gd name="T107" fmla="*/ 2190729 h 2298700"/>
              <a:gd name="T108" fmla="*/ 2288720 w 2298700"/>
              <a:gd name="T109" fmla="*/ 2240405 h 2298700"/>
              <a:gd name="T110" fmla="*/ 2257417 w 2298700"/>
              <a:gd name="T111" fmla="*/ 2278059 h 2298700"/>
              <a:gd name="T112" fmla="*/ 2211597 w 2298700"/>
              <a:gd name="T113" fmla="*/ 2297566 h 2298700"/>
              <a:gd name="T114" fmla="*/ 72132 w 2298700"/>
              <a:gd name="T115" fmla="*/ 2294164 h 2298700"/>
              <a:gd name="T116" fmla="*/ 29715 w 2298700"/>
              <a:gd name="T117" fmla="*/ 2268532 h 2298700"/>
              <a:gd name="T118" fmla="*/ 4537 w 2298700"/>
              <a:gd name="T119" fmla="*/ 2226568 h 2298700"/>
              <a:gd name="T120" fmla="*/ 907 w 2298700"/>
              <a:gd name="T121" fmla="*/ 87330 h 2298700"/>
              <a:gd name="T122" fmla="*/ 20188 w 2298700"/>
              <a:gd name="T123" fmla="*/ 41510 h 2298700"/>
              <a:gd name="T124" fmla="*/ 57842 w 2298700"/>
              <a:gd name="T125" fmla="*/ 10434 h 2298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98700" h="2298700">
                <a:moveTo>
                  <a:pt x="494084" y="1279525"/>
                </a:moveTo>
                <a:lnTo>
                  <a:pt x="844179" y="1279525"/>
                </a:lnTo>
                <a:lnTo>
                  <a:pt x="849841" y="1279752"/>
                </a:lnTo>
                <a:lnTo>
                  <a:pt x="855502" y="1280660"/>
                </a:lnTo>
                <a:lnTo>
                  <a:pt x="860710" y="1282023"/>
                </a:lnTo>
                <a:lnTo>
                  <a:pt x="865692" y="1283839"/>
                </a:lnTo>
                <a:lnTo>
                  <a:pt x="870674" y="1286109"/>
                </a:lnTo>
                <a:lnTo>
                  <a:pt x="875203" y="1289061"/>
                </a:lnTo>
                <a:lnTo>
                  <a:pt x="879732" y="1292467"/>
                </a:lnTo>
                <a:lnTo>
                  <a:pt x="883582" y="1295872"/>
                </a:lnTo>
                <a:lnTo>
                  <a:pt x="887205" y="1299959"/>
                </a:lnTo>
                <a:lnTo>
                  <a:pt x="890602" y="1304273"/>
                </a:lnTo>
                <a:lnTo>
                  <a:pt x="893320" y="1308814"/>
                </a:lnTo>
                <a:lnTo>
                  <a:pt x="895584" y="1313809"/>
                </a:lnTo>
                <a:lnTo>
                  <a:pt x="897396" y="1319031"/>
                </a:lnTo>
                <a:lnTo>
                  <a:pt x="898981" y="1324480"/>
                </a:lnTo>
                <a:lnTo>
                  <a:pt x="899660" y="1329702"/>
                </a:lnTo>
                <a:lnTo>
                  <a:pt x="900113" y="1335378"/>
                </a:lnTo>
                <a:lnTo>
                  <a:pt x="900113" y="1818531"/>
                </a:lnTo>
                <a:lnTo>
                  <a:pt x="899660" y="1824434"/>
                </a:lnTo>
                <a:lnTo>
                  <a:pt x="898981" y="1829883"/>
                </a:lnTo>
                <a:lnTo>
                  <a:pt x="897396" y="1835332"/>
                </a:lnTo>
                <a:lnTo>
                  <a:pt x="895584" y="1840554"/>
                </a:lnTo>
                <a:lnTo>
                  <a:pt x="893320" y="1845322"/>
                </a:lnTo>
                <a:lnTo>
                  <a:pt x="890602" y="1850090"/>
                </a:lnTo>
                <a:lnTo>
                  <a:pt x="887205" y="1854404"/>
                </a:lnTo>
                <a:lnTo>
                  <a:pt x="883582" y="1858264"/>
                </a:lnTo>
                <a:lnTo>
                  <a:pt x="879732" y="1861897"/>
                </a:lnTo>
                <a:lnTo>
                  <a:pt x="875203" y="1865302"/>
                </a:lnTo>
                <a:lnTo>
                  <a:pt x="870674" y="1867800"/>
                </a:lnTo>
                <a:lnTo>
                  <a:pt x="865692" y="1870524"/>
                </a:lnTo>
                <a:lnTo>
                  <a:pt x="860710" y="1872114"/>
                </a:lnTo>
                <a:lnTo>
                  <a:pt x="855502" y="1873476"/>
                </a:lnTo>
                <a:lnTo>
                  <a:pt x="849841" y="1874611"/>
                </a:lnTo>
                <a:lnTo>
                  <a:pt x="844179" y="1874838"/>
                </a:lnTo>
                <a:lnTo>
                  <a:pt x="494084" y="1874838"/>
                </a:lnTo>
                <a:lnTo>
                  <a:pt x="488423" y="1874611"/>
                </a:lnTo>
                <a:lnTo>
                  <a:pt x="482761" y="1873476"/>
                </a:lnTo>
                <a:lnTo>
                  <a:pt x="477326" y="1872114"/>
                </a:lnTo>
                <a:lnTo>
                  <a:pt x="472571" y="1870524"/>
                </a:lnTo>
                <a:lnTo>
                  <a:pt x="467589" y="1867800"/>
                </a:lnTo>
                <a:lnTo>
                  <a:pt x="463060" y="1865302"/>
                </a:lnTo>
                <a:lnTo>
                  <a:pt x="458531" y="1861897"/>
                </a:lnTo>
                <a:lnTo>
                  <a:pt x="454455" y="1858264"/>
                </a:lnTo>
                <a:lnTo>
                  <a:pt x="450831" y="1854404"/>
                </a:lnTo>
                <a:lnTo>
                  <a:pt x="447661" y="1850090"/>
                </a:lnTo>
                <a:lnTo>
                  <a:pt x="444944" y="1845322"/>
                </a:lnTo>
                <a:lnTo>
                  <a:pt x="442679" y="1840554"/>
                </a:lnTo>
                <a:lnTo>
                  <a:pt x="440868" y="1835332"/>
                </a:lnTo>
                <a:lnTo>
                  <a:pt x="439282" y="1829883"/>
                </a:lnTo>
                <a:lnTo>
                  <a:pt x="438603" y="1824434"/>
                </a:lnTo>
                <a:lnTo>
                  <a:pt x="438150" y="1818531"/>
                </a:lnTo>
                <a:lnTo>
                  <a:pt x="438150" y="1335378"/>
                </a:lnTo>
                <a:lnTo>
                  <a:pt x="438603" y="1329702"/>
                </a:lnTo>
                <a:lnTo>
                  <a:pt x="439282" y="1324480"/>
                </a:lnTo>
                <a:lnTo>
                  <a:pt x="440868" y="1319031"/>
                </a:lnTo>
                <a:lnTo>
                  <a:pt x="442679" y="1313809"/>
                </a:lnTo>
                <a:lnTo>
                  <a:pt x="444944" y="1308814"/>
                </a:lnTo>
                <a:lnTo>
                  <a:pt x="447661" y="1304273"/>
                </a:lnTo>
                <a:lnTo>
                  <a:pt x="450831" y="1299959"/>
                </a:lnTo>
                <a:lnTo>
                  <a:pt x="454455" y="1295872"/>
                </a:lnTo>
                <a:lnTo>
                  <a:pt x="458531" y="1292467"/>
                </a:lnTo>
                <a:lnTo>
                  <a:pt x="463060" y="1289061"/>
                </a:lnTo>
                <a:lnTo>
                  <a:pt x="467589" y="1286109"/>
                </a:lnTo>
                <a:lnTo>
                  <a:pt x="472571" y="1283839"/>
                </a:lnTo>
                <a:lnTo>
                  <a:pt x="477326" y="1282023"/>
                </a:lnTo>
                <a:lnTo>
                  <a:pt x="482761" y="1280660"/>
                </a:lnTo>
                <a:lnTo>
                  <a:pt x="488423" y="1279752"/>
                </a:lnTo>
                <a:lnTo>
                  <a:pt x="494084" y="1279525"/>
                </a:lnTo>
                <a:close/>
                <a:moveTo>
                  <a:pt x="1168971" y="903287"/>
                </a:moveTo>
                <a:lnTo>
                  <a:pt x="1518668" y="903287"/>
                </a:lnTo>
                <a:lnTo>
                  <a:pt x="1524553" y="903514"/>
                </a:lnTo>
                <a:lnTo>
                  <a:pt x="1529985" y="904195"/>
                </a:lnTo>
                <a:lnTo>
                  <a:pt x="1535418" y="905557"/>
                </a:lnTo>
                <a:lnTo>
                  <a:pt x="1540624" y="907600"/>
                </a:lnTo>
                <a:lnTo>
                  <a:pt x="1545377" y="909870"/>
                </a:lnTo>
                <a:lnTo>
                  <a:pt x="1550130" y="912821"/>
                </a:lnTo>
                <a:lnTo>
                  <a:pt x="1554430" y="915999"/>
                </a:lnTo>
                <a:lnTo>
                  <a:pt x="1558278" y="919404"/>
                </a:lnTo>
                <a:lnTo>
                  <a:pt x="1561900" y="923717"/>
                </a:lnTo>
                <a:lnTo>
                  <a:pt x="1565295" y="927803"/>
                </a:lnTo>
                <a:lnTo>
                  <a:pt x="1567784" y="932343"/>
                </a:lnTo>
                <a:lnTo>
                  <a:pt x="1570274" y="937337"/>
                </a:lnTo>
                <a:lnTo>
                  <a:pt x="1572085" y="942558"/>
                </a:lnTo>
                <a:lnTo>
                  <a:pt x="1573443" y="948006"/>
                </a:lnTo>
                <a:lnTo>
                  <a:pt x="1574575" y="953681"/>
                </a:lnTo>
                <a:lnTo>
                  <a:pt x="1574801" y="959355"/>
                </a:lnTo>
                <a:lnTo>
                  <a:pt x="1574801" y="1818542"/>
                </a:lnTo>
                <a:lnTo>
                  <a:pt x="1574575" y="1824444"/>
                </a:lnTo>
                <a:lnTo>
                  <a:pt x="1573443" y="1829892"/>
                </a:lnTo>
                <a:lnTo>
                  <a:pt x="1572085" y="1835340"/>
                </a:lnTo>
                <a:lnTo>
                  <a:pt x="1570274" y="1840560"/>
                </a:lnTo>
                <a:lnTo>
                  <a:pt x="1567784" y="1845327"/>
                </a:lnTo>
                <a:lnTo>
                  <a:pt x="1565295" y="1850094"/>
                </a:lnTo>
                <a:lnTo>
                  <a:pt x="1561900" y="1854407"/>
                </a:lnTo>
                <a:lnTo>
                  <a:pt x="1558278" y="1858266"/>
                </a:lnTo>
                <a:lnTo>
                  <a:pt x="1554430" y="1861898"/>
                </a:lnTo>
                <a:lnTo>
                  <a:pt x="1550130" y="1865303"/>
                </a:lnTo>
                <a:lnTo>
                  <a:pt x="1545377" y="1867800"/>
                </a:lnTo>
                <a:lnTo>
                  <a:pt x="1540624" y="1870524"/>
                </a:lnTo>
                <a:lnTo>
                  <a:pt x="1535418" y="1872113"/>
                </a:lnTo>
                <a:lnTo>
                  <a:pt x="1529985" y="1873475"/>
                </a:lnTo>
                <a:lnTo>
                  <a:pt x="1524553" y="1874610"/>
                </a:lnTo>
                <a:lnTo>
                  <a:pt x="1518668" y="1874837"/>
                </a:lnTo>
                <a:lnTo>
                  <a:pt x="1168971" y="1874837"/>
                </a:lnTo>
                <a:lnTo>
                  <a:pt x="1163312" y="1874610"/>
                </a:lnTo>
                <a:lnTo>
                  <a:pt x="1157654" y="1873475"/>
                </a:lnTo>
                <a:lnTo>
                  <a:pt x="1152221" y="1872113"/>
                </a:lnTo>
                <a:lnTo>
                  <a:pt x="1147242" y="1870524"/>
                </a:lnTo>
                <a:lnTo>
                  <a:pt x="1142262" y="1867800"/>
                </a:lnTo>
                <a:lnTo>
                  <a:pt x="1137736" y="1865303"/>
                </a:lnTo>
                <a:lnTo>
                  <a:pt x="1133435" y="1861898"/>
                </a:lnTo>
                <a:lnTo>
                  <a:pt x="1129361" y="1858266"/>
                </a:lnTo>
                <a:lnTo>
                  <a:pt x="1125740" y="1854407"/>
                </a:lnTo>
                <a:lnTo>
                  <a:pt x="1122797" y="1850094"/>
                </a:lnTo>
                <a:lnTo>
                  <a:pt x="1119855" y="1845327"/>
                </a:lnTo>
                <a:lnTo>
                  <a:pt x="1117365" y="1840560"/>
                </a:lnTo>
                <a:lnTo>
                  <a:pt x="1115554" y="1835340"/>
                </a:lnTo>
                <a:lnTo>
                  <a:pt x="1114196" y="1829892"/>
                </a:lnTo>
                <a:lnTo>
                  <a:pt x="1113291" y="1824444"/>
                </a:lnTo>
                <a:lnTo>
                  <a:pt x="1112838" y="1818542"/>
                </a:lnTo>
                <a:lnTo>
                  <a:pt x="1112838" y="959355"/>
                </a:lnTo>
                <a:lnTo>
                  <a:pt x="1113291" y="953681"/>
                </a:lnTo>
                <a:lnTo>
                  <a:pt x="1114196" y="948006"/>
                </a:lnTo>
                <a:lnTo>
                  <a:pt x="1115554" y="942558"/>
                </a:lnTo>
                <a:lnTo>
                  <a:pt x="1117365" y="937337"/>
                </a:lnTo>
                <a:lnTo>
                  <a:pt x="1119855" y="932343"/>
                </a:lnTo>
                <a:lnTo>
                  <a:pt x="1122797" y="927803"/>
                </a:lnTo>
                <a:lnTo>
                  <a:pt x="1125740" y="923717"/>
                </a:lnTo>
                <a:lnTo>
                  <a:pt x="1129361" y="919404"/>
                </a:lnTo>
                <a:lnTo>
                  <a:pt x="1133435" y="915999"/>
                </a:lnTo>
                <a:lnTo>
                  <a:pt x="1137736" y="912821"/>
                </a:lnTo>
                <a:lnTo>
                  <a:pt x="1142262" y="909870"/>
                </a:lnTo>
                <a:lnTo>
                  <a:pt x="1147242" y="907600"/>
                </a:lnTo>
                <a:lnTo>
                  <a:pt x="1152221" y="905557"/>
                </a:lnTo>
                <a:lnTo>
                  <a:pt x="1157654" y="904195"/>
                </a:lnTo>
                <a:lnTo>
                  <a:pt x="1163312" y="903514"/>
                </a:lnTo>
                <a:lnTo>
                  <a:pt x="1168971" y="903287"/>
                </a:lnTo>
                <a:close/>
                <a:moveTo>
                  <a:pt x="1841899" y="450850"/>
                </a:moveTo>
                <a:lnTo>
                  <a:pt x="2191940" y="450850"/>
                </a:lnTo>
                <a:lnTo>
                  <a:pt x="2197604" y="451077"/>
                </a:lnTo>
                <a:lnTo>
                  <a:pt x="2203268" y="451985"/>
                </a:lnTo>
                <a:lnTo>
                  <a:pt x="2208706" y="453573"/>
                </a:lnTo>
                <a:lnTo>
                  <a:pt x="2213917" y="455388"/>
                </a:lnTo>
                <a:lnTo>
                  <a:pt x="2218674" y="457657"/>
                </a:lnTo>
                <a:lnTo>
                  <a:pt x="2223206" y="460380"/>
                </a:lnTo>
                <a:lnTo>
                  <a:pt x="2227510" y="463556"/>
                </a:lnTo>
                <a:lnTo>
                  <a:pt x="2231589" y="467186"/>
                </a:lnTo>
                <a:lnTo>
                  <a:pt x="2235214" y="471271"/>
                </a:lnTo>
                <a:lnTo>
                  <a:pt x="2238385" y="475582"/>
                </a:lnTo>
                <a:lnTo>
                  <a:pt x="2241104" y="480119"/>
                </a:lnTo>
                <a:lnTo>
                  <a:pt x="2243596" y="484884"/>
                </a:lnTo>
                <a:lnTo>
                  <a:pt x="2245636" y="490103"/>
                </a:lnTo>
                <a:lnTo>
                  <a:pt x="2246768" y="495548"/>
                </a:lnTo>
                <a:lnTo>
                  <a:pt x="2247675" y="501221"/>
                </a:lnTo>
                <a:lnTo>
                  <a:pt x="2247901" y="506893"/>
                </a:lnTo>
                <a:lnTo>
                  <a:pt x="2247901" y="1818568"/>
                </a:lnTo>
                <a:lnTo>
                  <a:pt x="2247675" y="1824468"/>
                </a:lnTo>
                <a:lnTo>
                  <a:pt x="2246768" y="1829913"/>
                </a:lnTo>
                <a:lnTo>
                  <a:pt x="2245636" y="1835358"/>
                </a:lnTo>
                <a:lnTo>
                  <a:pt x="2243596" y="1840577"/>
                </a:lnTo>
                <a:lnTo>
                  <a:pt x="2241104" y="1845342"/>
                </a:lnTo>
                <a:lnTo>
                  <a:pt x="2238385" y="1850107"/>
                </a:lnTo>
                <a:lnTo>
                  <a:pt x="2235214" y="1854418"/>
                </a:lnTo>
                <a:lnTo>
                  <a:pt x="2231589" y="1858275"/>
                </a:lnTo>
                <a:lnTo>
                  <a:pt x="2227510" y="1861905"/>
                </a:lnTo>
                <a:lnTo>
                  <a:pt x="2223206" y="1865309"/>
                </a:lnTo>
                <a:lnTo>
                  <a:pt x="2218674" y="1867804"/>
                </a:lnTo>
                <a:lnTo>
                  <a:pt x="2213917" y="1870527"/>
                </a:lnTo>
                <a:lnTo>
                  <a:pt x="2208706" y="1872115"/>
                </a:lnTo>
                <a:lnTo>
                  <a:pt x="2203268" y="1873477"/>
                </a:lnTo>
                <a:lnTo>
                  <a:pt x="2197604" y="1874611"/>
                </a:lnTo>
                <a:lnTo>
                  <a:pt x="2191940" y="1874838"/>
                </a:lnTo>
                <a:lnTo>
                  <a:pt x="1841899" y="1874838"/>
                </a:lnTo>
                <a:lnTo>
                  <a:pt x="1836235" y="1874611"/>
                </a:lnTo>
                <a:lnTo>
                  <a:pt x="1830798" y="1873477"/>
                </a:lnTo>
                <a:lnTo>
                  <a:pt x="1825360" y="1872115"/>
                </a:lnTo>
                <a:lnTo>
                  <a:pt x="1820149" y="1870527"/>
                </a:lnTo>
                <a:lnTo>
                  <a:pt x="1815165" y="1867804"/>
                </a:lnTo>
                <a:lnTo>
                  <a:pt x="1810633" y="1865309"/>
                </a:lnTo>
                <a:lnTo>
                  <a:pt x="1806329" y="1861905"/>
                </a:lnTo>
                <a:lnTo>
                  <a:pt x="1802477" y="1858275"/>
                </a:lnTo>
                <a:lnTo>
                  <a:pt x="1798852" y="1854418"/>
                </a:lnTo>
                <a:lnTo>
                  <a:pt x="1795454" y="1850107"/>
                </a:lnTo>
                <a:lnTo>
                  <a:pt x="1792508" y="1845342"/>
                </a:lnTo>
                <a:lnTo>
                  <a:pt x="1790243" y="1840577"/>
                </a:lnTo>
                <a:lnTo>
                  <a:pt x="1788430" y="1835358"/>
                </a:lnTo>
                <a:lnTo>
                  <a:pt x="1786844" y="1829913"/>
                </a:lnTo>
                <a:lnTo>
                  <a:pt x="1786165" y="1824468"/>
                </a:lnTo>
                <a:lnTo>
                  <a:pt x="1785938" y="1818568"/>
                </a:lnTo>
                <a:lnTo>
                  <a:pt x="1785938" y="506893"/>
                </a:lnTo>
                <a:lnTo>
                  <a:pt x="1786165" y="501221"/>
                </a:lnTo>
                <a:lnTo>
                  <a:pt x="1786844" y="495548"/>
                </a:lnTo>
                <a:lnTo>
                  <a:pt x="1788430" y="490103"/>
                </a:lnTo>
                <a:lnTo>
                  <a:pt x="1790243" y="484884"/>
                </a:lnTo>
                <a:lnTo>
                  <a:pt x="1792508" y="480119"/>
                </a:lnTo>
                <a:lnTo>
                  <a:pt x="1795454" y="475582"/>
                </a:lnTo>
                <a:lnTo>
                  <a:pt x="1798852" y="471271"/>
                </a:lnTo>
                <a:lnTo>
                  <a:pt x="1802477" y="467186"/>
                </a:lnTo>
                <a:lnTo>
                  <a:pt x="1806329" y="463556"/>
                </a:lnTo>
                <a:lnTo>
                  <a:pt x="1810633" y="460380"/>
                </a:lnTo>
                <a:lnTo>
                  <a:pt x="1815165" y="457657"/>
                </a:lnTo>
                <a:lnTo>
                  <a:pt x="1820149" y="455388"/>
                </a:lnTo>
                <a:lnTo>
                  <a:pt x="1825360" y="453573"/>
                </a:lnTo>
                <a:lnTo>
                  <a:pt x="1830798" y="451985"/>
                </a:lnTo>
                <a:lnTo>
                  <a:pt x="1836235" y="451077"/>
                </a:lnTo>
                <a:lnTo>
                  <a:pt x="1841899" y="450850"/>
                </a:lnTo>
                <a:close/>
                <a:moveTo>
                  <a:pt x="1458752" y="38100"/>
                </a:moveTo>
                <a:lnTo>
                  <a:pt x="1461698" y="38100"/>
                </a:lnTo>
                <a:lnTo>
                  <a:pt x="1464870" y="38100"/>
                </a:lnTo>
                <a:lnTo>
                  <a:pt x="1468043" y="38327"/>
                </a:lnTo>
                <a:lnTo>
                  <a:pt x="1470989" y="38554"/>
                </a:lnTo>
                <a:lnTo>
                  <a:pt x="1473935" y="39235"/>
                </a:lnTo>
                <a:lnTo>
                  <a:pt x="1477107" y="40143"/>
                </a:lnTo>
                <a:lnTo>
                  <a:pt x="1479827" y="40825"/>
                </a:lnTo>
                <a:lnTo>
                  <a:pt x="1482773" y="42187"/>
                </a:lnTo>
                <a:lnTo>
                  <a:pt x="1485718" y="43322"/>
                </a:lnTo>
                <a:lnTo>
                  <a:pt x="1488438" y="44684"/>
                </a:lnTo>
                <a:lnTo>
                  <a:pt x="1491157" y="46500"/>
                </a:lnTo>
                <a:lnTo>
                  <a:pt x="1493876" y="48317"/>
                </a:lnTo>
                <a:lnTo>
                  <a:pt x="1496143" y="50133"/>
                </a:lnTo>
                <a:lnTo>
                  <a:pt x="1498409" y="52176"/>
                </a:lnTo>
                <a:lnTo>
                  <a:pt x="1500675" y="54447"/>
                </a:lnTo>
                <a:lnTo>
                  <a:pt x="1502714" y="56490"/>
                </a:lnTo>
                <a:lnTo>
                  <a:pt x="1504754" y="59214"/>
                </a:lnTo>
                <a:lnTo>
                  <a:pt x="1506567" y="61485"/>
                </a:lnTo>
                <a:lnTo>
                  <a:pt x="1508153" y="64436"/>
                </a:lnTo>
                <a:lnTo>
                  <a:pt x="1509739" y="66934"/>
                </a:lnTo>
                <a:lnTo>
                  <a:pt x="1511099" y="69658"/>
                </a:lnTo>
                <a:lnTo>
                  <a:pt x="1512005" y="72609"/>
                </a:lnTo>
                <a:lnTo>
                  <a:pt x="1513138" y="75334"/>
                </a:lnTo>
                <a:lnTo>
                  <a:pt x="1514045" y="78512"/>
                </a:lnTo>
                <a:lnTo>
                  <a:pt x="1514725" y="81691"/>
                </a:lnTo>
                <a:lnTo>
                  <a:pt x="1515178" y="84642"/>
                </a:lnTo>
                <a:lnTo>
                  <a:pt x="1515405" y="87821"/>
                </a:lnTo>
                <a:lnTo>
                  <a:pt x="1543051" y="488083"/>
                </a:lnTo>
                <a:lnTo>
                  <a:pt x="1543051" y="493305"/>
                </a:lnTo>
                <a:lnTo>
                  <a:pt x="1542371" y="498754"/>
                </a:lnTo>
                <a:lnTo>
                  <a:pt x="1541691" y="503976"/>
                </a:lnTo>
                <a:lnTo>
                  <a:pt x="1540105" y="509198"/>
                </a:lnTo>
                <a:lnTo>
                  <a:pt x="1538066" y="513965"/>
                </a:lnTo>
                <a:lnTo>
                  <a:pt x="1535800" y="518506"/>
                </a:lnTo>
                <a:lnTo>
                  <a:pt x="1532854" y="522820"/>
                </a:lnTo>
                <a:lnTo>
                  <a:pt x="1529908" y="526906"/>
                </a:lnTo>
                <a:lnTo>
                  <a:pt x="1526282" y="530539"/>
                </a:lnTo>
                <a:lnTo>
                  <a:pt x="1522429" y="533944"/>
                </a:lnTo>
                <a:lnTo>
                  <a:pt x="1518350" y="537123"/>
                </a:lnTo>
                <a:lnTo>
                  <a:pt x="1513592" y="539620"/>
                </a:lnTo>
                <a:lnTo>
                  <a:pt x="1509059" y="541663"/>
                </a:lnTo>
                <a:lnTo>
                  <a:pt x="1503847" y="543253"/>
                </a:lnTo>
                <a:lnTo>
                  <a:pt x="1498635" y="544615"/>
                </a:lnTo>
                <a:lnTo>
                  <a:pt x="1493197" y="545069"/>
                </a:lnTo>
                <a:lnTo>
                  <a:pt x="1488211" y="545296"/>
                </a:lnTo>
                <a:lnTo>
                  <a:pt x="1482999" y="544842"/>
                </a:lnTo>
                <a:lnTo>
                  <a:pt x="1478014" y="543934"/>
                </a:lnTo>
                <a:lnTo>
                  <a:pt x="1473481" y="542799"/>
                </a:lnTo>
                <a:lnTo>
                  <a:pt x="1469629" y="541437"/>
                </a:lnTo>
                <a:lnTo>
                  <a:pt x="1466003" y="539847"/>
                </a:lnTo>
                <a:lnTo>
                  <a:pt x="1462604" y="537804"/>
                </a:lnTo>
                <a:lnTo>
                  <a:pt x="1459205" y="535761"/>
                </a:lnTo>
                <a:lnTo>
                  <a:pt x="1456032" y="533490"/>
                </a:lnTo>
                <a:lnTo>
                  <a:pt x="1453086" y="530766"/>
                </a:lnTo>
                <a:lnTo>
                  <a:pt x="1450367" y="528041"/>
                </a:lnTo>
                <a:lnTo>
                  <a:pt x="1447874" y="525090"/>
                </a:lnTo>
                <a:lnTo>
                  <a:pt x="1445382" y="522139"/>
                </a:lnTo>
                <a:lnTo>
                  <a:pt x="1443342" y="518733"/>
                </a:lnTo>
                <a:lnTo>
                  <a:pt x="1441529" y="515100"/>
                </a:lnTo>
                <a:lnTo>
                  <a:pt x="1439943" y="511468"/>
                </a:lnTo>
                <a:lnTo>
                  <a:pt x="1438583" y="507608"/>
                </a:lnTo>
                <a:lnTo>
                  <a:pt x="1437677" y="503749"/>
                </a:lnTo>
                <a:lnTo>
                  <a:pt x="1436770" y="499662"/>
                </a:lnTo>
                <a:lnTo>
                  <a:pt x="1436317" y="495348"/>
                </a:lnTo>
                <a:lnTo>
                  <a:pt x="1419775" y="256735"/>
                </a:lnTo>
                <a:lnTo>
                  <a:pt x="1404592" y="280119"/>
                </a:lnTo>
                <a:lnTo>
                  <a:pt x="1396434" y="292606"/>
                </a:lnTo>
                <a:lnTo>
                  <a:pt x="1387596" y="304866"/>
                </a:lnTo>
                <a:lnTo>
                  <a:pt x="1378531" y="317580"/>
                </a:lnTo>
                <a:lnTo>
                  <a:pt x="1369014" y="330748"/>
                </a:lnTo>
                <a:lnTo>
                  <a:pt x="1359270" y="343916"/>
                </a:lnTo>
                <a:lnTo>
                  <a:pt x="1348845" y="357311"/>
                </a:lnTo>
                <a:lnTo>
                  <a:pt x="1338421" y="370933"/>
                </a:lnTo>
                <a:lnTo>
                  <a:pt x="1327317" y="384782"/>
                </a:lnTo>
                <a:lnTo>
                  <a:pt x="1315760" y="398632"/>
                </a:lnTo>
                <a:lnTo>
                  <a:pt x="1303750" y="412935"/>
                </a:lnTo>
                <a:lnTo>
                  <a:pt x="1291513" y="426784"/>
                </a:lnTo>
                <a:lnTo>
                  <a:pt x="1278823" y="441314"/>
                </a:lnTo>
                <a:lnTo>
                  <a:pt x="1265679" y="455390"/>
                </a:lnTo>
                <a:lnTo>
                  <a:pt x="1252082" y="469920"/>
                </a:lnTo>
                <a:lnTo>
                  <a:pt x="1233500" y="488991"/>
                </a:lnTo>
                <a:lnTo>
                  <a:pt x="1214465" y="507608"/>
                </a:lnTo>
                <a:lnTo>
                  <a:pt x="1195430" y="525998"/>
                </a:lnTo>
                <a:lnTo>
                  <a:pt x="1175715" y="543707"/>
                </a:lnTo>
                <a:lnTo>
                  <a:pt x="1156226" y="560961"/>
                </a:lnTo>
                <a:lnTo>
                  <a:pt x="1136058" y="577762"/>
                </a:lnTo>
                <a:lnTo>
                  <a:pt x="1115663" y="594336"/>
                </a:lnTo>
                <a:lnTo>
                  <a:pt x="1095041" y="610455"/>
                </a:lnTo>
                <a:lnTo>
                  <a:pt x="1074193" y="625893"/>
                </a:lnTo>
                <a:lnTo>
                  <a:pt x="1053118" y="641105"/>
                </a:lnTo>
                <a:lnTo>
                  <a:pt x="1031590" y="655408"/>
                </a:lnTo>
                <a:lnTo>
                  <a:pt x="1010062" y="669711"/>
                </a:lnTo>
                <a:lnTo>
                  <a:pt x="988081" y="683333"/>
                </a:lnTo>
                <a:lnTo>
                  <a:pt x="966099" y="696501"/>
                </a:lnTo>
                <a:lnTo>
                  <a:pt x="943891" y="709442"/>
                </a:lnTo>
                <a:lnTo>
                  <a:pt x="921004" y="721702"/>
                </a:lnTo>
                <a:lnTo>
                  <a:pt x="906954" y="729194"/>
                </a:lnTo>
                <a:lnTo>
                  <a:pt x="892451" y="736232"/>
                </a:lnTo>
                <a:lnTo>
                  <a:pt x="878174" y="743497"/>
                </a:lnTo>
                <a:lnTo>
                  <a:pt x="863671" y="750309"/>
                </a:lnTo>
                <a:lnTo>
                  <a:pt x="848941" y="756893"/>
                </a:lnTo>
                <a:lnTo>
                  <a:pt x="834212" y="763477"/>
                </a:lnTo>
                <a:lnTo>
                  <a:pt x="819482" y="769834"/>
                </a:lnTo>
                <a:lnTo>
                  <a:pt x="804526" y="775736"/>
                </a:lnTo>
                <a:lnTo>
                  <a:pt x="789569" y="781866"/>
                </a:lnTo>
                <a:lnTo>
                  <a:pt x="774613" y="787542"/>
                </a:lnTo>
                <a:lnTo>
                  <a:pt x="759430" y="793218"/>
                </a:lnTo>
                <a:lnTo>
                  <a:pt x="744247" y="798440"/>
                </a:lnTo>
                <a:lnTo>
                  <a:pt x="729064" y="803435"/>
                </a:lnTo>
                <a:lnTo>
                  <a:pt x="713655" y="808657"/>
                </a:lnTo>
                <a:lnTo>
                  <a:pt x="698472" y="813197"/>
                </a:lnTo>
                <a:lnTo>
                  <a:pt x="682609" y="817965"/>
                </a:lnTo>
                <a:lnTo>
                  <a:pt x="667199" y="822279"/>
                </a:lnTo>
                <a:lnTo>
                  <a:pt x="651563" y="826365"/>
                </a:lnTo>
                <a:lnTo>
                  <a:pt x="635701" y="830452"/>
                </a:lnTo>
                <a:lnTo>
                  <a:pt x="620064" y="834084"/>
                </a:lnTo>
                <a:lnTo>
                  <a:pt x="604202" y="837717"/>
                </a:lnTo>
                <a:lnTo>
                  <a:pt x="588112" y="841350"/>
                </a:lnTo>
                <a:lnTo>
                  <a:pt x="572249" y="844528"/>
                </a:lnTo>
                <a:lnTo>
                  <a:pt x="555933" y="847479"/>
                </a:lnTo>
                <a:lnTo>
                  <a:pt x="539618" y="850431"/>
                </a:lnTo>
                <a:lnTo>
                  <a:pt x="523528" y="852928"/>
                </a:lnTo>
                <a:lnTo>
                  <a:pt x="507212" y="855653"/>
                </a:lnTo>
                <a:lnTo>
                  <a:pt x="490896" y="857923"/>
                </a:lnTo>
                <a:lnTo>
                  <a:pt x="474353" y="859966"/>
                </a:lnTo>
                <a:lnTo>
                  <a:pt x="458037" y="861783"/>
                </a:lnTo>
                <a:lnTo>
                  <a:pt x="441268" y="863372"/>
                </a:lnTo>
                <a:lnTo>
                  <a:pt x="424726" y="864961"/>
                </a:lnTo>
                <a:lnTo>
                  <a:pt x="419287" y="865188"/>
                </a:lnTo>
                <a:lnTo>
                  <a:pt x="414075" y="864734"/>
                </a:lnTo>
                <a:lnTo>
                  <a:pt x="409089" y="863826"/>
                </a:lnTo>
                <a:lnTo>
                  <a:pt x="404104" y="862464"/>
                </a:lnTo>
                <a:lnTo>
                  <a:pt x="400252" y="861329"/>
                </a:lnTo>
                <a:lnTo>
                  <a:pt x="396626" y="859739"/>
                </a:lnTo>
                <a:lnTo>
                  <a:pt x="393227" y="857923"/>
                </a:lnTo>
                <a:lnTo>
                  <a:pt x="389827" y="855880"/>
                </a:lnTo>
                <a:lnTo>
                  <a:pt x="386882" y="853609"/>
                </a:lnTo>
                <a:lnTo>
                  <a:pt x="383936" y="850885"/>
                </a:lnTo>
                <a:lnTo>
                  <a:pt x="381216" y="848161"/>
                </a:lnTo>
                <a:lnTo>
                  <a:pt x="378497" y="845209"/>
                </a:lnTo>
                <a:lnTo>
                  <a:pt x="376231" y="842258"/>
                </a:lnTo>
                <a:lnTo>
                  <a:pt x="374191" y="838852"/>
                </a:lnTo>
                <a:lnTo>
                  <a:pt x="372378" y="835447"/>
                </a:lnTo>
                <a:lnTo>
                  <a:pt x="370566" y="831814"/>
                </a:lnTo>
                <a:lnTo>
                  <a:pt x="369206" y="827955"/>
                </a:lnTo>
                <a:lnTo>
                  <a:pt x="368299" y="824095"/>
                </a:lnTo>
                <a:lnTo>
                  <a:pt x="367620" y="820008"/>
                </a:lnTo>
                <a:lnTo>
                  <a:pt x="366940" y="815922"/>
                </a:lnTo>
                <a:lnTo>
                  <a:pt x="366713" y="810473"/>
                </a:lnTo>
                <a:lnTo>
                  <a:pt x="367167" y="805024"/>
                </a:lnTo>
                <a:lnTo>
                  <a:pt x="368073" y="799802"/>
                </a:lnTo>
                <a:lnTo>
                  <a:pt x="369206" y="795034"/>
                </a:lnTo>
                <a:lnTo>
                  <a:pt x="371472" y="790040"/>
                </a:lnTo>
                <a:lnTo>
                  <a:pt x="373738" y="785272"/>
                </a:lnTo>
                <a:lnTo>
                  <a:pt x="376231" y="780958"/>
                </a:lnTo>
                <a:lnTo>
                  <a:pt x="379403" y="776872"/>
                </a:lnTo>
                <a:lnTo>
                  <a:pt x="383029" y="773239"/>
                </a:lnTo>
                <a:lnTo>
                  <a:pt x="386882" y="769607"/>
                </a:lnTo>
                <a:lnTo>
                  <a:pt x="390961" y="766882"/>
                </a:lnTo>
                <a:lnTo>
                  <a:pt x="395266" y="763931"/>
                </a:lnTo>
                <a:lnTo>
                  <a:pt x="400252" y="761887"/>
                </a:lnTo>
                <a:lnTo>
                  <a:pt x="405237" y="760071"/>
                </a:lnTo>
                <a:lnTo>
                  <a:pt x="410222" y="758709"/>
                </a:lnTo>
                <a:lnTo>
                  <a:pt x="415661" y="758255"/>
                </a:lnTo>
                <a:lnTo>
                  <a:pt x="431071" y="756666"/>
                </a:lnTo>
                <a:lnTo>
                  <a:pt x="446027" y="755076"/>
                </a:lnTo>
                <a:lnTo>
                  <a:pt x="461210" y="753714"/>
                </a:lnTo>
                <a:lnTo>
                  <a:pt x="476166" y="751898"/>
                </a:lnTo>
                <a:lnTo>
                  <a:pt x="491123" y="749854"/>
                </a:lnTo>
                <a:lnTo>
                  <a:pt x="506079" y="747357"/>
                </a:lnTo>
                <a:lnTo>
                  <a:pt x="521035" y="745087"/>
                </a:lnTo>
                <a:lnTo>
                  <a:pt x="535765" y="742589"/>
                </a:lnTo>
                <a:lnTo>
                  <a:pt x="550495" y="739638"/>
                </a:lnTo>
                <a:lnTo>
                  <a:pt x="565224" y="736913"/>
                </a:lnTo>
                <a:lnTo>
                  <a:pt x="579728" y="733735"/>
                </a:lnTo>
                <a:lnTo>
                  <a:pt x="594231" y="730329"/>
                </a:lnTo>
                <a:lnTo>
                  <a:pt x="608734" y="726697"/>
                </a:lnTo>
                <a:lnTo>
                  <a:pt x="623010" y="723064"/>
                </a:lnTo>
                <a:lnTo>
                  <a:pt x="637287" y="719432"/>
                </a:lnTo>
                <a:lnTo>
                  <a:pt x="651563" y="715345"/>
                </a:lnTo>
                <a:lnTo>
                  <a:pt x="665613" y="711259"/>
                </a:lnTo>
                <a:lnTo>
                  <a:pt x="679890" y="706945"/>
                </a:lnTo>
                <a:lnTo>
                  <a:pt x="693713" y="702404"/>
                </a:lnTo>
                <a:lnTo>
                  <a:pt x="707763" y="697864"/>
                </a:lnTo>
                <a:lnTo>
                  <a:pt x="721586" y="692869"/>
                </a:lnTo>
                <a:lnTo>
                  <a:pt x="735183" y="687874"/>
                </a:lnTo>
                <a:lnTo>
                  <a:pt x="749233" y="682652"/>
                </a:lnTo>
                <a:lnTo>
                  <a:pt x="762603" y="677430"/>
                </a:lnTo>
                <a:lnTo>
                  <a:pt x="776199" y="671755"/>
                </a:lnTo>
                <a:lnTo>
                  <a:pt x="789569" y="666079"/>
                </a:lnTo>
                <a:lnTo>
                  <a:pt x="803166" y="660176"/>
                </a:lnTo>
                <a:lnTo>
                  <a:pt x="816536" y="654273"/>
                </a:lnTo>
                <a:lnTo>
                  <a:pt x="829679" y="648143"/>
                </a:lnTo>
                <a:lnTo>
                  <a:pt x="842823" y="641559"/>
                </a:lnTo>
                <a:lnTo>
                  <a:pt x="855966" y="634975"/>
                </a:lnTo>
                <a:lnTo>
                  <a:pt x="868883" y="628164"/>
                </a:lnTo>
                <a:lnTo>
                  <a:pt x="889505" y="617039"/>
                </a:lnTo>
                <a:lnTo>
                  <a:pt x="910126" y="605460"/>
                </a:lnTo>
                <a:lnTo>
                  <a:pt x="930068" y="593655"/>
                </a:lnTo>
                <a:lnTo>
                  <a:pt x="950237" y="580941"/>
                </a:lnTo>
                <a:lnTo>
                  <a:pt x="970178" y="568000"/>
                </a:lnTo>
                <a:lnTo>
                  <a:pt x="989667" y="554832"/>
                </a:lnTo>
                <a:lnTo>
                  <a:pt x="1008929" y="540982"/>
                </a:lnTo>
                <a:lnTo>
                  <a:pt x="1027964" y="526906"/>
                </a:lnTo>
                <a:lnTo>
                  <a:pt x="1046773" y="512149"/>
                </a:lnTo>
                <a:lnTo>
                  <a:pt x="1065355" y="497165"/>
                </a:lnTo>
                <a:lnTo>
                  <a:pt x="1083937" y="481726"/>
                </a:lnTo>
                <a:lnTo>
                  <a:pt x="1102066" y="466061"/>
                </a:lnTo>
                <a:lnTo>
                  <a:pt x="1119742" y="449714"/>
                </a:lnTo>
                <a:lnTo>
                  <a:pt x="1137644" y="433141"/>
                </a:lnTo>
                <a:lnTo>
                  <a:pt x="1154866" y="416113"/>
                </a:lnTo>
                <a:lnTo>
                  <a:pt x="1171862" y="398859"/>
                </a:lnTo>
                <a:lnTo>
                  <a:pt x="1184779" y="385236"/>
                </a:lnTo>
                <a:lnTo>
                  <a:pt x="1197469" y="371841"/>
                </a:lnTo>
                <a:lnTo>
                  <a:pt x="1209480" y="358219"/>
                </a:lnTo>
                <a:lnTo>
                  <a:pt x="1221037" y="344597"/>
                </a:lnTo>
                <a:lnTo>
                  <a:pt x="1232367" y="331429"/>
                </a:lnTo>
                <a:lnTo>
                  <a:pt x="1243245" y="318261"/>
                </a:lnTo>
                <a:lnTo>
                  <a:pt x="1253895" y="305093"/>
                </a:lnTo>
                <a:lnTo>
                  <a:pt x="1263866" y="292606"/>
                </a:lnTo>
                <a:lnTo>
                  <a:pt x="1273384" y="279665"/>
                </a:lnTo>
                <a:lnTo>
                  <a:pt x="1282675" y="267178"/>
                </a:lnTo>
                <a:lnTo>
                  <a:pt x="1291739" y="255145"/>
                </a:lnTo>
                <a:lnTo>
                  <a:pt x="1300124" y="242886"/>
                </a:lnTo>
                <a:lnTo>
                  <a:pt x="1308282" y="231307"/>
                </a:lnTo>
                <a:lnTo>
                  <a:pt x="1316213" y="219728"/>
                </a:lnTo>
                <a:lnTo>
                  <a:pt x="1330263" y="197706"/>
                </a:lnTo>
                <a:lnTo>
                  <a:pt x="1107958" y="281027"/>
                </a:lnTo>
                <a:lnTo>
                  <a:pt x="1102746" y="282390"/>
                </a:lnTo>
                <a:lnTo>
                  <a:pt x="1097534" y="283525"/>
                </a:lnTo>
                <a:lnTo>
                  <a:pt x="1092322" y="283979"/>
                </a:lnTo>
                <a:lnTo>
                  <a:pt x="1087110" y="283979"/>
                </a:lnTo>
                <a:lnTo>
                  <a:pt x="1081898" y="283752"/>
                </a:lnTo>
                <a:lnTo>
                  <a:pt x="1076686" y="282844"/>
                </a:lnTo>
                <a:lnTo>
                  <a:pt x="1071927" y="281255"/>
                </a:lnTo>
                <a:lnTo>
                  <a:pt x="1067168" y="279438"/>
                </a:lnTo>
                <a:lnTo>
                  <a:pt x="1062636" y="277168"/>
                </a:lnTo>
                <a:lnTo>
                  <a:pt x="1058103" y="274216"/>
                </a:lnTo>
                <a:lnTo>
                  <a:pt x="1054251" y="270811"/>
                </a:lnTo>
                <a:lnTo>
                  <a:pt x="1050399" y="267178"/>
                </a:lnTo>
                <a:lnTo>
                  <a:pt x="1047226" y="263319"/>
                </a:lnTo>
                <a:lnTo>
                  <a:pt x="1044054" y="259005"/>
                </a:lnTo>
                <a:lnTo>
                  <a:pt x="1041561" y="254237"/>
                </a:lnTo>
                <a:lnTo>
                  <a:pt x="1039295" y="249470"/>
                </a:lnTo>
                <a:lnTo>
                  <a:pt x="1037482" y="244021"/>
                </a:lnTo>
                <a:lnTo>
                  <a:pt x="1036575" y="238799"/>
                </a:lnTo>
                <a:lnTo>
                  <a:pt x="1036122" y="233350"/>
                </a:lnTo>
                <a:lnTo>
                  <a:pt x="1036122" y="228355"/>
                </a:lnTo>
                <a:lnTo>
                  <a:pt x="1036349" y="223134"/>
                </a:lnTo>
                <a:lnTo>
                  <a:pt x="1037255" y="218139"/>
                </a:lnTo>
                <a:lnTo>
                  <a:pt x="1038841" y="213144"/>
                </a:lnTo>
                <a:lnTo>
                  <a:pt x="1040654" y="208376"/>
                </a:lnTo>
                <a:lnTo>
                  <a:pt x="1042920" y="203836"/>
                </a:lnTo>
                <a:lnTo>
                  <a:pt x="1045866" y="199295"/>
                </a:lnTo>
                <a:lnTo>
                  <a:pt x="1049266" y="195435"/>
                </a:lnTo>
                <a:lnTo>
                  <a:pt x="1052891" y="191576"/>
                </a:lnTo>
                <a:lnTo>
                  <a:pt x="1056744" y="188170"/>
                </a:lnTo>
                <a:lnTo>
                  <a:pt x="1061049" y="185219"/>
                </a:lnTo>
                <a:lnTo>
                  <a:pt x="1065582" y="182494"/>
                </a:lnTo>
                <a:lnTo>
                  <a:pt x="1070567" y="180451"/>
                </a:lnTo>
                <a:lnTo>
                  <a:pt x="1443569" y="41279"/>
                </a:lnTo>
                <a:lnTo>
                  <a:pt x="1446288" y="40370"/>
                </a:lnTo>
                <a:lnTo>
                  <a:pt x="1449461" y="39462"/>
                </a:lnTo>
                <a:lnTo>
                  <a:pt x="1452633" y="38781"/>
                </a:lnTo>
                <a:lnTo>
                  <a:pt x="1455579" y="38327"/>
                </a:lnTo>
                <a:lnTo>
                  <a:pt x="1458752" y="38100"/>
                </a:lnTo>
                <a:close/>
                <a:moveTo>
                  <a:pt x="102528" y="0"/>
                </a:moveTo>
                <a:lnTo>
                  <a:pt x="107971" y="454"/>
                </a:lnTo>
                <a:lnTo>
                  <a:pt x="113189" y="681"/>
                </a:lnTo>
                <a:lnTo>
                  <a:pt x="118406" y="1361"/>
                </a:lnTo>
                <a:lnTo>
                  <a:pt x="123169" y="2268"/>
                </a:lnTo>
                <a:lnTo>
                  <a:pt x="128386" y="3403"/>
                </a:lnTo>
                <a:lnTo>
                  <a:pt x="133376" y="4764"/>
                </a:lnTo>
                <a:lnTo>
                  <a:pt x="137913" y="6578"/>
                </a:lnTo>
                <a:lnTo>
                  <a:pt x="142450" y="8393"/>
                </a:lnTo>
                <a:lnTo>
                  <a:pt x="147213" y="10434"/>
                </a:lnTo>
                <a:lnTo>
                  <a:pt x="151523" y="12476"/>
                </a:lnTo>
                <a:lnTo>
                  <a:pt x="156059" y="14971"/>
                </a:lnTo>
                <a:lnTo>
                  <a:pt x="160143" y="17693"/>
                </a:lnTo>
                <a:lnTo>
                  <a:pt x="164225" y="20642"/>
                </a:lnTo>
                <a:lnTo>
                  <a:pt x="168082" y="23590"/>
                </a:lnTo>
                <a:lnTo>
                  <a:pt x="171711" y="26993"/>
                </a:lnTo>
                <a:lnTo>
                  <a:pt x="175340" y="30169"/>
                </a:lnTo>
                <a:lnTo>
                  <a:pt x="178743" y="33798"/>
                </a:lnTo>
                <a:lnTo>
                  <a:pt x="181918" y="37427"/>
                </a:lnTo>
                <a:lnTo>
                  <a:pt x="185094" y="41510"/>
                </a:lnTo>
                <a:lnTo>
                  <a:pt x="188043" y="45593"/>
                </a:lnTo>
                <a:lnTo>
                  <a:pt x="190538" y="49676"/>
                </a:lnTo>
                <a:lnTo>
                  <a:pt x="193033" y="53986"/>
                </a:lnTo>
                <a:lnTo>
                  <a:pt x="195074" y="58296"/>
                </a:lnTo>
                <a:lnTo>
                  <a:pt x="197343" y="63059"/>
                </a:lnTo>
                <a:lnTo>
                  <a:pt x="199157" y="67596"/>
                </a:lnTo>
                <a:lnTo>
                  <a:pt x="200745" y="72359"/>
                </a:lnTo>
                <a:lnTo>
                  <a:pt x="202106" y="77122"/>
                </a:lnTo>
                <a:lnTo>
                  <a:pt x="203467" y="82340"/>
                </a:lnTo>
                <a:lnTo>
                  <a:pt x="204148" y="87330"/>
                </a:lnTo>
                <a:lnTo>
                  <a:pt x="205055" y="92320"/>
                </a:lnTo>
                <a:lnTo>
                  <a:pt x="205282" y="97537"/>
                </a:lnTo>
                <a:lnTo>
                  <a:pt x="205509" y="102981"/>
                </a:lnTo>
                <a:lnTo>
                  <a:pt x="205509" y="2092965"/>
                </a:lnTo>
                <a:lnTo>
                  <a:pt x="2195719" y="2092965"/>
                </a:lnTo>
                <a:lnTo>
                  <a:pt x="2201163" y="2093192"/>
                </a:lnTo>
                <a:lnTo>
                  <a:pt x="2206380" y="2093419"/>
                </a:lnTo>
                <a:lnTo>
                  <a:pt x="2211597" y="2094326"/>
                </a:lnTo>
                <a:lnTo>
                  <a:pt x="2216587" y="2095233"/>
                </a:lnTo>
                <a:lnTo>
                  <a:pt x="2221578" y="2096367"/>
                </a:lnTo>
                <a:lnTo>
                  <a:pt x="2226568" y="2097501"/>
                </a:lnTo>
                <a:lnTo>
                  <a:pt x="2231105" y="2099316"/>
                </a:lnTo>
                <a:lnTo>
                  <a:pt x="2235868" y="2101131"/>
                </a:lnTo>
                <a:lnTo>
                  <a:pt x="2240405" y="2103172"/>
                </a:lnTo>
                <a:lnTo>
                  <a:pt x="2244714" y="2105667"/>
                </a:lnTo>
                <a:lnTo>
                  <a:pt x="2249251" y="2107936"/>
                </a:lnTo>
                <a:lnTo>
                  <a:pt x="2253334" y="2110658"/>
                </a:lnTo>
                <a:lnTo>
                  <a:pt x="2257417" y="2113606"/>
                </a:lnTo>
                <a:lnTo>
                  <a:pt x="2261273" y="2116328"/>
                </a:lnTo>
                <a:lnTo>
                  <a:pt x="2264902" y="2119731"/>
                </a:lnTo>
                <a:lnTo>
                  <a:pt x="2268532" y="2123133"/>
                </a:lnTo>
                <a:lnTo>
                  <a:pt x="2271934" y="2126763"/>
                </a:lnTo>
                <a:lnTo>
                  <a:pt x="2275337" y="2130619"/>
                </a:lnTo>
                <a:lnTo>
                  <a:pt x="2278285" y="2134475"/>
                </a:lnTo>
                <a:lnTo>
                  <a:pt x="2281234" y="2138331"/>
                </a:lnTo>
                <a:lnTo>
                  <a:pt x="2283729" y="2142414"/>
                </a:lnTo>
                <a:lnTo>
                  <a:pt x="2286224" y="2146724"/>
                </a:lnTo>
                <a:lnTo>
                  <a:pt x="2288720" y="2151260"/>
                </a:lnTo>
                <a:lnTo>
                  <a:pt x="2290761" y="2155797"/>
                </a:lnTo>
                <a:lnTo>
                  <a:pt x="2292576" y="2160560"/>
                </a:lnTo>
                <a:lnTo>
                  <a:pt x="2294164" y="2165324"/>
                </a:lnTo>
                <a:lnTo>
                  <a:pt x="2295298" y="2170087"/>
                </a:lnTo>
                <a:lnTo>
                  <a:pt x="2296659" y="2175304"/>
                </a:lnTo>
                <a:lnTo>
                  <a:pt x="2297339" y="2180068"/>
                </a:lnTo>
                <a:lnTo>
                  <a:pt x="2298246" y="2185285"/>
                </a:lnTo>
                <a:lnTo>
                  <a:pt x="2298473" y="2190729"/>
                </a:lnTo>
                <a:lnTo>
                  <a:pt x="2298700" y="2195946"/>
                </a:lnTo>
                <a:lnTo>
                  <a:pt x="2298473" y="2201163"/>
                </a:lnTo>
                <a:lnTo>
                  <a:pt x="2298246" y="2206380"/>
                </a:lnTo>
                <a:lnTo>
                  <a:pt x="2297339" y="2211597"/>
                </a:lnTo>
                <a:lnTo>
                  <a:pt x="2296659" y="2216361"/>
                </a:lnTo>
                <a:lnTo>
                  <a:pt x="2295298" y="2221578"/>
                </a:lnTo>
                <a:lnTo>
                  <a:pt x="2294164" y="2226568"/>
                </a:lnTo>
                <a:lnTo>
                  <a:pt x="2292576" y="2231105"/>
                </a:lnTo>
                <a:lnTo>
                  <a:pt x="2290761" y="2235868"/>
                </a:lnTo>
                <a:lnTo>
                  <a:pt x="2288720" y="2240405"/>
                </a:lnTo>
                <a:lnTo>
                  <a:pt x="2286224" y="2244941"/>
                </a:lnTo>
                <a:lnTo>
                  <a:pt x="2283729" y="2249251"/>
                </a:lnTo>
                <a:lnTo>
                  <a:pt x="2281234" y="2253334"/>
                </a:lnTo>
                <a:lnTo>
                  <a:pt x="2278285" y="2257417"/>
                </a:lnTo>
                <a:lnTo>
                  <a:pt x="2275337" y="2261273"/>
                </a:lnTo>
                <a:lnTo>
                  <a:pt x="2271934" y="2264902"/>
                </a:lnTo>
                <a:lnTo>
                  <a:pt x="2268532" y="2268532"/>
                </a:lnTo>
                <a:lnTo>
                  <a:pt x="2264902" y="2271934"/>
                </a:lnTo>
                <a:lnTo>
                  <a:pt x="2261273" y="2275337"/>
                </a:lnTo>
                <a:lnTo>
                  <a:pt x="2257417" y="2278059"/>
                </a:lnTo>
                <a:lnTo>
                  <a:pt x="2253334" y="2281234"/>
                </a:lnTo>
                <a:lnTo>
                  <a:pt x="2249251" y="2283729"/>
                </a:lnTo>
                <a:lnTo>
                  <a:pt x="2244714" y="2286451"/>
                </a:lnTo>
                <a:lnTo>
                  <a:pt x="2240405" y="2288493"/>
                </a:lnTo>
                <a:lnTo>
                  <a:pt x="2235868" y="2290534"/>
                </a:lnTo>
                <a:lnTo>
                  <a:pt x="2231105" y="2292349"/>
                </a:lnTo>
                <a:lnTo>
                  <a:pt x="2226568" y="2294164"/>
                </a:lnTo>
                <a:lnTo>
                  <a:pt x="2221578" y="2295298"/>
                </a:lnTo>
                <a:lnTo>
                  <a:pt x="2216587" y="2296659"/>
                </a:lnTo>
                <a:lnTo>
                  <a:pt x="2211597" y="2297566"/>
                </a:lnTo>
                <a:lnTo>
                  <a:pt x="2206380" y="2298246"/>
                </a:lnTo>
                <a:lnTo>
                  <a:pt x="2201163" y="2298473"/>
                </a:lnTo>
                <a:lnTo>
                  <a:pt x="2195719" y="2298700"/>
                </a:lnTo>
                <a:lnTo>
                  <a:pt x="102528" y="2298700"/>
                </a:lnTo>
                <a:lnTo>
                  <a:pt x="97310" y="2298473"/>
                </a:lnTo>
                <a:lnTo>
                  <a:pt x="92093" y="2298246"/>
                </a:lnTo>
                <a:lnTo>
                  <a:pt x="86876" y="2297566"/>
                </a:lnTo>
                <a:lnTo>
                  <a:pt x="81886" y="2296659"/>
                </a:lnTo>
                <a:lnTo>
                  <a:pt x="77122" y="2295298"/>
                </a:lnTo>
                <a:lnTo>
                  <a:pt x="72132" y="2294164"/>
                </a:lnTo>
                <a:lnTo>
                  <a:pt x="67142" y="2292349"/>
                </a:lnTo>
                <a:lnTo>
                  <a:pt x="62605" y="2290534"/>
                </a:lnTo>
                <a:lnTo>
                  <a:pt x="57842" y="2288493"/>
                </a:lnTo>
                <a:lnTo>
                  <a:pt x="53532" y="2286451"/>
                </a:lnTo>
                <a:lnTo>
                  <a:pt x="49449" y="2283729"/>
                </a:lnTo>
                <a:lnTo>
                  <a:pt x="45139" y="2281234"/>
                </a:lnTo>
                <a:lnTo>
                  <a:pt x="41283" y="2278059"/>
                </a:lnTo>
                <a:lnTo>
                  <a:pt x="37200" y="2275337"/>
                </a:lnTo>
                <a:lnTo>
                  <a:pt x="33344" y="2271934"/>
                </a:lnTo>
                <a:lnTo>
                  <a:pt x="29715" y="2268532"/>
                </a:lnTo>
                <a:lnTo>
                  <a:pt x="26539" y="2264902"/>
                </a:lnTo>
                <a:lnTo>
                  <a:pt x="23364" y="2261273"/>
                </a:lnTo>
                <a:lnTo>
                  <a:pt x="20188" y="2257417"/>
                </a:lnTo>
                <a:lnTo>
                  <a:pt x="17466" y="2253334"/>
                </a:lnTo>
                <a:lnTo>
                  <a:pt x="14517" y="2249251"/>
                </a:lnTo>
                <a:lnTo>
                  <a:pt x="12249" y="2244941"/>
                </a:lnTo>
                <a:lnTo>
                  <a:pt x="9981" y="2240405"/>
                </a:lnTo>
                <a:lnTo>
                  <a:pt x="7939" y="2235868"/>
                </a:lnTo>
                <a:lnTo>
                  <a:pt x="6125" y="2231105"/>
                </a:lnTo>
                <a:lnTo>
                  <a:pt x="4537" y="2226568"/>
                </a:lnTo>
                <a:lnTo>
                  <a:pt x="2949" y="2221578"/>
                </a:lnTo>
                <a:lnTo>
                  <a:pt x="2042" y="2216361"/>
                </a:lnTo>
                <a:lnTo>
                  <a:pt x="907" y="2211597"/>
                </a:lnTo>
                <a:lnTo>
                  <a:pt x="454" y="2206380"/>
                </a:lnTo>
                <a:lnTo>
                  <a:pt x="0" y="2201163"/>
                </a:lnTo>
                <a:lnTo>
                  <a:pt x="0" y="2195946"/>
                </a:lnTo>
                <a:lnTo>
                  <a:pt x="0" y="102981"/>
                </a:lnTo>
                <a:lnTo>
                  <a:pt x="0" y="97537"/>
                </a:lnTo>
                <a:lnTo>
                  <a:pt x="454" y="92320"/>
                </a:lnTo>
                <a:lnTo>
                  <a:pt x="907" y="87330"/>
                </a:lnTo>
                <a:lnTo>
                  <a:pt x="2042" y="82340"/>
                </a:lnTo>
                <a:lnTo>
                  <a:pt x="2949" y="77122"/>
                </a:lnTo>
                <a:lnTo>
                  <a:pt x="4537" y="72359"/>
                </a:lnTo>
                <a:lnTo>
                  <a:pt x="6125" y="67596"/>
                </a:lnTo>
                <a:lnTo>
                  <a:pt x="7939" y="63059"/>
                </a:lnTo>
                <a:lnTo>
                  <a:pt x="9981" y="58296"/>
                </a:lnTo>
                <a:lnTo>
                  <a:pt x="12249" y="53986"/>
                </a:lnTo>
                <a:lnTo>
                  <a:pt x="14517" y="49676"/>
                </a:lnTo>
                <a:lnTo>
                  <a:pt x="17466" y="45593"/>
                </a:lnTo>
                <a:lnTo>
                  <a:pt x="20188" y="41510"/>
                </a:lnTo>
                <a:lnTo>
                  <a:pt x="23364" y="37427"/>
                </a:lnTo>
                <a:lnTo>
                  <a:pt x="26539" y="33798"/>
                </a:lnTo>
                <a:lnTo>
                  <a:pt x="29715" y="30169"/>
                </a:lnTo>
                <a:lnTo>
                  <a:pt x="33344" y="26993"/>
                </a:lnTo>
                <a:lnTo>
                  <a:pt x="37200" y="23590"/>
                </a:lnTo>
                <a:lnTo>
                  <a:pt x="41283" y="20642"/>
                </a:lnTo>
                <a:lnTo>
                  <a:pt x="45139" y="17693"/>
                </a:lnTo>
                <a:lnTo>
                  <a:pt x="49449" y="14971"/>
                </a:lnTo>
                <a:lnTo>
                  <a:pt x="53532" y="12476"/>
                </a:lnTo>
                <a:lnTo>
                  <a:pt x="57842" y="10434"/>
                </a:lnTo>
                <a:lnTo>
                  <a:pt x="62605" y="8393"/>
                </a:lnTo>
                <a:lnTo>
                  <a:pt x="67142" y="6578"/>
                </a:lnTo>
                <a:lnTo>
                  <a:pt x="72132" y="4764"/>
                </a:lnTo>
                <a:lnTo>
                  <a:pt x="77122" y="3403"/>
                </a:lnTo>
                <a:lnTo>
                  <a:pt x="81886" y="2268"/>
                </a:lnTo>
                <a:lnTo>
                  <a:pt x="86876" y="1361"/>
                </a:lnTo>
                <a:lnTo>
                  <a:pt x="92093" y="681"/>
                </a:lnTo>
                <a:lnTo>
                  <a:pt x="97310" y="454"/>
                </a:lnTo>
                <a:lnTo>
                  <a:pt x="102528"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fontAlgn="base">
              <a:defRPr/>
            </a:pPr>
            <a:endParaRPr lang="zh-CN" altLang="en-US" strike="noStrike" noProof="1">
              <a:solidFill>
                <a:srgbClr val="FFFFFF"/>
              </a:solidFill>
            </a:endParaRPr>
          </a:p>
        </p:txBody>
      </p:sp>
      <p:graphicFrame>
        <p:nvGraphicFramePr>
          <p:cNvPr id="19470"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79" name="" r:id="rId2" imgW="2124075" imgH="590550" progId="Paint.Picture">
                  <p:embed/>
                </p:oleObj>
              </mc:Choice>
              <mc:Fallback>
                <p:oleObj name="" r:id="rId2" imgW="2124075" imgH="590550" progId="Paint.Picture">
                  <p:embed/>
                  <p:pic>
                    <p:nvPicPr>
                      <p:cNvPr id="0" name="图片 3078"/>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3" name="图片 2"/>
          <p:cNvPicPr>
            <a:picLocks noChangeAspect="1"/>
          </p:cNvPicPr>
          <p:nvPr/>
        </p:nvPicPr>
        <p:blipFill>
          <a:blip r:embed="rId4"/>
          <a:stretch>
            <a:fillRect/>
          </a:stretch>
        </p:blipFill>
        <p:spPr>
          <a:xfrm>
            <a:off x="8720138" y="98425"/>
            <a:ext cx="2655887" cy="733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1+#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1506" name="文本框 6"/>
          <p:cNvSpPr txBox="1"/>
          <p:nvPr/>
        </p:nvSpPr>
        <p:spPr>
          <a:xfrm>
            <a:off x="1014413" y="1050925"/>
            <a:ext cx="2628900" cy="612775"/>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三、贷款期限</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sp>
        <p:nvSpPr>
          <p:cNvPr id="21507" name="TextBox 8"/>
          <p:cNvSpPr txBox="1"/>
          <p:nvPr/>
        </p:nvSpPr>
        <p:spPr>
          <a:xfrm>
            <a:off x="935038" y="87313"/>
            <a:ext cx="4606925" cy="65722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1  乡村振兴园区贷</a:t>
            </a:r>
            <a:endParaRPr lang="zh-CN" altLang="en-US" sz="3200" b="1" dirty="0">
              <a:solidFill>
                <a:srgbClr val="404040"/>
              </a:solidFill>
              <a:latin typeface="造字工房悦黑演示版常规体" charset="-122"/>
              <a:ea typeface="造字工房悦黑演示版常规体" charset="-122"/>
            </a:endParaRPr>
          </a:p>
        </p:txBody>
      </p:sp>
      <p:sp>
        <p:nvSpPr>
          <p:cNvPr id="21508" name="文本框 99"/>
          <p:cNvSpPr txBox="1"/>
          <p:nvPr/>
        </p:nvSpPr>
        <p:spPr>
          <a:xfrm>
            <a:off x="1592263" y="1738313"/>
            <a:ext cx="6570662" cy="1920875"/>
          </a:xfrm>
          <a:prstGeom prst="rect">
            <a:avLst/>
          </a:prstGeom>
          <a:noFill/>
          <a:ln w="9525">
            <a:noFill/>
          </a:ln>
        </p:spPr>
        <p:txBody>
          <a:bodyPr wrap="square" anchor="t" anchorCtr="0">
            <a:spAutoFit/>
          </a:bodyPr>
          <a:p>
            <a:pPr>
              <a:lnSpc>
                <a:spcPct val="200000"/>
              </a:lnSpc>
              <a:spcBef>
                <a:spcPct val="0"/>
              </a:spcBef>
              <a:buNone/>
            </a:pPr>
            <a:r>
              <a:rPr lang="zh-CN" altLang="zh-CN" sz="2000">
                <a:latin typeface="微软雅黑" panose="020B0503020204020204" pitchFamily="2" charset="-122"/>
                <a:ea typeface="微软雅黑" panose="020B0503020204020204" pitchFamily="2" charset="-122"/>
              </a:rPr>
              <a:t>根据项目经营收入及借款人综合还款现金流合理确定。</a:t>
            </a:r>
            <a:endParaRPr lang="zh-CN" altLang="zh-CN" sz="2000">
              <a:latin typeface="微软雅黑" panose="020B0503020204020204" pitchFamily="2" charset="-122"/>
              <a:ea typeface="微软雅黑" panose="020B0503020204020204" pitchFamily="2" charset="-122"/>
            </a:endParaRPr>
          </a:p>
          <a:p>
            <a:pPr>
              <a:lnSpc>
                <a:spcPct val="200000"/>
              </a:lnSpc>
              <a:spcBef>
                <a:spcPct val="0"/>
              </a:spcBef>
              <a:buNone/>
            </a:pPr>
            <a:r>
              <a:rPr lang="zh-CN" altLang="zh-CN" sz="2000">
                <a:latin typeface="微软雅黑" panose="020B0503020204020204" pitchFamily="2" charset="-122"/>
                <a:ea typeface="微软雅黑" panose="020B0503020204020204" pitchFamily="2" charset="-122"/>
              </a:rPr>
              <a:t>固定资产贷款原则上最长不超过项目建设期加15年。</a:t>
            </a:r>
            <a:endParaRPr lang="zh-CN" altLang="zh-CN" sz="2000">
              <a:latin typeface="微软雅黑" panose="020B0503020204020204" pitchFamily="2" charset="-122"/>
              <a:ea typeface="微软雅黑" panose="020B0503020204020204" pitchFamily="2" charset="-122"/>
            </a:endParaRPr>
          </a:p>
          <a:p>
            <a:pPr>
              <a:lnSpc>
                <a:spcPct val="200000"/>
              </a:lnSpc>
              <a:spcBef>
                <a:spcPct val="0"/>
              </a:spcBef>
              <a:buNone/>
            </a:pPr>
            <a:r>
              <a:rPr lang="zh-CN" altLang="zh-CN" sz="2000">
                <a:latin typeface="微软雅黑" panose="020B0503020204020204" pitchFamily="2" charset="-122"/>
                <a:ea typeface="微软雅黑" panose="020B0503020204020204" pitchFamily="2" charset="-122"/>
              </a:rPr>
              <a:t>流动资金贷款原则上最长不超过3年。</a:t>
            </a:r>
            <a:endParaRPr lang="zh-CN" altLang="zh-CN" sz="2000">
              <a:latin typeface="微软雅黑" panose="020B0503020204020204" pitchFamily="2" charset="-122"/>
              <a:ea typeface="微软雅黑" panose="020B0503020204020204" pitchFamily="2" charset="-122"/>
            </a:endParaRPr>
          </a:p>
        </p:txBody>
      </p:sp>
      <p:sp>
        <p:nvSpPr>
          <p:cNvPr id="21509" name="文本框 1"/>
          <p:cNvSpPr txBox="1"/>
          <p:nvPr/>
        </p:nvSpPr>
        <p:spPr>
          <a:xfrm>
            <a:off x="649288" y="2559050"/>
            <a:ext cx="433387" cy="493713"/>
          </a:xfrm>
          <a:prstGeom prst="rect">
            <a:avLst/>
          </a:prstGeom>
          <a:noFill/>
          <a:ln w="9525">
            <a:noFill/>
          </a:ln>
        </p:spPr>
        <p:txBody>
          <a:bodyPr wrap="square" anchor="t" anchorCtr="0">
            <a:spAutoFit/>
          </a:bodyPr>
          <a:p>
            <a:pPr lvl="1" indent="0"/>
            <a:r>
              <a:rPr lang="en-US" altLang="zh-CN">
                <a:latin typeface="Arial" panose="020B0604020202020204" pitchFamily="34" charset="0"/>
                <a:ea typeface="楷体_GB2312" panose="02010609030101010101" pitchFamily="1" charset="-122"/>
              </a:rPr>
              <a:t> </a:t>
            </a:r>
            <a:endParaRPr lang="en-US" altLang="zh-CN">
              <a:latin typeface="Arial" panose="020B0604020202020204" pitchFamily="34" charset="0"/>
              <a:ea typeface="楷体_GB2312" panose="02010609030101010101" pitchFamily="1" charset="-122"/>
            </a:endParaRPr>
          </a:p>
        </p:txBody>
      </p:sp>
      <p:sp>
        <p:nvSpPr>
          <p:cNvPr id="21510" name="文本框 2"/>
          <p:cNvSpPr txBox="1"/>
          <p:nvPr/>
        </p:nvSpPr>
        <p:spPr>
          <a:xfrm>
            <a:off x="1082675" y="3165475"/>
            <a:ext cx="515938" cy="493713"/>
          </a:xfrm>
          <a:prstGeom prst="rect">
            <a:avLst/>
          </a:prstGeom>
          <a:noFill/>
          <a:ln w="9525">
            <a:noFill/>
          </a:ln>
        </p:spPr>
        <p:txBody>
          <a:bodyPr wrap="square" anchor="t" anchorCtr="0">
            <a:spAutoFit/>
          </a:bodyPr>
          <a:p>
            <a:r>
              <a:rPr lang="en-US" altLang="zh-CN">
                <a:latin typeface="Times New Roman" panose="02020603050405020304" pitchFamily="2" charset="36"/>
                <a:ea typeface="楷体_GB2312" panose="02010609030101010101" pitchFamily="1" charset="-122"/>
              </a:rPr>
              <a:t> </a:t>
            </a:r>
            <a:endParaRPr lang="en-US" altLang="zh-CN">
              <a:latin typeface="Times New Roman" panose="02020603050405020304" pitchFamily="2" charset="36"/>
              <a:ea typeface="楷体_GB2312" panose="02010609030101010101" pitchFamily="1" charset="-122"/>
            </a:endParaRPr>
          </a:p>
        </p:txBody>
      </p:sp>
      <p:graphicFrame>
        <p:nvGraphicFramePr>
          <p:cNvPr id="21511"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80" name="" r:id="rId2" imgW="2124075" imgH="590550" progId="Paint.Picture">
                  <p:embed/>
                </p:oleObj>
              </mc:Choice>
              <mc:Fallback>
                <p:oleObj name="" r:id="rId2" imgW="2124075" imgH="590550" progId="Paint.Picture">
                  <p:embed/>
                  <p:pic>
                    <p:nvPicPr>
                      <p:cNvPr id="0" name="图片 3079"/>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4"/>
          <a:stretch>
            <a:fillRect/>
          </a:stretch>
        </p:blipFill>
        <p:spPr>
          <a:xfrm>
            <a:off x="8720138" y="98425"/>
            <a:ext cx="2655887" cy="733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框 6"/>
          <p:cNvSpPr txBox="1"/>
          <p:nvPr/>
        </p:nvSpPr>
        <p:spPr>
          <a:xfrm>
            <a:off x="935038" y="1068388"/>
            <a:ext cx="2628900" cy="612775"/>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四、担保方式</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grpSp>
        <p:nvGrpSpPr>
          <p:cNvPr id="4" name="组合 3"/>
          <p:cNvGrpSpPr/>
          <p:nvPr/>
        </p:nvGrpSpPr>
        <p:grpSpPr>
          <a:xfrm>
            <a:off x="492760" y="1926590"/>
            <a:ext cx="1316990" cy="1238885"/>
            <a:chOff x="2193191" y="1899415"/>
            <a:chExt cx="2421376" cy="2421376"/>
          </a:xfrm>
          <a:effectLst/>
        </p:grpSpPr>
        <p:sp>
          <p:nvSpPr>
            <p:cNvPr id="26" name="椭圆 25"/>
            <p:cNvSpPr/>
            <p:nvPr/>
          </p:nvSpPr>
          <p:spPr>
            <a:xfrm>
              <a:off x="2193191" y="1899415"/>
              <a:ext cx="2421376" cy="2421376"/>
            </a:xfrm>
            <a:prstGeom prst="ellipse">
              <a:avLst/>
            </a:prstGeom>
            <a:solidFill>
              <a:srgbClr val="C00000"/>
            </a:solidFill>
            <a:ln w="31750">
              <a:gradFill flip="none" rotWithShape="1">
                <a:gsLst>
                  <a:gs pos="0">
                    <a:schemeClr val="bg1">
                      <a:lumMod val="6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866775" rtl="0" eaLnBrk="1" latinLnBrk="0" hangingPunct="1">
                <a:defRPr sz="1705" kern="1200">
                  <a:solidFill>
                    <a:schemeClr val="lt1"/>
                  </a:solidFill>
                  <a:latin typeface="+mn-lt"/>
                  <a:ea typeface="+mn-ea"/>
                  <a:cs typeface="+mn-cs"/>
                </a:defRPr>
              </a:lvl1pPr>
              <a:lvl2pPr marL="433705" algn="l" defTabSz="866775" rtl="0" eaLnBrk="1" latinLnBrk="0" hangingPunct="1">
                <a:defRPr sz="1705" kern="1200">
                  <a:solidFill>
                    <a:schemeClr val="lt1"/>
                  </a:solidFill>
                  <a:latin typeface="+mn-lt"/>
                  <a:ea typeface="+mn-ea"/>
                  <a:cs typeface="+mn-cs"/>
                </a:defRPr>
              </a:lvl2pPr>
              <a:lvl3pPr marL="866775" algn="l" defTabSz="866775" rtl="0" eaLnBrk="1" latinLnBrk="0" hangingPunct="1">
                <a:defRPr sz="1705" kern="1200">
                  <a:solidFill>
                    <a:schemeClr val="lt1"/>
                  </a:solidFill>
                  <a:latin typeface="+mn-lt"/>
                  <a:ea typeface="+mn-ea"/>
                  <a:cs typeface="+mn-cs"/>
                </a:defRPr>
              </a:lvl3pPr>
              <a:lvl4pPr marL="1300480" algn="l" defTabSz="866775" rtl="0" eaLnBrk="1" latinLnBrk="0" hangingPunct="1">
                <a:defRPr sz="1705" kern="1200">
                  <a:solidFill>
                    <a:schemeClr val="lt1"/>
                  </a:solidFill>
                  <a:latin typeface="+mn-lt"/>
                  <a:ea typeface="+mn-ea"/>
                  <a:cs typeface="+mn-cs"/>
                </a:defRPr>
              </a:lvl4pPr>
              <a:lvl5pPr marL="1734185" algn="l" defTabSz="866775" rtl="0" eaLnBrk="1" latinLnBrk="0" hangingPunct="1">
                <a:defRPr sz="1705" kern="1200">
                  <a:solidFill>
                    <a:schemeClr val="lt1"/>
                  </a:solidFill>
                  <a:latin typeface="+mn-lt"/>
                  <a:ea typeface="+mn-ea"/>
                  <a:cs typeface="+mn-cs"/>
                </a:defRPr>
              </a:lvl5pPr>
              <a:lvl6pPr marL="2167255" algn="l" defTabSz="866775" rtl="0" eaLnBrk="1" latinLnBrk="0" hangingPunct="1">
                <a:defRPr sz="1705" kern="1200">
                  <a:solidFill>
                    <a:schemeClr val="lt1"/>
                  </a:solidFill>
                  <a:latin typeface="+mn-lt"/>
                  <a:ea typeface="+mn-ea"/>
                  <a:cs typeface="+mn-cs"/>
                </a:defRPr>
              </a:lvl6pPr>
              <a:lvl7pPr marL="2600960" algn="l" defTabSz="866775" rtl="0" eaLnBrk="1" latinLnBrk="0" hangingPunct="1">
                <a:defRPr sz="1705" kern="1200">
                  <a:solidFill>
                    <a:schemeClr val="lt1"/>
                  </a:solidFill>
                  <a:latin typeface="+mn-lt"/>
                  <a:ea typeface="+mn-ea"/>
                  <a:cs typeface="+mn-cs"/>
                </a:defRPr>
              </a:lvl7pPr>
              <a:lvl8pPr marL="3034665" algn="l" defTabSz="866775" rtl="0" eaLnBrk="1" latinLnBrk="0" hangingPunct="1">
                <a:defRPr sz="1705" kern="1200">
                  <a:solidFill>
                    <a:schemeClr val="lt1"/>
                  </a:solidFill>
                  <a:latin typeface="+mn-lt"/>
                  <a:ea typeface="+mn-ea"/>
                  <a:cs typeface="+mn-cs"/>
                </a:defRPr>
              </a:lvl8pPr>
              <a:lvl9pPr marL="3467735" algn="l" defTabSz="866775" rtl="0" eaLnBrk="1" latinLnBrk="0" hangingPunct="1">
                <a:defRPr sz="1705" kern="1200">
                  <a:solidFill>
                    <a:schemeClr val="lt1"/>
                  </a:solidFill>
                  <a:latin typeface="+mn-lt"/>
                  <a:ea typeface="+mn-ea"/>
                  <a:cs typeface="+mn-cs"/>
                </a:defRPr>
              </a:lvl9pPr>
            </a:lstStyle>
            <a:p>
              <a:pPr algn="ctr" fontAlgn="base">
                <a:defRPr/>
              </a:pPr>
              <a:endParaRPr lang="zh-CN" altLang="en-US" sz="2400" strike="noStrike" noProof="1">
                <a:solidFill>
                  <a:srgbClr val="FFFFFF"/>
                </a:solidFill>
                <a:latin typeface="+mj-ea"/>
                <a:ea typeface="+mj-ea"/>
              </a:endParaRPr>
            </a:p>
          </p:txBody>
        </p:sp>
        <p:sp>
          <p:nvSpPr>
            <p:cNvPr id="5" name="椭圆 4"/>
            <p:cNvSpPr/>
            <p:nvPr/>
          </p:nvSpPr>
          <p:spPr>
            <a:xfrm>
              <a:off x="2345502" y="2051726"/>
              <a:ext cx="2116756" cy="2116756"/>
            </a:xfrm>
            <a:prstGeom prst="ellipse">
              <a:avLst/>
            </a:prstGeom>
            <a:solidFill>
              <a:schemeClr val="bg1">
                <a:lumMod val="95000"/>
              </a:schemeClr>
            </a:solidFill>
            <a:ln w="50800">
              <a:noFill/>
            </a:ln>
            <a:effectLst>
              <a:outerShdw blurRad="165100" dist="88900" dir="2700000" algn="tl" rotWithShape="0">
                <a:schemeClr val="accent3">
                  <a:lumMod val="50000"/>
                  <a:alpha val="64000"/>
                </a:schemeClr>
              </a:outerShdw>
            </a:effectLst>
            <a:scene3d>
              <a:camera prst="orthographicFront"/>
              <a:lightRig rig="threePt" dir="t"/>
            </a:scene3d>
            <a:sp3d prstMaterial="softEdge">
              <a:bevelT w="82550" h="317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866775" rtl="0" eaLnBrk="1" latinLnBrk="0" hangingPunct="1">
                <a:defRPr sz="1705" kern="1200">
                  <a:solidFill>
                    <a:schemeClr val="lt1"/>
                  </a:solidFill>
                  <a:latin typeface="+mn-lt"/>
                  <a:ea typeface="+mn-ea"/>
                  <a:cs typeface="+mn-cs"/>
                </a:defRPr>
              </a:lvl1pPr>
              <a:lvl2pPr marL="433705" algn="l" defTabSz="866775" rtl="0" eaLnBrk="1" latinLnBrk="0" hangingPunct="1">
                <a:defRPr sz="1705" kern="1200">
                  <a:solidFill>
                    <a:schemeClr val="lt1"/>
                  </a:solidFill>
                  <a:latin typeface="+mn-lt"/>
                  <a:ea typeface="+mn-ea"/>
                  <a:cs typeface="+mn-cs"/>
                </a:defRPr>
              </a:lvl2pPr>
              <a:lvl3pPr marL="866775" algn="l" defTabSz="866775" rtl="0" eaLnBrk="1" latinLnBrk="0" hangingPunct="1">
                <a:defRPr sz="1705" kern="1200">
                  <a:solidFill>
                    <a:schemeClr val="lt1"/>
                  </a:solidFill>
                  <a:latin typeface="+mn-lt"/>
                  <a:ea typeface="+mn-ea"/>
                  <a:cs typeface="+mn-cs"/>
                </a:defRPr>
              </a:lvl3pPr>
              <a:lvl4pPr marL="1300480" algn="l" defTabSz="866775" rtl="0" eaLnBrk="1" latinLnBrk="0" hangingPunct="1">
                <a:defRPr sz="1705" kern="1200">
                  <a:solidFill>
                    <a:schemeClr val="lt1"/>
                  </a:solidFill>
                  <a:latin typeface="+mn-lt"/>
                  <a:ea typeface="+mn-ea"/>
                  <a:cs typeface="+mn-cs"/>
                </a:defRPr>
              </a:lvl4pPr>
              <a:lvl5pPr marL="1734185" algn="l" defTabSz="866775" rtl="0" eaLnBrk="1" latinLnBrk="0" hangingPunct="1">
                <a:defRPr sz="1705" kern="1200">
                  <a:solidFill>
                    <a:schemeClr val="lt1"/>
                  </a:solidFill>
                  <a:latin typeface="+mn-lt"/>
                  <a:ea typeface="+mn-ea"/>
                  <a:cs typeface="+mn-cs"/>
                </a:defRPr>
              </a:lvl5pPr>
              <a:lvl6pPr marL="2167255" algn="l" defTabSz="866775" rtl="0" eaLnBrk="1" latinLnBrk="0" hangingPunct="1">
                <a:defRPr sz="1705" kern="1200">
                  <a:solidFill>
                    <a:schemeClr val="lt1"/>
                  </a:solidFill>
                  <a:latin typeface="+mn-lt"/>
                  <a:ea typeface="+mn-ea"/>
                  <a:cs typeface="+mn-cs"/>
                </a:defRPr>
              </a:lvl6pPr>
              <a:lvl7pPr marL="2600960" algn="l" defTabSz="866775" rtl="0" eaLnBrk="1" latinLnBrk="0" hangingPunct="1">
                <a:defRPr sz="1705" kern="1200">
                  <a:solidFill>
                    <a:schemeClr val="lt1"/>
                  </a:solidFill>
                  <a:latin typeface="+mn-lt"/>
                  <a:ea typeface="+mn-ea"/>
                  <a:cs typeface="+mn-cs"/>
                </a:defRPr>
              </a:lvl7pPr>
              <a:lvl8pPr marL="3034665" algn="l" defTabSz="866775" rtl="0" eaLnBrk="1" latinLnBrk="0" hangingPunct="1">
                <a:defRPr sz="1705" kern="1200">
                  <a:solidFill>
                    <a:schemeClr val="lt1"/>
                  </a:solidFill>
                  <a:latin typeface="+mn-lt"/>
                  <a:ea typeface="+mn-ea"/>
                  <a:cs typeface="+mn-cs"/>
                </a:defRPr>
              </a:lvl8pPr>
              <a:lvl9pPr marL="3467735" algn="l" defTabSz="866775" rtl="0" eaLnBrk="1" latinLnBrk="0" hangingPunct="1">
                <a:defRPr sz="1705" kern="1200">
                  <a:solidFill>
                    <a:schemeClr val="lt1"/>
                  </a:solidFill>
                  <a:latin typeface="+mn-lt"/>
                  <a:ea typeface="+mn-ea"/>
                  <a:cs typeface="+mn-cs"/>
                </a:defRPr>
              </a:lvl9pPr>
            </a:lstStyle>
            <a:p>
              <a:pPr algn="ctr" fontAlgn="base">
                <a:lnSpc>
                  <a:spcPct val="100000"/>
                </a:lnSpc>
                <a:spcBef>
                  <a:spcPts val="0"/>
                </a:spcBef>
                <a:buNone/>
                <a:defRPr/>
              </a:pPr>
              <a:r>
                <a:rPr lang="zh-CN" altLang="en-US" sz="2400" b="1" strike="noStrike" noProof="1">
                  <a:solidFill>
                    <a:srgbClr val="2F9797"/>
                  </a:solidFill>
                  <a:latin typeface="微软雅黑" panose="020B0503020204020204" pitchFamily="2" charset="-122"/>
                  <a:ea typeface="微软雅黑" panose="020B0503020204020204" pitchFamily="2" charset="-122"/>
                </a:rPr>
                <a:t>信用贷款</a:t>
              </a:r>
              <a:endParaRPr lang="zh-CN" altLang="en-US" sz="2400" b="1" strike="noStrike" noProof="1">
                <a:solidFill>
                  <a:srgbClr val="2F9797"/>
                </a:solidFill>
                <a:latin typeface="微软雅黑" panose="020B0503020204020204" pitchFamily="2" charset="-122"/>
                <a:ea typeface="微软雅黑" panose="020B0503020204020204" pitchFamily="2" charset="-122"/>
              </a:endParaRPr>
            </a:p>
          </p:txBody>
        </p:sp>
      </p:grpSp>
      <p:sp>
        <p:nvSpPr>
          <p:cNvPr id="23555" name="文本框 49"/>
          <p:cNvSpPr txBox="1"/>
          <p:nvPr/>
        </p:nvSpPr>
        <p:spPr>
          <a:xfrm>
            <a:off x="2039938" y="2049463"/>
            <a:ext cx="9085262" cy="933450"/>
          </a:xfrm>
          <a:prstGeom prst="rect">
            <a:avLst/>
          </a:prstGeom>
          <a:noFill/>
          <a:ln w="9525">
            <a:noFill/>
          </a:ln>
        </p:spPr>
        <p:txBody>
          <a:bodyPr wrap="square" anchor="t" anchorCtr="0">
            <a:spAutoFit/>
          </a:bodyPr>
          <a:p>
            <a:pPr>
              <a:lnSpc>
                <a:spcPct val="100000"/>
              </a:lnSpc>
              <a:spcBef>
                <a:spcPct val="0"/>
              </a:spcBef>
              <a:buNone/>
            </a:pPr>
            <a:r>
              <a:rPr lang="en-US" altLang="zh-CN" sz="1800">
                <a:latin typeface="微软雅黑" panose="020B0503020204020204" pitchFamily="2" charset="-122"/>
                <a:ea typeface="微软雅黑" panose="020B0503020204020204" pitchFamily="2" charset="-122"/>
              </a:rPr>
              <a:t>1. </a:t>
            </a:r>
            <a:r>
              <a:rPr lang="zh-CN" altLang="en-US" sz="1800">
                <a:latin typeface="微软雅黑" panose="020B0503020204020204" pitchFamily="2" charset="-122"/>
                <a:ea typeface="微软雅黑" panose="020B0503020204020204" pitchFamily="2" charset="-122"/>
              </a:rPr>
              <a:t>符合</a:t>
            </a:r>
            <a:r>
              <a:rPr lang="zh-CN" altLang="en-US" sz="1800" b="1">
                <a:solidFill>
                  <a:srgbClr val="2F9797"/>
                </a:solidFill>
                <a:latin typeface="微软雅黑" panose="020B0503020204020204" pitchFamily="2" charset="-122"/>
                <a:ea typeface="微软雅黑" panose="020B0503020204020204" pitchFamily="2" charset="-122"/>
              </a:rPr>
              <a:t>信用贷款条件</a:t>
            </a:r>
            <a:r>
              <a:rPr lang="zh-CN" altLang="en-US" sz="1800">
                <a:latin typeface="微软雅黑" panose="020B0503020204020204" pitchFamily="2" charset="-122"/>
                <a:ea typeface="微软雅黑" panose="020B0503020204020204" pitchFamily="2" charset="-122"/>
              </a:rPr>
              <a:t>的，可采用信用方式。</a:t>
            </a:r>
            <a:endParaRPr lang="zh-CN" altLang="en-US" sz="1800">
              <a:latin typeface="微软雅黑" panose="020B0503020204020204" pitchFamily="2" charset="-122"/>
              <a:ea typeface="微软雅黑" panose="020B0503020204020204" pitchFamily="2" charset="-122"/>
            </a:endParaRPr>
          </a:p>
          <a:p>
            <a:pPr>
              <a:lnSpc>
                <a:spcPct val="100000"/>
              </a:lnSpc>
              <a:spcBef>
                <a:spcPct val="0"/>
              </a:spcBef>
              <a:buNone/>
            </a:pPr>
            <a:r>
              <a:rPr lang="en-US" altLang="zh-CN" sz="1800">
                <a:latin typeface="微软雅黑" panose="020B0503020204020204" pitchFamily="2" charset="-122"/>
                <a:ea typeface="微软雅黑" panose="020B0503020204020204" pitchFamily="2" charset="-122"/>
              </a:rPr>
              <a:t>2. </a:t>
            </a:r>
            <a:r>
              <a:rPr lang="zh-CN" altLang="en-US" sz="1800">
                <a:latin typeface="微软雅黑" panose="020B0503020204020204" pitchFamily="2" charset="-122"/>
                <a:ea typeface="微软雅黑" panose="020B0503020204020204" pitchFamily="2" charset="-122"/>
              </a:rPr>
              <a:t>信用贷款条件主要是信用等级（</a:t>
            </a:r>
            <a:r>
              <a:rPr lang="en-US" altLang="zh-CN" sz="1800">
                <a:latin typeface="微软雅黑" panose="020B0503020204020204" pitchFamily="2" charset="-122"/>
                <a:ea typeface="微软雅黑" panose="020B0503020204020204" pitchFamily="2" charset="-122"/>
              </a:rPr>
              <a:t>AA+</a:t>
            </a:r>
            <a:r>
              <a:rPr lang="zh-CN" altLang="en-US" sz="1800">
                <a:latin typeface="微软雅黑" panose="020B0503020204020204" pitchFamily="2" charset="-122"/>
                <a:ea typeface="微软雅黑" panose="020B0503020204020204" pitchFamily="2" charset="-122"/>
              </a:rPr>
              <a:t>以上）、资产负债率（良好值</a:t>
            </a:r>
            <a:r>
              <a:rPr lang="en-US" altLang="zh-CN" sz="1800">
                <a:latin typeface="微软雅黑" panose="020B0503020204020204" pitchFamily="2" charset="-122"/>
                <a:ea typeface="微软雅黑" panose="020B0503020204020204" pitchFamily="2" charset="-122"/>
              </a:rPr>
              <a:t>/65%</a:t>
            </a:r>
            <a:r>
              <a:rPr lang="zh-CN" altLang="en-US" sz="1800">
                <a:latin typeface="微软雅黑" panose="020B0503020204020204" pitchFamily="2" charset="-122"/>
                <a:ea typeface="微软雅黑" panose="020B0503020204020204" pitchFamily="2" charset="-122"/>
              </a:rPr>
              <a:t>）、经营    活动</a:t>
            </a:r>
            <a:r>
              <a:rPr lang="zh-CN" altLang="en-US" sz="1800">
                <a:latin typeface="微软雅黑" panose="020B0503020204020204" pitchFamily="2" charset="-122"/>
                <a:ea typeface="微软雅黑" panose="020B0503020204020204" pitchFamily="2" charset="-122"/>
                <a:sym typeface="宋体" panose="02010600030101010101" pitchFamily="2" charset="-122"/>
              </a:rPr>
              <a:t>净</a:t>
            </a:r>
            <a:r>
              <a:rPr lang="zh-CN" altLang="en-US" sz="1800">
                <a:latin typeface="微软雅黑" panose="020B0503020204020204" pitchFamily="2" charset="-122"/>
                <a:ea typeface="微软雅黑" panose="020B0503020204020204" pitchFamily="2" charset="-122"/>
              </a:rPr>
              <a:t>现金流等。</a:t>
            </a:r>
            <a:endParaRPr lang="zh-CN" altLang="en-US" sz="1800">
              <a:latin typeface="微软雅黑" panose="020B0503020204020204" pitchFamily="2" charset="-122"/>
              <a:ea typeface="微软雅黑" panose="020B0503020204020204" pitchFamily="2" charset="-122"/>
            </a:endParaRPr>
          </a:p>
        </p:txBody>
      </p:sp>
      <p:sp>
        <p:nvSpPr>
          <p:cNvPr id="23556" name="文本框 50"/>
          <p:cNvSpPr txBox="1"/>
          <p:nvPr/>
        </p:nvSpPr>
        <p:spPr>
          <a:xfrm>
            <a:off x="2079625" y="3624263"/>
            <a:ext cx="9004300" cy="1755775"/>
          </a:xfrm>
          <a:prstGeom prst="rect">
            <a:avLst/>
          </a:prstGeom>
          <a:noFill/>
          <a:ln w="9525">
            <a:noFill/>
          </a:ln>
        </p:spPr>
        <p:txBody>
          <a:bodyPr wrap="square" anchor="t" anchorCtr="0">
            <a:spAutoFit/>
          </a:bodyPr>
          <a:p>
            <a:pPr>
              <a:lnSpc>
                <a:spcPct val="100000"/>
              </a:lnSpc>
              <a:spcBef>
                <a:spcPct val="0"/>
              </a:spcBef>
              <a:buNone/>
            </a:pPr>
            <a:r>
              <a:rPr lang="en-US" altLang="zh-CN" sz="1800">
                <a:latin typeface="微软雅黑" panose="020B0503020204020204" pitchFamily="2" charset="-122"/>
                <a:ea typeface="微软雅黑" panose="020B0503020204020204" pitchFamily="2" charset="-122"/>
              </a:rPr>
              <a:t>1. </a:t>
            </a:r>
            <a:r>
              <a:rPr lang="zh-CN" altLang="en-US" sz="1800">
                <a:latin typeface="微软雅黑" panose="020B0503020204020204" pitchFamily="2" charset="-122"/>
                <a:ea typeface="微软雅黑" panose="020B0503020204020204" pitchFamily="2" charset="-122"/>
              </a:rPr>
              <a:t>不符合信用贷款条件的，应落实足值、有效抵（质）押担保，或由具备代偿能力的企业或担保公司提供保证担保。</a:t>
            </a:r>
            <a:endParaRPr lang="zh-CN" altLang="en-US" sz="1800">
              <a:latin typeface="微软雅黑" panose="020B0503020204020204" pitchFamily="2" charset="-122"/>
              <a:ea typeface="微软雅黑" panose="020B0503020204020204" pitchFamily="2" charset="-122"/>
            </a:endParaRPr>
          </a:p>
          <a:p>
            <a:pPr>
              <a:lnSpc>
                <a:spcPct val="100000"/>
              </a:lnSpc>
              <a:spcBef>
                <a:spcPct val="0"/>
              </a:spcBef>
              <a:buNone/>
            </a:pPr>
            <a:r>
              <a:rPr lang="en-US" altLang="zh-CN" sz="1800">
                <a:latin typeface="微软雅黑" panose="020B0503020204020204" pitchFamily="2" charset="-122"/>
                <a:ea typeface="微软雅黑" panose="020B0503020204020204" pitchFamily="2" charset="-122"/>
              </a:rPr>
              <a:t>2.</a:t>
            </a:r>
            <a:r>
              <a:rPr lang="zh-CN" altLang="en-US" sz="1800">
                <a:latin typeface="微软雅黑" panose="020B0503020204020204" pitchFamily="2" charset="-122"/>
                <a:ea typeface="微软雅黑" panose="020B0503020204020204" pitchFamily="2" charset="-122"/>
              </a:rPr>
              <a:t>优先选择土地、房产等足值抵押。</a:t>
            </a:r>
            <a:endParaRPr lang="zh-CN" altLang="en-US" sz="1800">
              <a:latin typeface="微软雅黑" panose="020B0503020204020204" pitchFamily="2" charset="-122"/>
              <a:ea typeface="微软雅黑" panose="020B0503020204020204" pitchFamily="2" charset="-122"/>
            </a:endParaRPr>
          </a:p>
          <a:p>
            <a:pPr>
              <a:lnSpc>
                <a:spcPct val="100000"/>
              </a:lnSpc>
              <a:spcBef>
                <a:spcPct val="0"/>
              </a:spcBef>
              <a:buNone/>
            </a:pPr>
            <a:r>
              <a:rPr lang="en-US" altLang="zh-CN" sz="1800">
                <a:latin typeface="微软雅黑" panose="020B0503020204020204" pitchFamily="2" charset="-122"/>
                <a:ea typeface="微软雅黑" panose="020B0503020204020204" pitchFamily="2" charset="-122"/>
              </a:rPr>
              <a:t>3.</a:t>
            </a:r>
            <a:r>
              <a:rPr lang="zh-CN" altLang="en-US" sz="1800">
                <a:latin typeface="微软雅黑" panose="020B0503020204020204" pitchFamily="2" charset="-122"/>
                <a:ea typeface="微软雅黑" panose="020B0503020204020204" pitchFamily="2" charset="-122"/>
              </a:rPr>
              <a:t>项目涉及出租模式运作的，还应承诺就出租协议项下的预期收益设定质押。</a:t>
            </a:r>
            <a:endParaRPr lang="zh-CN" altLang="en-US" sz="1800">
              <a:latin typeface="微软雅黑" panose="020B0503020204020204" pitchFamily="2" charset="-122"/>
              <a:ea typeface="微软雅黑" panose="020B0503020204020204" pitchFamily="2" charset="-122"/>
            </a:endParaRPr>
          </a:p>
          <a:p>
            <a:pPr>
              <a:lnSpc>
                <a:spcPct val="100000"/>
              </a:lnSpc>
              <a:spcBef>
                <a:spcPct val="0"/>
              </a:spcBef>
              <a:buNone/>
            </a:pPr>
            <a:r>
              <a:rPr lang="en-US" altLang="zh-CN" sz="1800">
                <a:latin typeface="微软雅黑" panose="020B0503020204020204" pitchFamily="2" charset="-122"/>
                <a:ea typeface="微软雅黑" panose="020B0503020204020204" pitchFamily="2" charset="-122"/>
              </a:rPr>
              <a:t>4.</a:t>
            </a:r>
            <a:r>
              <a:rPr lang="zh-CN" altLang="en-US" sz="1800">
                <a:latin typeface="微软雅黑" panose="020B0503020204020204" pitchFamily="2" charset="-122"/>
                <a:ea typeface="微软雅黑" panose="020B0503020204020204" pitchFamily="2" charset="-122"/>
              </a:rPr>
              <a:t>引入政策性担保公司、政府风险补偿基金、保险公司担保等“政府增信”机制的，若全额覆盖用信敞口，可不再提供其他担保；若不能覆盖用信敞口，须提供其他有效担保。</a:t>
            </a:r>
            <a:endParaRPr lang="zh-CN" altLang="en-US" sz="1800">
              <a:latin typeface="微软雅黑" panose="020B0503020204020204" pitchFamily="2" charset="-122"/>
              <a:ea typeface="微软雅黑" panose="020B0503020204020204" pitchFamily="2" charset="-122"/>
            </a:endParaRPr>
          </a:p>
        </p:txBody>
      </p:sp>
      <p:grpSp>
        <p:nvGrpSpPr>
          <p:cNvPr id="14" name="组合 13"/>
          <p:cNvGrpSpPr/>
          <p:nvPr/>
        </p:nvGrpSpPr>
        <p:grpSpPr>
          <a:xfrm>
            <a:off x="492760" y="3882390"/>
            <a:ext cx="1316990" cy="1238885"/>
            <a:chOff x="2193191" y="1899415"/>
            <a:chExt cx="2421376" cy="2421376"/>
          </a:xfrm>
          <a:effectLst/>
        </p:grpSpPr>
        <p:sp>
          <p:nvSpPr>
            <p:cNvPr id="17" name="椭圆 16"/>
            <p:cNvSpPr/>
            <p:nvPr/>
          </p:nvSpPr>
          <p:spPr>
            <a:xfrm>
              <a:off x="2193191" y="1899415"/>
              <a:ext cx="2421376" cy="2421376"/>
            </a:xfrm>
            <a:prstGeom prst="ellipse">
              <a:avLst/>
            </a:prstGeom>
            <a:solidFill>
              <a:srgbClr val="C00000"/>
            </a:solidFill>
            <a:ln w="31750">
              <a:gradFill flip="none" rotWithShape="1">
                <a:gsLst>
                  <a:gs pos="0">
                    <a:schemeClr val="bg1">
                      <a:lumMod val="6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866775" rtl="0" eaLnBrk="1" latinLnBrk="0" hangingPunct="1">
                <a:defRPr sz="1705" kern="1200">
                  <a:solidFill>
                    <a:schemeClr val="lt1"/>
                  </a:solidFill>
                  <a:latin typeface="+mn-lt"/>
                  <a:ea typeface="+mn-ea"/>
                  <a:cs typeface="+mn-cs"/>
                </a:defRPr>
              </a:lvl1pPr>
              <a:lvl2pPr marL="433705" algn="l" defTabSz="866775" rtl="0" eaLnBrk="1" latinLnBrk="0" hangingPunct="1">
                <a:defRPr sz="1705" kern="1200">
                  <a:solidFill>
                    <a:schemeClr val="lt1"/>
                  </a:solidFill>
                  <a:latin typeface="+mn-lt"/>
                  <a:ea typeface="+mn-ea"/>
                  <a:cs typeface="+mn-cs"/>
                </a:defRPr>
              </a:lvl2pPr>
              <a:lvl3pPr marL="866775" algn="l" defTabSz="866775" rtl="0" eaLnBrk="1" latinLnBrk="0" hangingPunct="1">
                <a:defRPr sz="1705" kern="1200">
                  <a:solidFill>
                    <a:schemeClr val="lt1"/>
                  </a:solidFill>
                  <a:latin typeface="+mn-lt"/>
                  <a:ea typeface="+mn-ea"/>
                  <a:cs typeface="+mn-cs"/>
                </a:defRPr>
              </a:lvl3pPr>
              <a:lvl4pPr marL="1300480" algn="l" defTabSz="866775" rtl="0" eaLnBrk="1" latinLnBrk="0" hangingPunct="1">
                <a:defRPr sz="1705" kern="1200">
                  <a:solidFill>
                    <a:schemeClr val="lt1"/>
                  </a:solidFill>
                  <a:latin typeface="+mn-lt"/>
                  <a:ea typeface="+mn-ea"/>
                  <a:cs typeface="+mn-cs"/>
                </a:defRPr>
              </a:lvl4pPr>
              <a:lvl5pPr marL="1734185" algn="l" defTabSz="866775" rtl="0" eaLnBrk="1" latinLnBrk="0" hangingPunct="1">
                <a:defRPr sz="1705" kern="1200">
                  <a:solidFill>
                    <a:schemeClr val="lt1"/>
                  </a:solidFill>
                  <a:latin typeface="+mn-lt"/>
                  <a:ea typeface="+mn-ea"/>
                  <a:cs typeface="+mn-cs"/>
                </a:defRPr>
              </a:lvl5pPr>
              <a:lvl6pPr marL="2167255" algn="l" defTabSz="866775" rtl="0" eaLnBrk="1" latinLnBrk="0" hangingPunct="1">
                <a:defRPr sz="1705" kern="1200">
                  <a:solidFill>
                    <a:schemeClr val="lt1"/>
                  </a:solidFill>
                  <a:latin typeface="+mn-lt"/>
                  <a:ea typeface="+mn-ea"/>
                  <a:cs typeface="+mn-cs"/>
                </a:defRPr>
              </a:lvl6pPr>
              <a:lvl7pPr marL="2600960" algn="l" defTabSz="866775" rtl="0" eaLnBrk="1" latinLnBrk="0" hangingPunct="1">
                <a:defRPr sz="1705" kern="1200">
                  <a:solidFill>
                    <a:schemeClr val="lt1"/>
                  </a:solidFill>
                  <a:latin typeface="+mn-lt"/>
                  <a:ea typeface="+mn-ea"/>
                  <a:cs typeface="+mn-cs"/>
                </a:defRPr>
              </a:lvl7pPr>
              <a:lvl8pPr marL="3034665" algn="l" defTabSz="866775" rtl="0" eaLnBrk="1" latinLnBrk="0" hangingPunct="1">
                <a:defRPr sz="1705" kern="1200">
                  <a:solidFill>
                    <a:schemeClr val="lt1"/>
                  </a:solidFill>
                  <a:latin typeface="+mn-lt"/>
                  <a:ea typeface="+mn-ea"/>
                  <a:cs typeface="+mn-cs"/>
                </a:defRPr>
              </a:lvl8pPr>
              <a:lvl9pPr marL="3467735" algn="l" defTabSz="866775" rtl="0" eaLnBrk="1" latinLnBrk="0" hangingPunct="1">
                <a:defRPr sz="1705" kern="1200">
                  <a:solidFill>
                    <a:schemeClr val="lt1"/>
                  </a:solidFill>
                  <a:latin typeface="+mn-lt"/>
                  <a:ea typeface="+mn-ea"/>
                  <a:cs typeface="+mn-cs"/>
                </a:defRPr>
              </a:lvl9pPr>
            </a:lstStyle>
            <a:p>
              <a:pPr algn="ctr" fontAlgn="base">
                <a:defRPr/>
              </a:pPr>
              <a:endParaRPr lang="zh-CN" altLang="en-US" sz="2400" strike="noStrike" noProof="1">
                <a:solidFill>
                  <a:srgbClr val="FFFFFF"/>
                </a:solidFill>
                <a:latin typeface="+mj-ea"/>
                <a:ea typeface="+mj-ea"/>
              </a:endParaRPr>
            </a:p>
          </p:txBody>
        </p:sp>
        <p:sp>
          <p:nvSpPr>
            <p:cNvPr id="18" name="椭圆 17"/>
            <p:cNvSpPr/>
            <p:nvPr/>
          </p:nvSpPr>
          <p:spPr>
            <a:xfrm>
              <a:off x="2345502" y="2051726"/>
              <a:ext cx="2116756" cy="2116756"/>
            </a:xfrm>
            <a:prstGeom prst="ellipse">
              <a:avLst/>
            </a:prstGeom>
            <a:solidFill>
              <a:schemeClr val="bg1">
                <a:lumMod val="95000"/>
              </a:schemeClr>
            </a:solidFill>
            <a:ln w="50800">
              <a:noFill/>
            </a:ln>
            <a:effectLst>
              <a:outerShdw blurRad="165100" dist="88900" dir="2700000" algn="tl" rotWithShape="0">
                <a:schemeClr val="accent3">
                  <a:lumMod val="50000"/>
                  <a:alpha val="64000"/>
                </a:schemeClr>
              </a:outerShdw>
            </a:effectLst>
            <a:scene3d>
              <a:camera prst="orthographicFront"/>
              <a:lightRig rig="threePt" dir="t"/>
            </a:scene3d>
            <a:sp3d prstMaterial="softEdge">
              <a:bevelT w="82550" h="317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866775" rtl="0" eaLnBrk="1" latinLnBrk="0" hangingPunct="1">
                <a:defRPr sz="1705" kern="1200">
                  <a:solidFill>
                    <a:schemeClr val="lt1"/>
                  </a:solidFill>
                  <a:latin typeface="+mn-lt"/>
                  <a:ea typeface="+mn-ea"/>
                  <a:cs typeface="+mn-cs"/>
                </a:defRPr>
              </a:lvl1pPr>
              <a:lvl2pPr marL="433705" algn="l" defTabSz="866775" rtl="0" eaLnBrk="1" latinLnBrk="0" hangingPunct="1">
                <a:defRPr sz="1705" kern="1200">
                  <a:solidFill>
                    <a:schemeClr val="lt1"/>
                  </a:solidFill>
                  <a:latin typeface="+mn-lt"/>
                  <a:ea typeface="+mn-ea"/>
                  <a:cs typeface="+mn-cs"/>
                </a:defRPr>
              </a:lvl2pPr>
              <a:lvl3pPr marL="866775" algn="l" defTabSz="866775" rtl="0" eaLnBrk="1" latinLnBrk="0" hangingPunct="1">
                <a:defRPr sz="1705" kern="1200">
                  <a:solidFill>
                    <a:schemeClr val="lt1"/>
                  </a:solidFill>
                  <a:latin typeface="+mn-lt"/>
                  <a:ea typeface="+mn-ea"/>
                  <a:cs typeface="+mn-cs"/>
                </a:defRPr>
              </a:lvl3pPr>
              <a:lvl4pPr marL="1300480" algn="l" defTabSz="866775" rtl="0" eaLnBrk="1" latinLnBrk="0" hangingPunct="1">
                <a:defRPr sz="1705" kern="1200">
                  <a:solidFill>
                    <a:schemeClr val="lt1"/>
                  </a:solidFill>
                  <a:latin typeface="+mn-lt"/>
                  <a:ea typeface="+mn-ea"/>
                  <a:cs typeface="+mn-cs"/>
                </a:defRPr>
              </a:lvl4pPr>
              <a:lvl5pPr marL="1734185" algn="l" defTabSz="866775" rtl="0" eaLnBrk="1" latinLnBrk="0" hangingPunct="1">
                <a:defRPr sz="1705" kern="1200">
                  <a:solidFill>
                    <a:schemeClr val="lt1"/>
                  </a:solidFill>
                  <a:latin typeface="+mn-lt"/>
                  <a:ea typeface="+mn-ea"/>
                  <a:cs typeface="+mn-cs"/>
                </a:defRPr>
              </a:lvl5pPr>
              <a:lvl6pPr marL="2167255" algn="l" defTabSz="866775" rtl="0" eaLnBrk="1" latinLnBrk="0" hangingPunct="1">
                <a:defRPr sz="1705" kern="1200">
                  <a:solidFill>
                    <a:schemeClr val="lt1"/>
                  </a:solidFill>
                  <a:latin typeface="+mn-lt"/>
                  <a:ea typeface="+mn-ea"/>
                  <a:cs typeface="+mn-cs"/>
                </a:defRPr>
              </a:lvl6pPr>
              <a:lvl7pPr marL="2600960" algn="l" defTabSz="866775" rtl="0" eaLnBrk="1" latinLnBrk="0" hangingPunct="1">
                <a:defRPr sz="1705" kern="1200">
                  <a:solidFill>
                    <a:schemeClr val="lt1"/>
                  </a:solidFill>
                  <a:latin typeface="+mn-lt"/>
                  <a:ea typeface="+mn-ea"/>
                  <a:cs typeface="+mn-cs"/>
                </a:defRPr>
              </a:lvl7pPr>
              <a:lvl8pPr marL="3034665" algn="l" defTabSz="866775" rtl="0" eaLnBrk="1" latinLnBrk="0" hangingPunct="1">
                <a:defRPr sz="1705" kern="1200">
                  <a:solidFill>
                    <a:schemeClr val="lt1"/>
                  </a:solidFill>
                  <a:latin typeface="+mn-lt"/>
                  <a:ea typeface="+mn-ea"/>
                  <a:cs typeface="+mn-cs"/>
                </a:defRPr>
              </a:lvl8pPr>
              <a:lvl9pPr marL="3467735" algn="l" defTabSz="866775" rtl="0" eaLnBrk="1" latinLnBrk="0" hangingPunct="1">
                <a:defRPr sz="1705" kern="1200">
                  <a:solidFill>
                    <a:schemeClr val="lt1"/>
                  </a:solidFill>
                  <a:latin typeface="+mn-lt"/>
                  <a:ea typeface="+mn-ea"/>
                  <a:cs typeface="+mn-cs"/>
                </a:defRPr>
              </a:lvl9pPr>
            </a:lstStyle>
            <a:p>
              <a:pPr algn="ctr" fontAlgn="base">
                <a:lnSpc>
                  <a:spcPct val="100000"/>
                </a:lnSpc>
                <a:spcBef>
                  <a:spcPts val="0"/>
                </a:spcBef>
                <a:buNone/>
                <a:defRPr/>
              </a:pPr>
              <a:r>
                <a:rPr lang="zh-CN" altLang="en-US" sz="2400" b="1" strike="noStrike" noProof="1">
                  <a:solidFill>
                    <a:srgbClr val="2F9797"/>
                  </a:solidFill>
                  <a:latin typeface="微软雅黑" panose="020B0503020204020204" pitchFamily="2" charset="-122"/>
                  <a:ea typeface="微软雅黑" panose="020B0503020204020204" pitchFamily="2" charset="-122"/>
                </a:rPr>
                <a:t>担保贷款</a:t>
              </a:r>
              <a:endParaRPr lang="zh-CN" altLang="en-US" sz="2400" b="1" strike="noStrike" noProof="1">
                <a:solidFill>
                  <a:srgbClr val="2F9797"/>
                </a:solidFill>
                <a:latin typeface="微软雅黑" panose="020B0503020204020204" pitchFamily="2" charset="-122"/>
                <a:ea typeface="微软雅黑" panose="020B0503020204020204" pitchFamily="2" charset="-122"/>
              </a:endParaRPr>
            </a:p>
          </p:txBody>
        </p:sp>
      </p:grpSp>
      <p:sp>
        <p:nvSpPr>
          <p:cNvPr id="23558" name="TextBox 8"/>
          <p:cNvSpPr txBox="1"/>
          <p:nvPr/>
        </p:nvSpPr>
        <p:spPr>
          <a:xfrm>
            <a:off x="935038" y="87313"/>
            <a:ext cx="4606925" cy="65722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1  乡村振兴园区贷</a:t>
            </a:r>
            <a:endParaRPr lang="zh-CN" altLang="en-US" sz="3200" b="1" dirty="0">
              <a:solidFill>
                <a:srgbClr val="404040"/>
              </a:solidFill>
              <a:latin typeface="造字工房悦黑演示版常规体" charset="-122"/>
              <a:ea typeface="造字工房悦黑演示版常规体" charset="-122"/>
            </a:endParaRPr>
          </a:p>
        </p:txBody>
      </p:sp>
      <p:graphicFrame>
        <p:nvGraphicFramePr>
          <p:cNvPr id="23559" name="对象 1"/>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81" name="" r:id="rId1" imgW="2124075" imgH="590550" progId="Paint.Picture">
                  <p:embed/>
                </p:oleObj>
              </mc:Choice>
              <mc:Fallback>
                <p:oleObj name="" r:id="rId1" imgW="2124075" imgH="590550" progId="Paint.Picture">
                  <p:embed/>
                  <p:pic>
                    <p:nvPicPr>
                      <p:cNvPr id="0" name="图片 3080"/>
                      <p:cNvPicPr/>
                      <p:nvPr/>
                    </p:nvPicPr>
                    <p:blipFill>
                      <a:blip r:embed="rId2"/>
                      <a:stretch>
                        <a:fillRect/>
                      </a:stretch>
                    </p:blipFill>
                    <p:spPr>
                      <a:xfrm>
                        <a:off x="8543925" y="5946775"/>
                        <a:ext cx="2641600" cy="492125"/>
                      </a:xfrm>
                      <a:prstGeom prst="rect">
                        <a:avLst/>
                      </a:prstGeom>
                      <a:noFill/>
                      <a:ln w="38100">
                        <a:noFill/>
                        <a:miter/>
                      </a:ln>
                    </p:spPr>
                  </p:pic>
                </p:oleObj>
              </mc:Fallback>
            </mc:AlternateContent>
          </a:graphicData>
        </a:graphic>
      </p:graphicFrame>
      <p:graphicFrame>
        <p:nvGraphicFramePr>
          <p:cNvPr id="23560" name="对象 2"/>
          <p:cNvGraphicFramePr/>
          <p:nvPr/>
        </p:nvGraphicFramePr>
        <p:xfrm>
          <a:off x="8543925" y="5918200"/>
          <a:ext cx="2716213" cy="549275"/>
        </p:xfrm>
        <a:graphic>
          <a:graphicData uri="http://schemas.openxmlformats.org/presentationml/2006/ole">
            <mc:AlternateContent xmlns:mc="http://schemas.openxmlformats.org/markup-compatibility/2006">
              <mc:Choice xmlns:v="urn:schemas-microsoft-com:vml" Requires="v">
                <p:oleObj spid="_x0000_s3082" name="" r:id="rId3" imgW="2143125" imgH="619125" progId="Paint.Picture">
                  <p:embed/>
                </p:oleObj>
              </mc:Choice>
              <mc:Fallback>
                <p:oleObj name="" r:id="rId3" imgW="2143125" imgH="619125" progId="Paint.Picture">
                  <p:embed/>
                  <p:pic>
                    <p:nvPicPr>
                      <p:cNvPr id="0" name="图片 3081"/>
                      <p:cNvPicPr/>
                      <p:nvPr/>
                    </p:nvPicPr>
                    <p:blipFill>
                      <a:blip r:embed="rId4"/>
                      <a:stretch>
                        <a:fillRect/>
                      </a:stretch>
                    </p:blipFill>
                    <p:spPr>
                      <a:xfrm>
                        <a:off x="8543925" y="5918200"/>
                        <a:ext cx="2716213" cy="549275"/>
                      </a:xfrm>
                      <a:prstGeom prst="rect">
                        <a:avLst/>
                      </a:prstGeom>
                      <a:noFill/>
                      <a:ln w="38100">
                        <a:noFill/>
                        <a:miter/>
                      </a:ln>
                    </p:spPr>
                  </p:pic>
                </p:oleObj>
              </mc:Fallback>
            </mc:AlternateContent>
          </a:graphicData>
        </a:graphic>
      </p:graphicFrame>
      <p:pic>
        <p:nvPicPr>
          <p:cNvPr id="8" name="图片 7"/>
          <p:cNvPicPr>
            <a:picLocks noChangeAspect="1"/>
          </p:cNvPicPr>
          <p:nvPr/>
        </p:nvPicPr>
        <p:blipFill>
          <a:blip r:embed="rId5"/>
          <a:stretch>
            <a:fillRect/>
          </a:stretch>
        </p:blipFill>
        <p:spPr>
          <a:xfrm>
            <a:off x="8720138" y="98425"/>
            <a:ext cx="2655887" cy="733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1+#ppt_w/2"/>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73" name="TextBox 8"/>
          <p:cNvSpPr txBox="1"/>
          <p:nvPr/>
        </p:nvSpPr>
        <p:spPr>
          <a:xfrm>
            <a:off x="935038" y="0"/>
            <a:ext cx="4668838" cy="831850"/>
          </a:xfrm>
          <a:prstGeom prst="rect">
            <a:avLst/>
          </a:prstGeom>
          <a:noFill/>
          <a:ln w="9525">
            <a:noFill/>
          </a:ln>
        </p:spPr>
        <p:txBody>
          <a:bodyPr wrap="square" anchor="ctr" anchorCtr="0">
            <a:spAutoFit/>
          </a:bodyPr>
          <a:p>
            <a:pPr>
              <a:buNone/>
            </a:pPr>
            <a:r>
              <a:rPr lang="zh-CN" altLang="en-US" sz="4185" b="1" noProof="1" dirty="0">
                <a:solidFill>
                  <a:srgbClr val="404040"/>
                </a:solidFill>
                <a:latin typeface="微软雅黑" panose="020B0503020204020204" pitchFamily="2" charset="-122"/>
                <a:ea typeface="微软雅黑" panose="020B0503020204020204" pitchFamily="2" charset="-122"/>
                <a:cs typeface="+mn-cs"/>
              </a:rPr>
              <a:t>目  录</a:t>
            </a:r>
            <a:r>
              <a:rPr lang="zh-CN" altLang="en-US" sz="2790" b="1" noProof="1" dirty="0">
                <a:solidFill>
                  <a:srgbClr val="404040"/>
                </a:solidFill>
                <a:latin typeface="造字工房悦黑演示版常规体" charset="-122"/>
                <a:ea typeface="造字工房悦黑演示版常规体" charset="-122"/>
                <a:cs typeface="+mn-cs"/>
              </a:rPr>
              <a:t>  </a:t>
            </a:r>
            <a:endParaRPr lang="zh-CN" altLang="en-US" sz="2790" b="1" noProof="1" dirty="0">
              <a:solidFill>
                <a:srgbClr val="404040"/>
              </a:solidFill>
              <a:latin typeface="造字工房悦黑演示版常规体" charset="-122"/>
              <a:ea typeface="造字工房悦黑演示版常规体" charset="-122"/>
            </a:endParaRPr>
          </a:p>
        </p:txBody>
      </p:sp>
      <p:pic>
        <p:nvPicPr>
          <p:cNvPr id="25602" name="图片 3"/>
          <p:cNvPicPr>
            <a:picLocks noChangeAspect="1"/>
          </p:cNvPicPr>
          <p:nvPr/>
        </p:nvPicPr>
        <p:blipFill>
          <a:blip r:embed="rId1"/>
          <a:stretch>
            <a:fillRect/>
          </a:stretch>
        </p:blipFill>
        <p:spPr>
          <a:xfrm>
            <a:off x="1574800" y="2047875"/>
            <a:ext cx="8267700" cy="1255713"/>
          </a:xfrm>
          <a:prstGeom prst="rect">
            <a:avLst/>
          </a:prstGeom>
          <a:noFill/>
          <a:ln w="9525">
            <a:noFill/>
          </a:ln>
        </p:spPr>
      </p:pic>
      <p:sp>
        <p:nvSpPr>
          <p:cNvPr id="3" name="TextBox 8"/>
          <p:cNvSpPr txBox="1"/>
          <p:nvPr/>
        </p:nvSpPr>
        <p:spPr>
          <a:xfrm>
            <a:off x="2257425" y="2225675"/>
            <a:ext cx="7007225" cy="668338"/>
          </a:xfrm>
          <a:prstGeom prst="rect">
            <a:avLst/>
          </a:prstGeom>
          <a:noFill/>
          <a:ln w="9525">
            <a:noFill/>
          </a:ln>
        </p:spPr>
        <p:txBody>
          <a:bodyPr wrap="square" anchor="ctr" anchorCtr="0">
            <a:spAutoFit/>
          </a:bodyPr>
          <a:p>
            <a:pPr>
              <a:buNone/>
            </a:pPr>
            <a:r>
              <a:rPr lang="zh-CN" altLang="en-US" sz="3255" b="1" noProof="1" dirty="0">
                <a:solidFill>
                  <a:srgbClr val="2F9797"/>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2F9797"/>
                </a:solidFill>
                <a:latin typeface="微软雅黑" panose="020B0503020204020204" pitchFamily="2" charset="-122"/>
                <a:ea typeface="微软雅黑" panose="020B0503020204020204" pitchFamily="2" charset="-122"/>
                <a:cs typeface="+mn-cs"/>
              </a:rPr>
              <a:t>2</a:t>
            </a:r>
            <a:r>
              <a:rPr lang="zh-CN" altLang="en-US" sz="3255" b="1" noProof="1" dirty="0">
                <a:solidFill>
                  <a:srgbClr val="2F9797"/>
                </a:solidFill>
                <a:latin typeface="微软雅黑" panose="020B0503020204020204" pitchFamily="2" charset="-122"/>
                <a:ea typeface="微软雅黑" panose="020B0503020204020204" pitchFamily="2" charset="-122"/>
                <a:cs typeface="+mn-cs"/>
              </a:rPr>
              <a:t>  乡村振兴工业贷</a:t>
            </a:r>
            <a:endParaRPr lang="zh-CN" altLang="en-US" sz="3255" b="1" noProof="1" dirty="0">
              <a:solidFill>
                <a:srgbClr val="2F9797"/>
              </a:solidFill>
              <a:latin typeface="微软雅黑" panose="020B0503020204020204" pitchFamily="2" charset="-122"/>
              <a:ea typeface="微软雅黑" panose="020B0503020204020204" pitchFamily="2" charset="-122"/>
              <a:cs typeface="+mn-cs"/>
            </a:endParaRPr>
          </a:p>
        </p:txBody>
      </p:sp>
      <p:pic>
        <p:nvPicPr>
          <p:cNvPr id="25604" name="图片 3"/>
          <p:cNvPicPr>
            <a:picLocks noChangeAspect="1"/>
          </p:cNvPicPr>
          <p:nvPr/>
        </p:nvPicPr>
        <p:blipFill>
          <a:blip r:embed="rId1"/>
          <a:stretch>
            <a:fillRect/>
          </a:stretch>
        </p:blipFill>
        <p:spPr>
          <a:xfrm>
            <a:off x="1574800" y="2984500"/>
            <a:ext cx="8267700" cy="1254125"/>
          </a:xfrm>
          <a:prstGeom prst="rect">
            <a:avLst/>
          </a:prstGeom>
          <a:noFill/>
          <a:ln w="9525">
            <a:noFill/>
          </a:ln>
        </p:spPr>
      </p:pic>
      <p:sp>
        <p:nvSpPr>
          <p:cNvPr id="5" name="TextBox 8"/>
          <p:cNvSpPr txBox="1"/>
          <p:nvPr/>
        </p:nvSpPr>
        <p:spPr>
          <a:xfrm>
            <a:off x="2257425" y="3182938"/>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3</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县域医院贷款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pic>
        <p:nvPicPr>
          <p:cNvPr id="25606" name="图片 3"/>
          <p:cNvPicPr>
            <a:picLocks noChangeAspect="1"/>
          </p:cNvPicPr>
          <p:nvPr/>
        </p:nvPicPr>
        <p:blipFill>
          <a:blip r:embed="rId1"/>
          <a:stretch>
            <a:fillRect/>
          </a:stretch>
        </p:blipFill>
        <p:spPr>
          <a:xfrm>
            <a:off x="1577975" y="1117600"/>
            <a:ext cx="8267700" cy="1254125"/>
          </a:xfrm>
          <a:prstGeom prst="rect">
            <a:avLst/>
          </a:prstGeom>
          <a:noFill/>
          <a:ln w="9525">
            <a:noFill/>
          </a:ln>
        </p:spPr>
      </p:pic>
      <p:sp>
        <p:nvSpPr>
          <p:cNvPr id="25607" name="TextBox 8"/>
          <p:cNvSpPr txBox="1"/>
          <p:nvPr/>
        </p:nvSpPr>
        <p:spPr>
          <a:xfrm>
            <a:off x="2254250" y="1327150"/>
            <a:ext cx="7008813" cy="657225"/>
          </a:xfrm>
          <a:prstGeom prst="rect">
            <a:avLst/>
          </a:prstGeom>
          <a:noFill/>
          <a:ln w="9525">
            <a:noFill/>
          </a:ln>
        </p:spPr>
        <p:txBody>
          <a:bodyPr wrap="square" anchor="ctr" anchorCtr="0">
            <a:spAutoFit/>
          </a:bodyPr>
          <a:p>
            <a:pPr>
              <a:buNone/>
            </a:pPr>
            <a:r>
              <a:rPr lang="en-US" altLang="zh-CN" sz="3200" b="1" dirty="0">
                <a:solidFill>
                  <a:schemeClr val="bg2"/>
                </a:solidFill>
                <a:latin typeface="微软雅黑" panose="020B0503020204020204" pitchFamily="2" charset="-122"/>
                <a:ea typeface="微软雅黑" panose="020B0503020204020204" pitchFamily="2" charset="-122"/>
              </a:rPr>
              <a:t>Part 1  乡村振兴园区贷</a:t>
            </a:r>
            <a:endParaRPr lang="en-US" altLang="zh-CN" sz="3200" b="1" dirty="0">
              <a:solidFill>
                <a:schemeClr val="bg2"/>
              </a:solidFill>
              <a:latin typeface="微软雅黑" panose="020B0503020204020204" pitchFamily="2" charset="-122"/>
              <a:ea typeface="微软雅黑" panose="020B0503020204020204" pitchFamily="2" charset="-122"/>
            </a:endParaRPr>
          </a:p>
        </p:txBody>
      </p:sp>
      <p:pic>
        <p:nvPicPr>
          <p:cNvPr id="2" name="图片 1"/>
          <p:cNvPicPr>
            <a:picLocks noChangeAspect="1"/>
          </p:cNvPicPr>
          <p:nvPr/>
        </p:nvPicPr>
        <p:blipFill>
          <a:blip r:embed="rId2"/>
          <a:stretch>
            <a:fillRect/>
          </a:stretch>
        </p:blipFill>
        <p:spPr>
          <a:xfrm>
            <a:off x="8720138" y="98425"/>
            <a:ext cx="2655887" cy="733425"/>
          </a:xfrm>
          <a:prstGeom prst="rect">
            <a:avLst/>
          </a:prstGeom>
          <a:noFill/>
          <a:ln w="9525">
            <a:noFill/>
          </a:ln>
        </p:spPr>
      </p:pic>
      <p:graphicFrame>
        <p:nvGraphicFramePr>
          <p:cNvPr id="25609"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83" name="" r:id="rId3" imgW="2124075" imgH="590550" progId="Paint.Picture">
                  <p:embed/>
                </p:oleObj>
              </mc:Choice>
              <mc:Fallback>
                <p:oleObj name="" r:id="rId3" imgW="2124075" imgH="590550" progId="Paint.Picture">
                  <p:embed/>
                  <p:pic>
                    <p:nvPicPr>
                      <p:cNvPr id="0" name="图片 3082"/>
                      <p:cNvPicPr/>
                      <p:nvPr/>
                    </p:nvPicPr>
                    <p:blipFill>
                      <a:blip r:embed="rId4"/>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5610" name="图片 3"/>
          <p:cNvPicPr>
            <a:picLocks noChangeAspect="1"/>
          </p:cNvPicPr>
          <p:nvPr/>
        </p:nvPicPr>
        <p:blipFill>
          <a:blip r:embed="rId1"/>
          <a:stretch>
            <a:fillRect/>
          </a:stretch>
        </p:blipFill>
        <p:spPr>
          <a:xfrm>
            <a:off x="1574800" y="3948113"/>
            <a:ext cx="8267700" cy="1254125"/>
          </a:xfrm>
          <a:prstGeom prst="rect">
            <a:avLst/>
          </a:prstGeom>
          <a:noFill/>
          <a:ln w="9525">
            <a:noFill/>
          </a:ln>
        </p:spPr>
      </p:pic>
      <p:pic>
        <p:nvPicPr>
          <p:cNvPr id="25611" name="图片 3"/>
          <p:cNvPicPr>
            <a:picLocks noChangeAspect="1"/>
          </p:cNvPicPr>
          <p:nvPr/>
        </p:nvPicPr>
        <p:blipFill>
          <a:blip r:embed="rId1"/>
          <a:stretch>
            <a:fillRect/>
          </a:stretch>
        </p:blipFill>
        <p:spPr>
          <a:xfrm>
            <a:off x="1577975" y="4953000"/>
            <a:ext cx="8267700" cy="1254125"/>
          </a:xfrm>
          <a:prstGeom prst="rect">
            <a:avLst/>
          </a:prstGeom>
          <a:noFill/>
          <a:ln w="9525">
            <a:noFill/>
          </a:ln>
        </p:spPr>
      </p:pic>
      <p:sp>
        <p:nvSpPr>
          <p:cNvPr id="10" name="TextBox 8"/>
          <p:cNvSpPr txBox="1"/>
          <p:nvPr/>
        </p:nvSpPr>
        <p:spPr>
          <a:xfrm>
            <a:off x="2257425" y="4156075"/>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4</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县域幸福产业贷款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sp>
        <p:nvSpPr>
          <p:cNvPr id="11" name="TextBox 8"/>
          <p:cNvSpPr txBox="1"/>
          <p:nvPr/>
        </p:nvSpPr>
        <p:spPr>
          <a:xfrm>
            <a:off x="2257425" y="5146675"/>
            <a:ext cx="7008813" cy="661988"/>
          </a:xfrm>
          <a:prstGeom prst="rect">
            <a:avLst/>
          </a:prstGeom>
          <a:noFill/>
          <a:ln w="9525">
            <a:noFill/>
          </a:ln>
        </p:spPr>
        <p:txBody>
          <a:bodyPr wrap="square" anchor="ctr" anchorCtr="0">
            <a:spAutoFit/>
          </a:bodyPr>
          <a:p>
            <a:pPr>
              <a:buNone/>
            </a:pPr>
            <a:r>
              <a:rPr lang="zh-CN" altLang="en-US" sz="3255" b="1" noProof="1" dirty="0">
                <a:solidFill>
                  <a:srgbClr val="595959"/>
                </a:solidFill>
                <a:latin typeface="微软雅黑" panose="020B0503020204020204" pitchFamily="2" charset="-122"/>
                <a:ea typeface="微软雅黑" panose="020B0503020204020204" pitchFamily="2" charset="-122"/>
                <a:cs typeface="+mn-cs"/>
              </a:rPr>
              <a:t>Part </a:t>
            </a:r>
            <a:r>
              <a:rPr lang="en-US" altLang="zh-CN" sz="3255" b="1" noProof="1" dirty="0">
                <a:solidFill>
                  <a:srgbClr val="595959"/>
                </a:solidFill>
                <a:latin typeface="微软雅黑" panose="020B0503020204020204" pitchFamily="2" charset="-122"/>
                <a:ea typeface="微软雅黑" panose="020B0503020204020204" pitchFamily="2" charset="-122"/>
                <a:cs typeface="+mn-cs"/>
              </a:rPr>
              <a:t>5</a:t>
            </a:r>
            <a:r>
              <a:rPr lang="zh-CN" altLang="en-US" sz="3255" b="1" noProof="1" dirty="0">
                <a:solidFill>
                  <a:srgbClr val="595959"/>
                </a:solidFill>
                <a:latin typeface="微软雅黑" panose="020B0503020204020204" pitchFamily="2" charset="-122"/>
                <a:ea typeface="微软雅黑" panose="020B0503020204020204" pitchFamily="2" charset="-122"/>
                <a:cs typeface="+mn-cs"/>
              </a:rPr>
              <a:t>  普惠贷款</a:t>
            </a:r>
            <a:endParaRPr lang="zh-CN" altLang="en-US" sz="3255" b="1" noProof="1" dirty="0">
              <a:solidFill>
                <a:srgbClr val="595959"/>
              </a:solidFill>
              <a:latin typeface="微软雅黑" panose="020B0503020204020204" pitchFamily="2" charset="-122"/>
              <a:ea typeface="微软雅黑" panose="020B0503020204020204" pitchFamily="2" charset="-122"/>
              <a:cs typeface="+mn-cs"/>
            </a:endParaRPr>
          </a:p>
        </p:txBody>
      </p:sp>
      <p:graphicFrame>
        <p:nvGraphicFramePr>
          <p:cNvPr id="25614" name="对象 11"/>
          <p:cNvGraphicFramePr/>
          <p:nvPr/>
        </p:nvGraphicFramePr>
        <p:xfrm>
          <a:off x="8545513" y="5946775"/>
          <a:ext cx="2640012" cy="492125"/>
        </p:xfrm>
        <a:graphic>
          <a:graphicData uri="http://schemas.openxmlformats.org/presentationml/2006/ole">
            <mc:AlternateContent xmlns:mc="http://schemas.openxmlformats.org/markup-compatibility/2006">
              <mc:Choice xmlns:v="urn:schemas-microsoft-com:vml" Requires="v">
                <p:oleObj spid="_x0000_s3084" name="" r:id="rId5" imgW="2009775" imgH="571500" progId="Paint.Picture">
                  <p:embed/>
                </p:oleObj>
              </mc:Choice>
              <mc:Fallback>
                <p:oleObj name="" r:id="rId5" imgW="2009775" imgH="571500" progId="Paint.Picture">
                  <p:embed/>
                  <p:pic>
                    <p:nvPicPr>
                      <p:cNvPr id="0" name="图片 3083"/>
                      <p:cNvPicPr/>
                      <p:nvPr/>
                    </p:nvPicPr>
                    <p:blipFill>
                      <a:blip r:embed="rId6"/>
                      <a:stretch>
                        <a:fillRect/>
                      </a:stretch>
                    </p:blipFill>
                    <p:spPr>
                      <a:xfrm>
                        <a:off x="8545513" y="5946775"/>
                        <a:ext cx="2640012" cy="4921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grpSp>
        <p:nvGrpSpPr>
          <p:cNvPr id="27650" name="组合 15"/>
          <p:cNvGrpSpPr/>
          <p:nvPr/>
        </p:nvGrpSpPr>
        <p:grpSpPr>
          <a:xfrm>
            <a:off x="1071563" y="1839913"/>
            <a:ext cx="9732962" cy="3792537"/>
            <a:chOff x="2569195" y="1984502"/>
            <a:chExt cx="7326787" cy="3632528"/>
          </a:xfrm>
        </p:grpSpPr>
        <p:sp>
          <p:nvSpPr>
            <p:cNvPr id="17" name="矩形 16"/>
            <p:cNvSpPr/>
            <p:nvPr/>
          </p:nvSpPr>
          <p:spPr>
            <a:xfrm>
              <a:off x="2569195" y="1984502"/>
              <a:ext cx="7056784" cy="3632528"/>
            </a:xfrm>
            <a:prstGeom prst="rect">
              <a:avLst/>
            </a:prstGeom>
            <a:solidFill>
              <a:srgbClr val="F7F7F7"/>
            </a:solidFill>
            <a:ln>
              <a:noFill/>
            </a:ln>
            <a:effectLst>
              <a:outerShdw blurRad="254000" dist="1270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p>
          </p:txBody>
        </p:sp>
        <p:grpSp>
          <p:nvGrpSpPr>
            <p:cNvPr id="27652" name="组合 17"/>
            <p:cNvGrpSpPr/>
            <p:nvPr/>
          </p:nvGrpSpPr>
          <p:grpSpPr>
            <a:xfrm>
              <a:off x="9632588" y="2007010"/>
              <a:ext cx="263394" cy="3603573"/>
              <a:chOff x="9632588" y="2007010"/>
              <a:chExt cx="263394" cy="3603573"/>
            </a:xfrm>
          </p:grpSpPr>
          <p:sp>
            <p:nvSpPr>
              <p:cNvPr id="19" name="矩形 18"/>
              <p:cNvSpPr/>
              <p:nvPr/>
            </p:nvSpPr>
            <p:spPr>
              <a:xfrm>
                <a:off x="9632588" y="2924944"/>
                <a:ext cx="263393" cy="864096"/>
              </a:xfrm>
              <a:prstGeom prst="rect">
                <a:avLst/>
              </a:prstGeom>
              <a:solidFill>
                <a:srgbClr val="00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0" name="矩形 19"/>
              <p:cNvSpPr/>
              <p:nvPr/>
            </p:nvSpPr>
            <p:spPr>
              <a:xfrm>
                <a:off x="9632588" y="3789040"/>
                <a:ext cx="263393" cy="919672"/>
              </a:xfrm>
              <a:prstGeom prst="rect">
                <a:avLst/>
              </a:prstGeom>
              <a:solidFill>
                <a:srgbClr val="F83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1" name="单圆角矩形 20"/>
              <p:cNvSpPr/>
              <p:nvPr/>
            </p:nvSpPr>
            <p:spPr>
              <a:xfrm flipV="1">
                <a:off x="9632588" y="4708712"/>
                <a:ext cx="262626" cy="901871"/>
              </a:xfrm>
              <a:prstGeom prst="round1Rect">
                <a:avLst>
                  <a:gd name="adj" fmla="val 50000"/>
                </a:avLst>
              </a:prstGeom>
              <a:solidFill>
                <a:srgbClr val="663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sp>
            <p:nvSpPr>
              <p:cNvPr id="22" name="单圆角矩形 21"/>
              <p:cNvSpPr/>
              <p:nvPr/>
            </p:nvSpPr>
            <p:spPr>
              <a:xfrm>
                <a:off x="9633356" y="2007010"/>
                <a:ext cx="262626" cy="917934"/>
              </a:xfrm>
              <a:prstGeom prst="round1Rect">
                <a:avLst>
                  <a:gd name="adj" fmla="val 40328"/>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2175" strike="noStrike" noProof="1">
                  <a:solidFill>
                    <a:prstClr val="white"/>
                  </a:solidFill>
                </a:endParaRPr>
              </a:p>
            </p:txBody>
          </p:sp>
        </p:grpSp>
      </p:grpSp>
      <p:sp>
        <p:nvSpPr>
          <p:cNvPr id="23570" name="文本框 1"/>
          <p:cNvSpPr txBox="1"/>
          <p:nvPr/>
        </p:nvSpPr>
        <p:spPr>
          <a:xfrm>
            <a:off x="1362075" y="1928813"/>
            <a:ext cx="8931275" cy="3613150"/>
          </a:xfrm>
          <a:prstGeom prst="rect">
            <a:avLst/>
          </a:prstGeom>
          <a:noFill/>
          <a:ln w="9525">
            <a:noFill/>
          </a:ln>
        </p:spPr>
        <p:txBody>
          <a:bodyPr wrap="square" anchor="t" anchorCtr="0">
            <a:spAutoFit/>
          </a:bodyPr>
          <a:p>
            <a:pPr>
              <a:lnSpc>
                <a:spcPct val="124000"/>
              </a:lnSpc>
              <a:spcBef>
                <a:spcPts val="0"/>
              </a:spcBef>
              <a:buNone/>
            </a:pPr>
            <a:r>
              <a:rPr lang="en-US" altLang="zh-CN" sz="2645" noProof="1" dirty="0">
                <a:latin typeface="微软雅黑" panose="020B0503020204020204" pitchFamily="2" charset="-122"/>
                <a:ea typeface="微软雅黑" panose="020B0503020204020204" pitchFamily="2" charset="-122"/>
                <a:cs typeface="+mn-cs"/>
              </a:rPr>
              <a:t>   </a:t>
            </a:r>
            <a:r>
              <a:rPr lang="en-US" altLang="zh-CN" sz="2400" noProof="1" dirty="0">
                <a:latin typeface="微软雅黑" panose="020B0503020204020204" pitchFamily="2" charset="-122"/>
                <a:ea typeface="微软雅黑" panose="020B0503020204020204" pitchFamily="2" charset="-122"/>
                <a:cs typeface="+mn-cs"/>
              </a:rPr>
              <a:t>   </a:t>
            </a:r>
            <a:r>
              <a:rPr lang="zh-CN" altLang="en-US" sz="2000" noProof="1" dirty="0">
                <a:latin typeface="微软雅黑" panose="020B0503020204020204" pitchFamily="2" charset="-122"/>
                <a:ea typeface="微软雅黑" panose="020B0503020204020204" pitchFamily="2" charset="-122"/>
                <a:cs typeface="+mn-cs"/>
              </a:rPr>
              <a:t>乡村振兴工业贷是向企（事）业法人发放的用于新型工业化建设项目和技术改造升级的贷款。</a:t>
            </a:r>
            <a:endParaRPr lang="zh-CN" altLang="en-US" sz="2000" noProof="1" dirty="0">
              <a:latin typeface="微软雅黑" panose="020B0503020204020204" pitchFamily="2" charset="-122"/>
              <a:ea typeface="微软雅黑" panose="020B0503020204020204" pitchFamily="2" charset="-122"/>
              <a:cs typeface="+mn-cs"/>
            </a:endParaRPr>
          </a:p>
          <a:p>
            <a:pPr>
              <a:lnSpc>
                <a:spcPct val="124000"/>
              </a:lnSpc>
              <a:spcBef>
                <a:spcPts val="0"/>
              </a:spcBef>
              <a:buNone/>
            </a:pPr>
            <a:r>
              <a:rPr lang="zh-CN" altLang="en-US" sz="2000" noProof="1" dirty="0">
                <a:latin typeface="微软雅黑" panose="020B0503020204020204" pitchFamily="2" charset="-122"/>
                <a:ea typeface="微软雅黑" panose="020B0503020204020204" pitchFamily="2" charset="-122"/>
                <a:cs typeface="+mn-cs"/>
              </a:rPr>
              <a:t>       </a:t>
            </a:r>
            <a:r>
              <a:rPr lang="zh-CN" altLang="en-US" sz="2000" noProof="1" dirty="0">
                <a:solidFill>
                  <a:srgbClr val="FF0000"/>
                </a:solidFill>
                <a:latin typeface="微软雅黑" panose="020B0503020204020204" pitchFamily="2" charset="-122"/>
                <a:ea typeface="微软雅黑" panose="020B0503020204020204" pitchFamily="2" charset="-122"/>
                <a:cs typeface="+mn-cs"/>
              </a:rPr>
              <a:t>新型工业化</a:t>
            </a:r>
            <a:r>
              <a:rPr lang="zh-CN" altLang="en-US" sz="2000" noProof="1" dirty="0">
                <a:latin typeface="微软雅黑" panose="020B0503020204020204" pitchFamily="2" charset="-122"/>
                <a:ea typeface="微软雅黑" panose="020B0503020204020204" pitchFamily="2" charset="-122"/>
                <a:cs typeface="+mn-cs"/>
              </a:rPr>
              <a:t>是指以先进技术为引领、以提高核心竞争力和经济社会效益为目标的工业化、信息化、生态化建设，包括战略性新兴产业、高技术产业、制造强国五大工程和十大领域、特高压、新能源（汽车充电桩）、大数据中心、5G基建、人工智能（AI）、绿色环保改造升级、循环化改造、降低物耗能耗。</a:t>
            </a:r>
            <a:endParaRPr lang="zh-CN" altLang="en-US" sz="2000" noProof="1" dirty="0">
              <a:latin typeface="微软雅黑" panose="020B0503020204020204" pitchFamily="2" charset="-122"/>
              <a:ea typeface="微软雅黑" panose="020B0503020204020204" pitchFamily="2" charset="-122"/>
            </a:endParaRPr>
          </a:p>
          <a:p>
            <a:pPr>
              <a:lnSpc>
                <a:spcPct val="124000"/>
              </a:lnSpc>
              <a:spcBef>
                <a:spcPts val="0"/>
              </a:spcBef>
              <a:buNone/>
            </a:pPr>
            <a:r>
              <a:rPr lang="zh-CN" altLang="en-US" sz="2000" noProof="1" dirty="0">
                <a:latin typeface="微软雅黑" panose="020B0503020204020204" pitchFamily="2" charset="-122"/>
                <a:ea typeface="微软雅黑" panose="020B0503020204020204" pitchFamily="2" charset="-122"/>
                <a:cs typeface="+mn-cs"/>
                <a:sym typeface="+mn-ea"/>
              </a:rPr>
              <a:t>      </a:t>
            </a:r>
            <a:r>
              <a:rPr lang="zh-CN" altLang="en-US" sz="2000" noProof="1" dirty="0">
                <a:solidFill>
                  <a:srgbClr val="FF0000"/>
                </a:solidFill>
                <a:latin typeface="微软雅黑" panose="020B0503020204020204" pitchFamily="2" charset="-122"/>
                <a:ea typeface="微软雅黑" panose="020B0503020204020204" pitchFamily="2" charset="-122"/>
                <a:cs typeface="+mn-cs"/>
                <a:sym typeface="+mn-ea"/>
              </a:rPr>
              <a:t>技术改造升级</a:t>
            </a:r>
            <a:r>
              <a:rPr lang="zh-CN" altLang="en-US" sz="2000" noProof="1" dirty="0">
                <a:latin typeface="微软雅黑" panose="020B0503020204020204" pitchFamily="2" charset="-122"/>
                <a:ea typeface="微软雅黑" panose="020B0503020204020204" pitchFamily="2" charset="-122"/>
                <a:cs typeface="+mn-cs"/>
                <a:sym typeface="+mn-ea"/>
              </a:rPr>
              <a:t>是指企业采用新技术、新工艺、新设备、新材料对现有设施、工艺条件及生产服务进行改造提升，包括但不限于产品、技术、工艺升级换代等。</a:t>
            </a:r>
            <a:endParaRPr lang="zh-CN" altLang="en-US" sz="2000" b="1" noProof="1" dirty="0">
              <a:solidFill>
                <a:srgbClr val="FF0000"/>
              </a:solidFill>
              <a:latin typeface="微软雅黑" panose="020B0503020204020204" pitchFamily="2" charset="-122"/>
              <a:ea typeface="微软雅黑" panose="020B0503020204020204" pitchFamily="2" charset="-122"/>
              <a:cs typeface="+mn-cs"/>
              <a:sym typeface="+mn-ea"/>
            </a:endParaRPr>
          </a:p>
        </p:txBody>
      </p:sp>
      <p:sp>
        <p:nvSpPr>
          <p:cNvPr id="27658" name="文本框 6"/>
          <p:cNvSpPr txBox="1"/>
          <p:nvPr/>
        </p:nvSpPr>
        <p:spPr>
          <a:xfrm>
            <a:off x="877888" y="1054100"/>
            <a:ext cx="2790825" cy="582613"/>
          </a:xfrm>
          <a:prstGeom prst="rect">
            <a:avLst/>
          </a:prstGeom>
          <a:noFill/>
          <a:ln w="9525">
            <a:noFill/>
          </a:ln>
        </p:spPr>
        <p:txBody>
          <a:bodyPr wrap="square" anchor="ctr" anchorCtr="0">
            <a:spAutoFit/>
          </a:bodyPr>
          <a:p>
            <a:pPr algn="ctr">
              <a:lnSpc>
                <a:spcPct val="100000"/>
              </a:lnSpc>
              <a:spcBef>
                <a:spcPct val="0"/>
              </a:spcBef>
              <a:buNone/>
            </a:pPr>
            <a:r>
              <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rPr>
              <a:t>一、产品简介</a:t>
            </a:r>
            <a:endParaRPr lang="zh-CN" altLang="en-US" sz="3200" b="1" dirty="0">
              <a:solidFill>
                <a:srgbClr val="2F9797"/>
              </a:solidFill>
              <a:latin typeface="微软雅黑" panose="020B0503020204020204" pitchFamily="2" charset="-122"/>
              <a:ea typeface="微软雅黑" panose="020B0503020204020204" pitchFamily="2" charset="-122"/>
              <a:sym typeface="Arial" panose="020B0604020202020204" pitchFamily="34" charset="0"/>
            </a:endParaRPr>
          </a:p>
        </p:txBody>
      </p:sp>
      <p:sp>
        <p:nvSpPr>
          <p:cNvPr id="27659" name="TextBox 8"/>
          <p:cNvSpPr txBox="1"/>
          <p:nvPr/>
        </p:nvSpPr>
        <p:spPr>
          <a:xfrm>
            <a:off x="938213" y="73025"/>
            <a:ext cx="8001000" cy="657225"/>
          </a:xfrm>
          <a:prstGeom prst="rect">
            <a:avLst/>
          </a:prstGeom>
          <a:noFill/>
          <a:ln w="9525">
            <a:noFill/>
          </a:ln>
        </p:spPr>
        <p:txBody>
          <a:bodyPr wrap="square" anchor="ctr" anchorCtr="0">
            <a:spAutoFit/>
          </a:bodyPr>
          <a:p>
            <a:pPr>
              <a:buNone/>
            </a:pP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Part 2  乡村振兴</a:t>
            </a:r>
            <a:r>
              <a:rPr lang="zh-CN" altLang="en-US"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工业</a:t>
            </a:r>
            <a:r>
              <a:rPr lang="en-US" altLang="zh-CN" sz="3200" b="1" dirty="0">
                <a:solidFill>
                  <a:srgbClr val="2F9797"/>
                </a:solidFill>
                <a:latin typeface="微软雅黑" panose="020B0503020204020204" pitchFamily="2" charset="-122"/>
                <a:ea typeface="微软雅黑" panose="020B0503020204020204" pitchFamily="2" charset="-122"/>
                <a:sym typeface="宋体" panose="02010600030101010101" pitchFamily="2" charset="-122"/>
              </a:rPr>
              <a:t>贷</a:t>
            </a:r>
            <a:endParaRPr lang="zh-CN" altLang="en-US" sz="3200" b="1" dirty="0">
              <a:solidFill>
                <a:srgbClr val="404040"/>
              </a:solidFill>
              <a:latin typeface="造字工房悦黑演示版常规体" charset="-122"/>
              <a:ea typeface="造字工房悦黑演示版常规体" charset="-122"/>
            </a:endParaRPr>
          </a:p>
        </p:txBody>
      </p:sp>
      <p:graphicFrame>
        <p:nvGraphicFramePr>
          <p:cNvPr id="27660" name="对象 3"/>
          <p:cNvGraphicFramePr/>
          <p:nvPr/>
        </p:nvGraphicFramePr>
        <p:xfrm>
          <a:off x="8543925" y="5946775"/>
          <a:ext cx="2641600" cy="492125"/>
        </p:xfrm>
        <a:graphic>
          <a:graphicData uri="http://schemas.openxmlformats.org/presentationml/2006/ole">
            <mc:AlternateContent xmlns:mc="http://schemas.openxmlformats.org/markup-compatibility/2006">
              <mc:Choice xmlns:v="urn:schemas-microsoft-com:vml" Requires="v">
                <p:oleObj spid="_x0000_s3085" name="" r:id="rId2" imgW="2124075" imgH="590550" progId="Paint.Picture">
                  <p:embed/>
                </p:oleObj>
              </mc:Choice>
              <mc:Fallback>
                <p:oleObj name="" r:id="rId2" imgW="2124075" imgH="590550" progId="Paint.Picture">
                  <p:embed/>
                  <p:pic>
                    <p:nvPicPr>
                      <p:cNvPr id="0" name="图片 3084"/>
                      <p:cNvPicPr/>
                      <p:nvPr/>
                    </p:nvPicPr>
                    <p:blipFill>
                      <a:blip r:embed="rId3"/>
                      <a:stretch>
                        <a:fillRect/>
                      </a:stretch>
                    </p:blipFill>
                    <p:spPr>
                      <a:xfrm>
                        <a:off x="8543925" y="5946775"/>
                        <a:ext cx="2641600" cy="492125"/>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4"/>
          <a:stretch>
            <a:fillRect/>
          </a:stretch>
        </p:blipFill>
        <p:spPr>
          <a:xfrm>
            <a:off x="8720138" y="98425"/>
            <a:ext cx="2655887" cy="733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1+#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9_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4785</Words>
  <Application>WPS 演示</Application>
  <PresentationFormat>A4 纸张(210x297 毫米)</PresentationFormat>
  <Paragraphs>394</Paragraphs>
  <Slides>28</Slides>
  <Notes>0</Notes>
  <HiddenSlides>0</HiddenSlides>
  <MMClips>0</MMClips>
  <ScaleCrop>false</ScaleCrop>
  <HeadingPairs>
    <vt:vector size="8" baseType="variant">
      <vt:variant>
        <vt:lpstr>已用的字体</vt:lpstr>
      </vt:variant>
      <vt:variant>
        <vt:i4>74</vt:i4>
      </vt:variant>
      <vt:variant>
        <vt:lpstr>主题</vt:lpstr>
      </vt:variant>
      <vt:variant>
        <vt:i4>9</vt:i4>
      </vt:variant>
      <vt:variant>
        <vt:lpstr>嵌入 OLE 服务器</vt:lpstr>
      </vt:variant>
      <vt:variant>
        <vt:i4>37</vt:i4>
      </vt:variant>
      <vt:variant>
        <vt:lpstr>幻灯片标题</vt:lpstr>
      </vt:variant>
      <vt:variant>
        <vt:i4>28</vt:i4>
      </vt:variant>
    </vt:vector>
  </HeadingPairs>
  <TitlesOfParts>
    <vt:vector size="148" baseType="lpstr">
      <vt:lpstr>Arial</vt:lpstr>
      <vt:lpstr>宋体</vt:lpstr>
      <vt:lpstr>Wingdings</vt:lpstr>
      <vt:lpstr>Times New Roman</vt:lpstr>
      <vt:lpstr>楷体_GB2312</vt:lpstr>
      <vt:lpstr>新宋体</vt:lpstr>
      <vt:lpstr>Garamond</vt:lpstr>
      <vt:lpstr>Segoe Print</vt:lpstr>
      <vt:lpstr>Arial</vt:lpstr>
      <vt:lpstr>Segoe Script</vt:lpstr>
      <vt:lpstr>黑体</vt:lpstr>
      <vt:lpstr>微软雅黑</vt:lpstr>
      <vt:lpstr>造字工房悦黑演示版常规体</vt:lpstr>
      <vt:lpstr>Arial</vt:lpstr>
      <vt:lpstr>Calibri</vt:lpstr>
      <vt:lpstr>方正行楷简体</vt:lpstr>
      <vt:lpstr>Arial Unicode MS</vt:lpstr>
      <vt:lpstr>Gill Sans</vt:lpstr>
      <vt:lpstr>Gill Sans MT</vt:lpstr>
      <vt:lpstr>Impact MT Std</vt:lpstr>
      <vt:lpstr>Agency FB</vt:lpstr>
      <vt:lpstr>Trebuchet MS</vt:lpstr>
      <vt:lpstr>Neris Thin</vt:lpstr>
      <vt:lpstr>linea-basic-10</vt:lpstr>
      <vt:lpstr>Arial Narrow</vt:lpstr>
      <vt:lpstr>华文楷体</vt:lpstr>
      <vt:lpstr>文泉驿微米黑</vt:lpstr>
      <vt:lpstr>Calibri</vt:lpstr>
      <vt:lpstr>Wingdings</vt:lpstr>
      <vt:lpstr>Impact</vt:lpstr>
      <vt:lpstr>方正兰亭纤黑简体</vt:lpstr>
      <vt:lpstr>楷体</vt:lpstr>
      <vt:lpstr>华文行楷</vt:lpstr>
      <vt:lpstr>仿宋_GB2312</vt:lpstr>
      <vt:lpstr>Calibri</vt:lpstr>
      <vt:lpstr>Century Gothic</vt:lpstr>
      <vt:lpstr>幼圆</vt:lpstr>
      <vt:lpstr>Lato</vt:lpstr>
      <vt:lpstr>MS PGothic</vt:lpstr>
      <vt:lpstr>Signika</vt:lpstr>
      <vt:lpstr>Open Sans Extrabold</vt:lpstr>
      <vt:lpstr>Roboto Th</vt:lpstr>
      <vt:lpstr>Times New Roman</vt:lpstr>
      <vt:lpstr>华文仿宋</vt:lpstr>
      <vt:lpstr>仿宋</vt:lpstr>
      <vt:lpstr>方正正粗黑简体</vt:lpstr>
      <vt:lpstr>Malgun Gothic</vt:lpstr>
      <vt:lpstr>Arial Rounded MT Bold</vt:lpstr>
      <vt:lpstr>方正舒体</vt:lpstr>
      <vt:lpstr>Lato Light</vt:lpstr>
      <vt:lpstr>Arial</vt:lpstr>
      <vt:lpstr>方正兰亭细黑_GBK_M</vt:lpstr>
      <vt:lpstr>Lato Regular</vt:lpstr>
      <vt:lpstr>汉仪铸字卡酷体简</vt:lpstr>
      <vt:lpstr>汉仪放肆骄傲体简</vt:lpstr>
      <vt:lpstr>Aller Light</vt:lpstr>
      <vt:lpstr>时尚中黑简体</vt:lpstr>
      <vt:lpstr>Kozuka Gothic Pro H</vt:lpstr>
      <vt:lpstr>MS Mincho</vt:lpstr>
      <vt:lpstr>MS UI Gothic</vt:lpstr>
      <vt:lpstr>Courier New</vt:lpstr>
      <vt:lpstr>Arial Unicode MS</vt:lpstr>
      <vt:lpstr>Adobe Myungjo Std M</vt:lpstr>
      <vt:lpstr>Kozuka Mincho Pr6N R</vt:lpstr>
      <vt:lpstr>Microsoft YaHei UI Light</vt:lpstr>
      <vt:lpstr>Calibri Light</vt:lpstr>
      <vt:lpstr>方正古隶简体</vt:lpstr>
      <vt:lpstr>Times New Roman</vt:lpstr>
      <vt:lpstr>FrankRuehl</vt:lpstr>
      <vt:lpstr>华文新魏</vt:lpstr>
      <vt:lpstr>Droid Sans</vt:lpstr>
      <vt:lpstr>Yu Gothic</vt:lpstr>
      <vt:lpstr>+中文标题</vt:lpstr>
      <vt:lpstr>Wingdings 2</vt:lpstr>
      <vt:lpstr>1_Edge</vt:lpstr>
      <vt:lpstr>2_Edge</vt:lpstr>
      <vt:lpstr>3_Edge</vt:lpstr>
      <vt:lpstr>4_Edge</vt:lpstr>
      <vt:lpstr>5_Edge</vt:lpstr>
      <vt:lpstr>6_Edge</vt:lpstr>
      <vt:lpstr>7_Edge</vt:lpstr>
      <vt:lpstr>8_Edge</vt:lpstr>
      <vt:lpstr>9_Edge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2014年前三季度业务经营分析报告</dc:title>
  <dc:creator>办公室/办公室/分行机关/河南/ABC</dc:creator>
  <cp:lastModifiedBy>松</cp:lastModifiedBy>
  <cp:revision>241</cp:revision>
  <cp:lastPrinted>2015-04-24T08:48:00Z</cp:lastPrinted>
  <dcterms:created xsi:type="dcterms:W3CDTF">2014-10-30T00:45:00Z</dcterms:created>
  <dcterms:modified xsi:type="dcterms:W3CDTF">2021-05-13T03:12:04Z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A5AA86E968B94D17A108185BED2FBED9</vt:lpwstr>
  </property>
</Properties>
</file>