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7" r:id="rId3"/>
    <p:sldId id="300" r:id="rId4"/>
    <p:sldId id="259" r:id="rId5"/>
    <p:sldId id="273" r:id="rId6"/>
    <p:sldId id="272" r:id="rId7"/>
    <p:sldId id="276" r:id="rId8"/>
    <p:sldId id="278" r:id="rId9"/>
    <p:sldId id="279" r:id="rId10"/>
    <p:sldId id="280" r:id="rId11"/>
    <p:sldId id="283" r:id="rId12"/>
    <p:sldId id="284" r:id="rId13"/>
    <p:sldId id="325" r:id="rId14"/>
    <p:sldId id="287" r:id="rId15"/>
    <p:sldId id="326" r:id="rId16"/>
    <p:sldId id="261" r:id="rId17"/>
    <p:sldId id="288" r:id="rId18"/>
    <p:sldId id="289" r:id="rId19"/>
  </p:sldIdLst>
  <p:sldSz cx="12192000" cy="685800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buNone/>
      <a:defRPr b="0" i="0" u="none" kern="1200" baseline="0">
        <a:solidFill>
          <a:schemeClr val="tx1"/>
        </a:solidFill>
        <a:latin typeface="Arial" panose="020B0604020202020204" charset="-122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buNone/>
      <a:defRPr b="0" i="0" u="none" kern="1200" baseline="0">
        <a:solidFill>
          <a:schemeClr val="tx1"/>
        </a:solidFill>
        <a:latin typeface="Arial" panose="020B0604020202020204" charset="-122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buNone/>
      <a:defRPr b="0" i="0" u="none" kern="1200" baseline="0">
        <a:solidFill>
          <a:schemeClr val="tx1"/>
        </a:solidFill>
        <a:latin typeface="Arial" panose="020B0604020202020204" charset="-122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buNone/>
      <a:defRPr b="0" i="0" u="none" kern="1200" baseline="0">
        <a:solidFill>
          <a:schemeClr val="tx1"/>
        </a:solidFill>
        <a:latin typeface="Arial" panose="020B0604020202020204" charset="-122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buNone/>
      <a:defRPr b="0" i="0" u="none" kern="1200" baseline="0">
        <a:solidFill>
          <a:schemeClr val="tx1"/>
        </a:solidFill>
        <a:latin typeface="Arial" panose="020B0604020202020204" charset="-122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buNone/>
      <a:defRPr b="0" i="0" u="none" kern="1200" baseline="0">
        <a:solidFill>
          <a:schemeClr val="tx1"/>
        </a:solidFill>
        <a:latin typeface="Arial" panose="020B0604020202020204" charset="-122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buNone/>
      <a:defRPr b="0" i="0" u="none" kern="1200" baseline="0">
        <a:solidFill>
          <a:schemeClr val="tx1"/>
        </a:solidFill>
        <a:latin typeface="Arial" panose="020B0604020202020204" charset="-122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buNone/>
      <a:defRPr b="0" i="0" u="none" kern="1200" baseline="0">
        <a:solidFill>
          <a:schemeClr val="tx1"/>
        </a:solidFill>
        <a:latin typeface="Arial" panose="020B0604020202020204" charset="-122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buNone/>
      <a:defRPr b="0" i="0" u="none" kern="1200" baseline="0">
        <a:solidFill>
          <a:schemeClr val="tx1"/>
        </a:solidFill>
        <a:latin typeface="Arial" panose="020B0604020202020204" charset="-122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C4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-138" y="-102"/>
      </p:cViewPr>
      <p:guideLst>
        <p:guide orient="horz" pos="2132"/>
        <p:guide pos="3773"/>
      </p:guideLst>
    </p:cSldViewPr>
  </p:slideViewPr>
  <p:gridSpacing cx="71999" cy="719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2051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fld id="{BB962C8B-B14F-4D97-AF65-F5344CB8AC3E}" type="datetimeFigureOut">
              <a:rPr lang="zh-CN" altLang="en-US" sz="1200" dirty="0"/>
            </a:fld>
            <a:endParaRPr lang="zh-CN" altLang="en-US" sz="1200" dirty="0"/>
          </a:p>
        </p:txBody>
      </p:sp>
      <p:sp>
        <p:nvSpPr>
          <p:cNvPr id="2052" name="Rectangle 4"/>
          <p:cNvSpPr>
            <a:spLocks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054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en-US" altLang="x-none" sz="1200" dirty="0"/>
          </a:p>
        </p:txBody>
      </p:sp>
      <p:sp>
        <p:nvSpPr>
          <p:cNvPr id="2055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4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hangingPunct="1"/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charset="-122"/>
              </a:rPr>
            </a:fld>
            <a:endParaRPr lang="zh-CN" altLang="en-US" dirty="0">
              <a:latin typeface="Arial" panose="020B0604020202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buNone/>
        <a:defRPr b="0" i="0" u="none" kern="1200" baseline="0">
          <a:solidFill>
            <a:schemeClr val="tx1"/>
          </a:solidFill>
          <a:latin typeface="Arial" panose="020B0604020202020204" charset="-122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buNone/>
        <a:defRPr b="0" i="0" u="none" kern="1200" baseline="0">
          <a:solidFill>
            <a:schemeClr val="tx1"/>
          </a:solidFill>
          <a:latin typeface="Arial" panose="020B0604020202020204" charset="-122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buNone/>
        <a:defRPr b="0" i="0" u="none" kern="1200" baseline="0">
          <a:solidFill>
            <a:schemeClr val="tx1"/>
          </a:solidFill>
          <a:latin typeface="Arial" panose="020B0604020202020204" charset="-122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buNone/>
        <a:defRPr b="0" i="0" u="none" kern="1200" baseline="0">
          <a:solidFill>
            <a:schemeClr val="tx1"/>
          </a:solidFill>
          <a:latin typeface="Arial" panose="020B0604020202020204" charset="-122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buNone/>
        <a:defRPr b="0" i="0" u="none" kern="1200" baseline="0">
          <a:solidFill>
            <a:schemeClr val="tx1"/>
          </a:solidFill>
          <a:latin typeface="Arial" panose="020B0604020202020204" charset="-122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buNone/>
        <a:defRPr b="0" i="0" u="none" kern="1200" baseline="0">
          <a:solidFill>
            <a:schemeClr val="tx1"/>
          </a:solidFill>
          <a:latin typeface="Arial" panose="020B0604020202020204" charset="-122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buNone/>
        <a:defRPr b="0" i="0" u="none" kern="1200" baseline="0">
          <a:solidFill>
            <a:schemeClr val="tx1"/>
          </a:solidFill>
          <a:latin typeface="Arial" panose="020B0604020202020204" charset="-122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buNone/>
        <a:defRPr b="0" i="0" u="none" kern="1200" baseline="0">
          <a:solidFill>
            <a:schemeClr val="tx1"/>
          </a:solidFill>
          <a:latin typeface="Arial" panose="020B0604020202020204" charset="-122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074" name="组合 20"/>
          <p:cNvGrpSpPr/>
          <p:nvPr/>
        </p:nvGrpSpPr>
        <p:grpSpPr>
          <a:xfrm rot="8515148">
            <a:off x="-587375" y="3503613"/>
            <a:ext cx="2978150" cy="5584825"/>
            <a:chOff x="0" y="0"/>
            <a:chExt cx="2994438" cy="5584928"/>
          </a:xfrm>
        </p:grpSpPr>
        <p:sp>
          <p:nvSpPr>
            <p:cNvPr id="3075" name="任意多边形: 形状 21"/>
            <p:cNvSpPr/>
            <p:nvPr/>
          </p:nvSpPr>
          <p:spPr>
            <a:xfrm>
              <a:off x="0" y="1189441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076" name="任意多边形: 形状 22"/>
            <p:cNvSpPr/>
            <p:nvPr/>
          </p:nvSpPr>
          <p:spPr>
            <a:xfrm>
              <a:off x="394442" y="0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3077" name="组合 19"/>
          <p:cNvGrpSpPr/>
          <p:nvPr/>
        </p:nvGrpSpPr>
        <p:grpSpPr>
          <a:xfrm rot="19918951">
            <a:off x="10855325" y="-1941512"/>
            <a:ext cx="2994025" cy="5570537"/>
            <a:chOff x="0" y="0"/>
            <a:chExt cx="2994438" cy="5584928"/>
          </a:xfrm>
        </p:grpSpPr>
        <p:sp>
          <p:nvSpPr>
            <p:cNvPr id="3078" name="任意多边形: 形状 17"/>
            <p:cNvSpPr/>
            <p:nvPr/>
          </p:nvSpPr>
          <p:spPr>
            <a:xfrm>
              <a:off x="0" y="1189441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079" name="任意多边形: 形状 18"/>
            <p:cNvSpPr/>
            <p:nvPr/>
          </p:nvSpPr>
          <p:spPr>
            <a:xfrm>
              <a:off x="394442" y="0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3080" name="组合 15"/>
          <p:cNvGrpSpPr/>
          <p:nvPr/>
        </p:nvGrpSpPr>
        <p:grpSpPr>
          <a:xfrm>
            <a:off x="1879600" y="-771525"/>
            <a:ext cx="8432800" cy="8416925"/>
            <a:chOff x="0" y="0"/>
            <a:chExt cx="7106330" cy="7106330"/>
          </a:xfrm>
        </p:grpSpPr>
        <p:sp>
          <p:nvSpPr>
            <p:cNvPr id="3081" name="椭圆 10"/>
            <p:cNvSpPr/>
            <p:nvPr/>
          </p:nvSpPr>
          <p:spPr>
            <a:xfrm>
              <a:off x="1257640" y="1257640"/>
              <a:ext cx="4591050" cy="4591050"/>
            </a:xfrm>
            <a:prstGeom prst="ellipse">
              <a:avLst/>
            </a:prstGeom>
            <a:noFill/>
            <a:ln w="12700" cap="flat" cmpd="sng">
              <a:solidFill>
                <a:srgbClr val="D6C1B2"/>
              </a:solidFill>
              <a:prstDash val="dash"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082" name="椭圆 11"/>
            <p:cNvSpPr/>
            <p:nvPr/>
          </p:nvSpPr>
          <p:spPr>
            <a:xfrm>
              <a:off x="1681503" y="1681503"/>
              <a:ext cx="3743325" cy="3743325"/>
            </a:xfrm>
            <a:prstGeom prst="ellipse">
              <a:avLst/>
            </a:prstGeom>
            <a:noFill/>
            <a:ln w="12700" cap="flat" cmpd="sng">
              <a:solidFill>
                <a:srgbClr val="D6C1B2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083" name="椭圆 12"/>
            <p:cNvSpPr/>
            <p:nvPr/>
          </p:nvSpPr>
          <p:spPr>
            <a:xfrm>
              <a:off x="900453" y="900453"/>
              <a:ext cx="5305425" cy="5305425"/>
            </a:xfrm>
            <a:prstGeom prst="ellipse">
              <a:avLst/>
            </a:prstGeom>
            <a:noFill/>
            <a:ln w="12700" cap="flat" cmpd="sng">
              <a:solidFill>
                <a:srgbClr val="D6C1B2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084" name="椭圆 13"/>
            <p:cNvSpPr/>
            <p:nvPr/>
          </p:nvSpPr>
          <p:spPr>
            <a:xfrm>
              <a:off x="506866" y="506866"/>
              <a:ext cx="6092598" cy="6092598"/>
            </a:xfrm>
            <a:prstGeom prst="ellipse">
              <a:avLst/>
            </a:prstGeom>
            <a:noFill/>
            <a:ln w="12700" cap="flat" cmpd="sng">
              <a:solidFill>
                <a:srgbClr val="D6C1B2"/>
              </a:solidFill>
              <a:prstDash val="lgDashDot"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085" name="椭圆 14"/>
            <p:cNvSpPr/>
            <p:nvPr/>
          </p:nvSpPr>
          <p:spPr>
            <a:xfrm>
              <a:off x="0" y="0"/>
              <a:ext cx="7106330" cy="7106330"/>
            </a:xfrm>
            <a:prstGeom prst="ellipse">
              <a:avLst/>
            </a:prstGeom>
            <a:noFill/>
            <a:ln w="12700" cap="flat" cmpd="sng">
              <a:solidFill>
                <a:srgbClr val="D6C1B2"/>
              </a:solidFill>
              <a:prstDash val="lgDashDotDot"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086" name="椭圆 43"/>
            <p:cNvSpPr/>
            <p:nvPr/>
          </p:nvSpPr>
          <p:spPr>
            <a:xfrm>
              <a:off x="2085879" y="2085879"/>
              <a:ext cx="2934571" cy="2934571"/>
            </a:xfrm>
            <a:prstGeom prst="ellipse">
              <a:avLst/>
            </a:prstGeom>
            <a:noFill/>
            <a:ln w="12700" cap="flat" cmpd="sng">
              <a:solidFill>
                <a:srgbClr val="D6C1B2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3087" name="矩形 5"/>
          <p:cNvSpPr/>
          <p:nvPr/>
        </p:nvSpPr>
        <p:spPr>
          <a:xfrm>
            <a:off x="0" y="2187575"/>
            <a:ext cx="12188825" cy="3140075"/>
          </a:xfrm>
          <a:prstGeom prst="rect">
            <a:avLst/>
          </a:prstGeom>
          <a:solidFill>
            <a:srgbClr val="AA2C2F"/>
          </a:solidFill>
          <a:ln w="9525">
            <a:noFill/>
          </a:ln>
        </p:spPr>
        <p:txBody>
          <a:bodyPr anchor="ctr"/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字魂59号-创粗黑" pitchFamily="2" charset="-122"/>
                <a:ea typeface="微软雅黑" panose="020B0503020204020204" charset="-122"/>
                <a:sym typeface="字魂59号-创粗黑" pitchFamily="2" charset="-122"/>
              </a:rPr>
              <a:t>任重千钧新使命，积极担当新作为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088" name="椭圆 23"/>
          <p:cNvSpPr/>
          <p:nvPr/>
        </p:nvSpPr>
        <p:spPr>
          <a:xfrm>
            <a:off x="3443288" y="593725"/>
            <a:ext cx="357187" cy="357188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089" name="椭圆 24"/>
          <p:cNvSpPr/>
          <p:nvPr/>
        </p:nvSpPr>
        <p:spPr>
          <a:xfrm>
            <a:off x="1368425" y="5511800"/>
            <a:ext cx="750888" cy="750888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090" name="椭圆 25"/>
          <p:cNvSpPr/>
          <p:nvPr/>
        </p:nvSpPr>
        <p:spPr>
          <a:xfrm>
            <a:off x="10864850" y="806450"/>
            <a:ext cx="392113" cy="390525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091" name="椭圆 26"/>
          <p:cNvSpPr/>
          <p:nvPr/>
        </p:nvSpPr>
        <p:spPr>
          <a:xfrm>
            <a:off x="8466138" y="5632450"/>
            <a:ext cx="347662" cy="349250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092" name="文本框 28"/>
          <p:cNvSpPr/>
          <p:nvPr/>
        </p:nvSpPr>
        <p:spPr>
          <a:xfrm>
            <a:off x="2814638" y="2654300"/>
            <a:ext cx="1022350" cy="365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sp>
        <p:nvSpPr>
          <p:cNvPr id="3093" name="文本框 29"/>
          <p:cNvSpPr/>
          <p:nvPr/>
        </p:nvSpPr>
        <p:spPr>
          <a:xfrm>
            <a:off x="3959225" y="2590800"/>
            <a:ext cx="1022350" cy="3667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sp>
        <p:nvSpPr>
          <p:cNvPr id="3094" name="文本框 33"/>
          <p:cNvSpPr/>
          <p:nvPr/>
        </p:nvSpPr>
        <p:spPr>
          <a:xfrm>
            <a:off x="6353175" y="2446338"/>
            <a:ext cx="1022350" cy="3667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sp>
        <p:nvSpPr>
          <p:cNvPr id="3095" name="文本框 34"/>
          <p:cNvSpPr/>
          <p:nvPr/>
        </p:nvSpPr>
        <p:spPr>
          <a:xfrm>
            <a:off x="7486650" y="2555875"/>
            <a:ext cx="1020763" cy="365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sp>
        <p:nvSpPr>
          <p:cNvPr id="3096" name="文本框 35"/>
          <p:cNvSpPr/>
          <p:nvPr/>
        </p:nvSpPr>
        <p:spPr>
          <a:xfrm>
            <a:off x="8591550" y="2705100"/>
            <a:ext cx="1022350" cy="365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sp>
        <p:nvSpPr>
          <p:cNvPr id="3097" name="文本框 36"/>
          <p:cNvSpPr/>
          <p:nvPr/>
        </p:nvSpPr>
        <p:spPr>
          <a:xfrm>
            <a:off x="9779000" y="2667000"/>
            <a:ext cx="1020763" cy="3667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sp>
        <p:nvSpPr>
          <p:cNvPr id="3098" name="文本框 37"/>
          <p:cNvSpPr/>
          <p:nvPr/>
        </p:nvSpPr>
        <p:spPr>
          <a:xfrm>
            <a:off x="1158875" y="4146550"/>
            <a:ext cx="2597150" cy="2746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 lang="zh-CN" altLang="en-US" sz="1200" dirty="0">
              <a:solidFill>
                <a:srgbClr val="E2D1C1"/>
              </a:solidFill>
              <a:latin typeface="字魂59号-创粗黑" pitchFamily="2" charset="-122"/>
              <a:ea typeface="字魂59号-创粗黑" pitchFamily="2" charset="-122"/>
              <a:sym typeface="字魂59号-创粗黑" pitchFamily="2" charset="-122"/>
            </a:endParaRPr>
          </a:p>
        </p:txBody>
      </p:sp>
      <p:sp>
        <p:nvSpPr>
          <p:cNvPr id="3099" name="文本框 38"/>
          <p:cNvSpPr/>
          <p:nvPr/>
        </p:nvSpPr>
        <p:spPr>
          <a:xfrm>
            <a:off x="5921375" y="4111625"/>
            <a:ext cx="2597150" cy="2746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 lang="zh-CN" altLang="en-US" sz="1200" dirty="0">
              <a:solidFill>
                <a:srgbClr val="E2D1C1"/>
              </a:solidFill>
              <a:latin typeface="字魂59号-创粗黑" pitchFamily="2" charset="-122"/>
              <a:ea typeface="字魂59号-创粗黑" pitchFamily="2" charset="-122"/>
              <a:sym typeface="字魂59号-创粗黑" pitchFamily="2" charset="-122"/>
            </a:endParaRPr>
          </a:p>
        </p:txBody>
      </p:sp>
      <p:grpSp>
        <p:nvGrpSpPr>
          <p:cNvPr id="3100" name="组合 51"/>
          <p:cNvGrpSpPr/>
          <p:nvPr/>
        </p:nvGrpSpPr>
        <p:grpSpPr>
          <a:xfrm>
            <a:off x="1746250" y="4730750"/>
            <a:ext cx="2168525" cy="79375"/>
            <a:chOff x="0" y="0"/>
            <a:chExt cx="2168914" cy="79089"/>
          </a:xfrm>
        </p:grpSpPr>
        <p:sp>
          <p:nvSpPr>
            <p:cNvPr id="3101" name="直接连接符 40"/>
            <p:cNvSpPr/>
            <p:nvPr/>
          </p:nvSpPr>
          <p:spPr>
            <a:xfrm>
              <a:off x="0" y="32217"/>
              <a:ext cx="2110700" cy="7417"/>
            </a:xfrm>
            <a:prstGeom prst="line">
              <a:avLst/>
            </a:prstGeom>
            <a:ln w="9525" cap="flat" cmpd="sng">
              <a:solidFill>
                <a:srgbClr val="E2D1C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102" name="椭圆 45"/>
            <p:cNvSpPr/>
            <p:nvPr/>
          </p:nvSpPr>
          <p:spPr>
            <a:xfrm>
              <a:off x="2089825" y="0"/>
              <a:ext cx="79089" cy="79089"/>
            </a:xfrm>
            <a:prstGeom prst="ellipse">
              <a:avLst/>
            </a:prstGeom>
            <a:solidFill>
              <a:srgbClr val="E2D1C1"/>
            </a:soli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3103" name="组合 52"/>
          <p:cNvGrpSpPr/>
          <p:nvPr/>
        </p:nvGrpSpPr>
        <p:grpSpPr>
          <a:xfrm rot="10800000">
            <a:off x="8704263" y="4721225"/>
            <a:ext cx="2168525" cy="79375"/>
            <a:chOff x="0" y="0"/>
            <a:chExt cx="2168914" cy="79089"/>
          </a:xfrm>
        </p:grpSpPr>
        <p:sp>
          <p:nvSpPr>
            <p:cNvPr id="3104" name="直接连接符 53"/>
            <p:cNvSpPr/>
            <p:nvPr/>
          </p:nvSpPr>
          <p:spPr>
            <a:xfrm>
              <a:off x="0" y="32217"/>
              <a:ext cx="2110700" cy="7417"/>
            </a:xfrm>
            <a:prstGeom prst="line">
              <a:avLst/>
            </a:prstGeom>
            <a:ln w="9525" cap="flat" cmpd="sng">
              <a:solidFill>
                <a:srgbClr val="E2D1C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105" name="椭圆 54"/>
            <p:cNvSpPr/>
            <p:nvPr/>
          </p:nvSpPr>
          <p:spPr>
            <a:xfrm>
              <a:off x="2089825" y="0"/>
              <a:ext cx="79089" cy="79089"/>
            </a:xfrm>
            <a:prstGeom prst="ellipse">
              <a:avLst/>
            </a:prstGeom>
            <a:solidFill>
              <a:srgbClr val="E2D1C1"/>
            </a:soli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3106" name="箭头: V 形 56"/>
          <p:cNvSpPr/>
          <p:nvPr/>
        </p:nvSpPr>
        <p:spPr>
          <a:xfrm>
            <a:off x="8401050" y="4606925"/>
            <a:ext cx="198438" cy="307975"/>
          </a:xfrm>
          <a:prstGeom prst="chevron">
            <a:avLst>
              <a:gd name="adj" fmla="val 100000"/>
            </a:avLst>
          </a:prstGeom>
          <a:noFill/>
          <a:ln w="12700" cap="flat" cmpd="sng">
            <a:solidFill>
              <a:srgbClr val="E2D1C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ctr"/>
            <a:endParaRPr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107" name="箭头: V 形 58"/>
          <p:cNvSpPr/>
          <p:nvPr/>
        </p:nvSpPr>
        <p:spPr>
          <a:xfrm rot="10800000">
            <a:off x="4011613" y="4600575"/>
            <a:ext cx="198437" cy="307975"/>
          </a:xfrm>
          <a:prstGeom prst="chevron">
            <a:avLst>
              <a:gd name="adj" fmla="val 100000"/>
            </a:avLst>
          </a:prstGeom>
          <a:noFill/>
          <a:ln w="12700" cap="flat" cmpd="sng">
            <a:solidFill>
              <a:srgbClr val="E2D1C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ctr"/>
            <a:endParaRPr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108" name="文本框 63"/>
          <p:cNvSpPr/>
          <p:nvPr/>
        </p:nvSpPr>
        <p:spPr>
          <a:xfrm>
            <a:off x="3319463" y="4505325"/>
            <a:ext cx="5992812" cy="457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字魂59号-创粗黑" pitchFamily="2" charset="-122"/>
                <a:ea typeface="微软雅黑" panose="020B0503020204020204" charset="-122"/>
                <a:sym typeface="字魂59号-创粗黑" pitchFamily="2" charset="-122"/>
              </a:rPr>
              <a:t>工商银行主要信贷政策及产品</a:t>
            </a:r>
            <a:endParaRPr lang="zh-CN" altLang="en-US" sz="2400" b="1" dirty="0">
              <a:solidFill>
                <a:schemeClr val="bg1"/>
              </a:solidFill>
              <a:latin typeface="字魂59号-创粗黑" pitchFamily="2" charset="-122"/>
              <a:ea typeface="微软雅黑" panose="020B0503020204020204" charset="-122"/>
              <a:sym typeface="字魂59号-创粗黑" pitchFamily="2" charset="-122"/>
            </a:endParaRPr>
          </a:p>
        </p:txBody>
      </p:sp>
      <p:sp>
        <p:nvSpPr>
          <p:cNvPr id="3109" name="等腰三角形 1"/>
          <p:cNvSpPr/>
          <p:nvPr/>
        </p:nvSpPr>
        <p:spPr>
          <a:xfrm rot="4694571">
            <a:off x="942975" y="708025"/>
            <a:ext cx="415925" cy="358775"/>
          </a:xfrm>
          <a:prstGeom prst="triangle">
            <a:avLst>
              <a:gd name="adj" fmla="val 50000"/>
            </a:avLst>
          </a:prstGeom>
          <a:solidFill>
            <a:srgbClr val="D7C3B5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110" name="等腰三角形 39"/>
          <p:cNvSpPr/>
          <p:nvPr/>
        </p:nvSpPr>
        <p:spPr>
          <a:xfrm rot="4694571">
            <a:off x="3559175" y="6073775"/>
            <a:ext cx="415925" cy="357188"/>
          </a:xfrm>
          <a:prstGeom prst="triangle">
            <a:avLst>
              <a:gd name="adj" fmla="val 50000"/>
            </a:avLst>
          </a:prstGeom>
          <a:solidFill>
            <a:srgbClr val="D7C3B5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111" name="等腰三角形 41"/>
          <p:cNvSpPr/>
          <p:nvPr/>
        </p:nvSpPr>
        <p:spPr>
          <a:xfrm rot="4694571">
            <a:off x="9061450" y="984250"/>
            <a:ext cx="414338" cy="357188"/>
          </a:xfrm>
          <a:prstGeom prst="triangle">
            <a:avLst>
              <a:gd name="adj" fmla="val 50000"/>
            </a:avLst>
          </a:prstGeom>
          <a:solidFill>
            <a:srgbClr val="D7C3B5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112" name="等腰三角形 42"/>
          <p:cNvSpPr/>
          <p:nvPr/>
        </p:nvSpPr>
        <p:spPr>
          <a:xfrm rot="4694571">
            <a:off x="10658475" y="5749925"/>
            <a:ext cx="414338" cy="357188"/>
          </a:xfrm>
          <a:prstGeom prst="triangle">
            <a:avLst>
              <a:gd name="adj" fmla="val 50000"/>
            </a:avLst>
          </a:prstGeom>
          <a:solidFill>
            <a:srgbClr val="D7C3B5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113" name="圆: 空心 2"/>
          <p:cNvSpPr/>
          <p:nvPr/>
        </p:nvSpPr>
        <p:spPr>
          <a:xfrm>
            <a:off x="-1376362" y="-2401887"/>
            <a:ext cx="3295650" cy="3298825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270">
                <a:pos x="10800" y="0"/>
              </a:cxn>
              <a:cxn ang="270">
                <a:pos x="3163" y="3163"/>
              </a:cxn>
              <a:cxn ang="180">
                <a:pos x="0" y="10800"/>
              </a:cxn>
              <a:cxn ang="90">
                <a:pos x="3163" y="18437"/>
              </a:cxn>
              <a:cxn ang="90">
                <a:pos x="10800" y="21600"/>
              </a:cxn>
              <a:cxn ang="90">
                <a:pos x="18437" y="18437"/>
              </a:cxn>
              <a:cxn ang="0">
                <a:pos x="21600" y="10800"/>
              </a:cxn>
              <a:cxn ang="270">
                <a:pos x="18437" y="3163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arcTo wR="10800" hR="10800" stAng="10800000" swAng="5400000"/>
                <a:arcTo wR="10800" hR="10800" stAng="-5400000" swAng="5400000"/>
                <a:arcTo wR="10800" hR="10800" stAng="0" swAng="5400000"/>
                <a:arcTo wR="10800" hR="10800" stAng="5400000" swAng="5400000"/>
                <a:close/>
                <a:moveTo>
                  <a:pt x="1010" y="10800"/>
                </a:moveTo>
                <a:arcTo wR="9790" hR="9790" stAng="10800000" swAng="-5400000"/>
                <a:arcTo wR="9790" hR="9790" stAng="5400000" swAng="-5400000"/>
                <a:arcTo wR="9790" hR="9790" stAng="0" swAng="-5400000"/>
                <a:arcTo wR="9790" hR="9790" stAng="-5400000" swAng="-5400000"/>
                <a:close/>
              </a:path>
            </a:pathLst>
          </a:custGeom>
          <a:solidFill>
            <a:srgbClr val="D7C3B5"/>
          </a:solidFill>
          <a:ln w="9525">
            <a:noFill/>
          </a:ln>
        </p:spPr>
        <p:txBody>
          <a:bodyPr anchor="ctr"/>
          <a:p>
            <a:pPr algn="ctr"/>
            <a:endParaRPr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114" name="圆: 空心 46"/>
          <p:cNvSpPr/>
          <p:nvPr/>
        </p:nvSpPr>
        <p:spPr>
          <a:xfrm>
            <a:off x="10521950" y="6167438"/>
            <a:ext cx="3311525" cy="3313112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270">
                <a:pos x="10800" y="0"/>
              </a:cxn>
              <a:cxn ang="270">
                <a:pos x="3163" y="3163"/>
              </a:cxn>
              <a:cxn ang="180">
                <a:pos x="0" y="10800"/>
              </a:cxn>
              <a:cxn ang="90">
                <a:pos x="3163" y="18437"/>
              </a:cxn>
              <a:cxn ang="90">
                <a:pos x="10800" y="21600"/>
              </a:cxn>
              <a:cxn ang="90">
                <a:pos x="18437" y="18437"/>
              </a:cxn>
              <a:cxn ang="0">
                <a:pos x="21600" y="10800"/>
              </a:cxn>
              <a:cxn ang="270">
                <a:pos x="18437" y="3163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arcTo wR="10800" hR="10800" stAng="10800000" swAng="5400000"/>
                <a:arcTo wR="10800" hR="10800" stAng="-5400000" swAng="5400000"/>
                <a:arcTo wR="10800" hR="10800" stAng="0" swAng="5400000"/>
                <a:arcTo wR="10800" hR="10800" stAng="5400000" swAng="5400000"/>
                <a:close/>
                <a:moveTo>
                  <a:pt x="1010" y="10800"/>
                </a:moveTo>
                <a:arcTo wR="9790" hR="9790" stAng="10800000" swAng="-5400000"/>
                <a:arcTo wR="9790" hR="9790" stAng="5400000" swAng="-5400000"/>
                <a:arcTo wR="9790" hR="9790" stAng="0" swAng="-5400000"/>
                <a:arcTo wR="9790" hR="9790" stAng="-5400000" swAng="-5400000"/>
                <a:close/>
              </a:path>
            </a:pathLst>
          </a:custGeom>
          <a:solidFill>
            <a:srgbClr val="D7C3B5"/>
          </a:solidFill>
          <a:ln w="9525">
            <a:noFill/>
          </a:ln>
        </p:spPr>
        <p:txBody>
          <a:bodyPr anchor="ctr"/>
          <a:p>
            <a:pPr algn="ctr"/>
            <a:endParaRPr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115" name="椭圆 47"/>
          <p:cNvSpPr/>
          <p:nvPr/>
        </p:nvSpPr>
        <p:spPr>
          <a:xfrm>
            <a:off x="4872038" y="993775"/>
            <a:ext cx="874712" cy="874713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116" name="椭圆 48"/>
          <p:cNvSpPr/>
          <p:nvPr/>
        </p:nvSpPr>
        <p:spPr>
          <a:xfrm>
            <a:off x="5540375" y="5451475"/>
            <a:ext cx="434975" cy="434975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117" name="椭圆 49"/>
          <p:cNvSpPr/>
          <p:nvPr/>
        </p:nvSpPr>
        <p:spPr>
          <a:xfrm>
            <a:off x="7769225" y="250825"/>
            <a:ext cx="358775" cy="358775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118" name="椭圆 50"/>
          <p:cNvSpPr/>
          <p:nvPr/>
        </p:nvSpPr>
        <p:spPr>
          <a:xfrm>
            <a:off x="7502525" y="1639888"/>
            <a:ext cx="200025" cy="201612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119" name="椭圆 55"/>
          <p:cNvSpPr/>
          <p:nvPr/>
        </p:nvSpPr>
        <p:spPr>
          <a:xfrm>
            <a:off x="1062038" y="1831975"/>
            <a:ext cx="357187" cy="355600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120" name="椭圆 57"/>
          <p:cNvSpPr/>
          <p:nvPr/>
        </p:nvSpPr>
        <p:spPr>
          <a:xfrm>
            <a:off x="2051050" y="777875"/>
            <a:ext cx="679450" cy="681038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121" name="椭圆 59"/>
          <p:cNvSpPr/>
          <p:nvPr/>
        </p:nvSpPr>
        <p:spPr>
          <a:xfrm>
            <a:off x="9366250" y="5932488"/>
            <a:ext cx="679450" cy="679450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3122" name="组合 9"/>
          <p:cNvGrpSpPr/>
          <p:nvPr/>
        </p:nvGrpSpPr>
        <p:grpSpPr>
          <a:xfrm>
            <a:off x="3471863" y="1212850"/>
            <a:ext cx="5535612" cy="882650"/>
            <a:chOff x="0" y="0"/>
            <a:chExt cx="3215357" cy="512762"/>
          </a:xfrm>
        </p:grpSpPr>
        <p:grpSp>
          <p:nvGrpSpPr>
            <p:cNvPr id="3123" name="Group 61"/>
            <p:cNvGrpSpPr/>
            <p:nvPr/>
          </p:nvGrpSpPr>
          <p:grpSpPr>
            <a:xfrm>
              <a:off x="0" y="0"/>
              <a:ext cx="1266825" cy="512762"/>
              <a:chOff x="0" y="0"/>
              <a:chExt cx="798" cy="323"/>
            </a:xfrm>
          </p:grpSpPr>
          <p:sp>
            <p:nvSpPr>
              <p:cNvPr id="3124" name="Freeform 63"/>
              <p:cNvSpPr>
                <a:spLocks noEditPoints="1"/>
              </p:cNvSpPr>
              <p:nvPr/>
            </p:nvSpPr>
            <p:spPr>
              <a:xfrm>
                <a:off x="475" y="0"/>
                <a:ext cx="323" cy="323"/>
              </a:xfrm>
              <a:custGeom>
                <a:avLst/>
                <a:gdLst>
                  <a:gd name="txL" fmla="*/ 0 w 2262"/>
                  <a:gd name="txT" fmla="*/ 0 h 2261"/>
                  <a:gd name="txR" fmla="*/ 2262 w 2262"/>
                  <a:gd name="txB" fmla="*/ 2261 h 2261"/>
                </a:gdLst>
                <a:ahLst/>
                <a:cxnLst>
                  <a:cxn ang="0">
                    <a:pos x="883" y="1107"/>
                  </a:cxn>
                  <a:cxn ang="0">
                    <a:pos x="1073" y="1700"/>
                  </a:cxn>
                  <a:cxn ang="0">
                    <a:pos x="1047" y="1119"/>
                  </a:cxn>
                  <a:cxn ang="0">
                    <a:pos x="1073" y="538"/>
                  </a:cxn>
                  <a:cxn ang="0">
                    <a:pos x="1359" y="23"/>
                  </a:cxn>
                  <a:cxn ang="0">
                    <a:pos x="1621" y="112"/>
                  </a:cxn>
                  <a:cxn ang="0">
                    <a:pos x="1850" y="259"/>
                  </a:cxn>
                  <a:cxn ang="0">
                    <a:pos x="2037" y="454"/>
                  </a:cxn>
                  <a:cxn ang="0">
                    <a:pos x="2173" y="691"/>
                  </a:cxn>
                  <a:cxn ang="0">
                    <a:pos x="2249" y="958"/>
                  </a:cxn>
                  <a:cxn ang="0">
                    <a:pos x="2256" y="1247"/>
                  </a:cxn>
                  <a:cxn ang="0">
                    <a:pos x="2192" y="1519"/>
                  </a:cxn>
                  <a:cxn ang="0">
                    <a:pos x="2069" y="1763"/>
                  </a:cxn>
                  <a:cxn ang="0">
                    <a:pos x="1891" y="1967"/>
                  </a:cxn>
                  <a:cxn ang="0">
                    <a:pos x="1670" y="2125"/>
                  </a:cxn>
                  <a:cxn ang="0">
                    <a:pos x="1413" y="2226"/>
                  </a:cxn>
                  <a:cxn ang="0">
                    <a:pos x="1131" y="2261"/>
                  </a:cxn>
                  <a:cxn ang="0">
                    <a:pos x="848" y="2226"/>
                  </a:cxn>
                  <a:cxn ang="0">
                    <a:pos x="592" y="2125"/>
                  </a:cxn>
                  <a:cxn ang="0">
                    <a:pos x="371" y="1967"/>
                  </a:cxn>
                  <a:cxn ang="0">
                    <a:pos x="194" y="1763"/>
                  </a:cxn>
                  <a:cxn ang="0">
                    <a:pos x="69" y="1519"/>
                  </a:cxn>
                  <a:cxn ang="0">
                    <a:pos x="6" y="1247"/>
                  </a:cxn>
                  <a:cxn ang="0">
                    <a:pos x="13" y="958"/>
                  </a:cxn>
                  <a:cxn ang="0">
                    <a:pos x="89" y="691"/>
                  </a:cxn>
                  <a:cxn ang="0">
                    <a:pos x="225" y="454"/>
                  </a:cxn>
                  <a:cxn ang="0">
                    <a:pos x="411" y="259"/>
                  </a:cxn>
                  <a:cxn ang="0">
                    <a:pos x="640" y="112"/>
                  </a:cxn>
                  <a:cxn ang="0">
                    <a:pos x="903" y="23"/>
                  </a:cxn>
                  <a:cxn ang="0">
                    <a:pos x="1131" y="199"/>
                  </a:cxn>
                  <a:cxn ang="0">
                    <a:pos x="1363" y="229"/>
                  </a:cxn>
                  <a:cxn ang="0">
                    <a:pos x="1574" y="312"/>
                  </a:cxn>
                  <a:cxn ang="0">
                    <a:pos x="1757" y="441"/>
                  </a:cxn>
                  <a:cxn ang="0">
                    <a:pos x="1903" y="610"/>
                  </a:cxn>
                  <a:cxn ang="0">
                    <a:pos x="2006" y="810"/>
                  </a:cxn>
                  <a:cxn ang="0">
                    <a:pos x="2058" y="1035"/>
                  </a:cxn>
                  <a:cxn ang="0">
                    <a:pos x="2052" y="1272"/>
                  </a:cxn>
                  <a:cxn ang="0">
                    <a:pos x="1989" y="1493"/>
                  </a:cxn>
                  <a:cxn ang="0">
                    <a:pos x="1877" y="1687"/>
                  </a:cxn>
                  <a:cxn ang="0">
                    <a:pos x="1724" y="1849"/>
                  </a:cxn>
                  <a:cxn ang="0">
                    <a:pos x="1535" y="1970"/>
                  </a:cxn>
                  <a:cxn ang="0">
                    <a:pos x="1319" y="2043"/>
                  </a:cxn>
                  <a:cxn ang="0">
                    <a:pos x="1082" y="2061"/>
                  </a:cxn>
                  <a:cxn ang="0">
                    <a:pos x="854" y="2020"/>
                  </a:cxn>
                  <a:cxn ang="0">
                    <a:pos x="648" y="1927"/>
                  </a:cxn>
                  <a:cxn ang="0">
                    <a:pos x="472" y="1789"/>
                  </a:cxn>
                  <a:cxn ang="0">
                    <a:pos x="334" y="1613"/>
                  </a:cxn>
                  <a:cxn ang="0">
                    <a:pos x="241" y="1408"/>
                  </a:cxn>
                  <a:cxn ang="0">
                    <a:pos x="200" y="1178"/>
                  </a:cxn>
                  <a:cxn ang="0">
                    <a:pos x="218" y="943"/>
                  </a:cxn>
                  <a:cxn ang="0">
                    <a:pos x="291" y="727"/>
                  </a:cxn>
                  <a:cxn ang="0">
                    <a:pos x="413" y="538"/>
                  </a:cxn>
                  <a:cxn ang="0">
                    <a:pos x="574" y="385"/>
                  </a:cxn>
                  <a:cxn ang="0">
                    <a:pos x="769" y="273"/>
                  </a:cxn>
                  <a:cxn ang="0">
                    <a:pos x="989" y="210"/>
                  </a:cxn>
                  <a:cxn ang="0">
                    <a:pos x="1695" y="537"/>
                  </a:cxn>
                  <a:cxn ang="0">
                    <a:pos x="1349" y="1196"/>
                  </a:cxn>
                  <a:cxn ang="0">
                    <a:pos x="1527" y="1523"/>
                  </a:cxn>
                  <a:cxn ang="0">
                    <a:pos x="1528" y="874"/>
                  </a:cxn>
                </a:cxnLst>
                <a:rect l="txL" t="txT" r="txR" b="txB"/>
                <a:pathLst>
                  <a:path w="2262" h="2261">
                    <a:moveTo>
                      <a:pt x="1073" y="538"/>
                    </a:moveTo>
                    <a:lnTo>
                      <a:pt x="537" y="537"/>
                    </a:lnTo>
                    <a:lnTo>
                      <a:pt x="540" y="1041"/>
                    </a:lnTo>
                    <a:lnTo>
                      <a:pt x="883" y="1042"/>
                    </a:lnTo>
                    <a:lnTo>
                      <a:pt x="883" y="1107"/>
                    </a:lnTo>
                    <a:lnTo>
                      <a:pt x="883" y="1131"/>
                    </a:lnTo>
                    <a:lnTo>
                      <a:pt x="883" y="1196"/>
                    </a:lnTo>
                    <a:lnTo>
                      <a:pt x="540" y="1198"/>
                    </a:lnTo>
                    <a:lnTo>
                      <a:pt x="537" y="1702"/>
                    </a:lnTo>
                    <a:lnTo>
                      <a:pt x="1073" y="1700"/>
                    </a:lnTo>
                    <a:lnTo>
                      <a:pt x="1071" y="1527"/>
                    </a:lnTo>
                    <a:lnTo>
                      <a:pt x="706" y="1523"/>
                    </a:lnTo>
                    <a:lnTo>
                      <a:pt x="704" y="1364"/>
                    </a:lnTo>
                    <a:lnTo>
                      <a:pt x="1048" y="1360"/>
                    </a:lnTo>
                    <a:lnTo>
                      <a:pt x="1047" y="1119"/>
                    </a:lnTo>
                    <a:lnTo>
                      <a:pt x="1048" y="877"/>
                    </a:lnTo>
                    <a:lnTo>
                      <a:pt x="704" y="874"/>
                    </a:lnTo>
                    <a:lnTo>
                      <a:pt x="706" y="716"/>
                    </a:lnTo>
                    <a:lnTo>
                      <a:pt x="1071" y="711"/>
                    </a:lnTo>
                    <a:lnTo>
                      <a:pt x="1073" y="538"/>
                    </a:lnTo>
                    <a:close/>
                    <a:moveTo>
                      <a:pt x="1131" y="0"/>
                    </a:moveTo>
                    <a:lnTo>
                      <a:pt x="1189" y="1"/>
                    </a:lnTo>
                    <a:lnTo>
                      <a:pt x="1246" y="6"/>
                    </a:lnTo>
                    <a:lnTo>
                      <a:pt x="1304" y="13"/>
                    </a:lnTo>
                    <a:lnTo>
                      <a:pt x="1359" y="23"/>
                    </a:lnTo>
                    <a:lnTo>
                      <a:pt x="1413" y="35"/>
                    </a:lnTo>
                    <a:lnTo>
                      <a:pt x="1467" y="51"/>
                    </a:lnTo>
                    <a:lnTo>
                      <a:pt x="1519" y="69"/>
                    </a:lnTo>
                    <a:lnTo>
                      <a:pt x="1571" y="88"/>
                    </a:lnTo>
                    <a:lnTo>
                      <a:pt x="1621" y="112"/>
                    </a:lnTo>
                    <a:lnTo>
                      <a:pt x="1670" y="136"/>
                    </a:lnTo>
                    <a:lnTo>
                      <a:pt x="1717" y="164"/>
                    </a:lnTo>
                    <a:lnTo>
                      <a:pt x="1764" y="193"/>
                    </a:lnTo>
                    <a:lnTo>
                      <a:pt x="1808" y="224"/>
                    </a:lnTo>
                    <a:lnTo>
                      <a:pt x="1850" y="259"/>
                    </a:lnTo>
                    <a:lnTo>
                      <a:pt x="1891" y="294"/>
                    </a:lnTo>
                    <a:lnTo>
                      <a:pt x="1930" y="332"/>
                    </a:lnTo>
                    <a:lnTo>
                      <a:pt x="1968" y="370"/>
                    </a:lnTo>
                    <a:lnTo>
                      <a:pt x="2003" y="411"/>
                    </a:lnTo>
                    <a:lnTo>
                      <a:pt x="2037" y="454"/>
                    </a:lnTo>
                    <a:lnTo>
                      <a:pt x="2069" y="498"/>
                    </a:lnTo>
                    <a:lnTo>
                      <a:pt x="2097" y="545"/>
                    </a:lnTo>
                    <a:lnTo>
                      <a:pt x="2125" y="591"/>
                    </a:lnTo>
                    <a:lnTo>
                      <a:pt x="2150" y="641"/>
                    </a:lnTo>
                    <a:lnTo>
                      <a:pt x="2173" y="691"/>
                    </a:lnTo>
                    <a:lnTo>
                      <a:pt x="2192" y="742"/>
                    </a:lnTo>
                    <a:lnTo>
                      <a:pt x="2211" y="795"/>
                    </a:lnTo>
                    <a:lnTo>
                      <a:pt x="2226" y="848"/>
                    </a:lnTo>
                    <a:lnTo>
                      <a:pt x="2239" y="903"/>
                    </a:lnTo>
                    <a:lnTo>
                      <a:pt x="2249" y="958"/>
                    </a:lnTo>
                    <a:lnTo>
                      <a:pt x="2256" y="1014"/>
                    </a:lnTo>
                    <a:lnTo>
                      <a:pt x="2260" y="1072"/>
                    </a:lnTo>
                    <a:lnTo>
                      <a:pt x="2262" y="1131"/>
                    </a:lnTo>
                    <a:lnTo>
                      <a:pt x="2260" y="1189"/>
                    </a:lnTo>
                    <a:lnTo>
                      <a:pt x="2256" y="1247"/>
                    </a:lnTo>
                    <a:lnTo>
                      <a:pt x="2249" y="1303"/>
                    </a:lnTo>
                    <a:lnTo>
                      <a:pt x="2239" y="1358"/>
                    </a:lnTo>
                    <a:lnTo>
                      <a:pt x="2226" y="1413"/>
                    </a:lnTo>
                    <a:lnTo>
                      <a:pt x="2211" y="1466"/>
                    </a:lnTo>
                    <a:lnTo>
                      <a:pt x="2192" y="1519"/>
                    </a:lnTo>
                    <a:lnTo>
                      <a:pt x="2173" y="1570"/>
                    </a:lnTo>
                    <a:lnTo>
                      <a:pt x="2150" y="1620"/>
                    </a:lnTo>
                    <a:lnTo>
                      <a:pt x="2125" y="1670"/>
                    </a:lnTo>
                    <a:lnTo>
                      <a:pt x="2097" y="1716"/>
                    </a:lnTo>
                    <a:lnTo>
                      <a:pt x="2069" y="1763"/>
                    </a:lnTo>
                    <a:lnTo>
                      <a:pt x="2037" y="1807"/>
                    </a:lnTo>
                    <a:lnTo>
                      <a:pt x="2003" y="1850"/>
                    </a:lnTo>
                    <a:lnTo>
                      <a:pt x="1968" y="1891"/>
                    </a:lnTo>
                    <a:lnTo>
                      <a:pt x="1930" y="1929"/>
                    </a:lnTo>
                    <a:lnTo>
                      <a:pt x="1891" y="1967"/>
                    </a:lnTo>
                    <a:lnTo>
                      <a:pt x="1850" y="2002"/>
                    </a:lnTo>
                    <a:lnTo>
                      <a:pt x="1808" y="2037"/>
                    </a:lnTo>
                    <a:lnTo>
                      <a:pt x="1764" y="2068"/>
                    </a:lnTo>
                    <a:lnTo>
                      <a:pt x="1717" y="2097"/>
                    </a:lnTo>
                    <a:lnTo>
                      <a:pt x="1670" y="2125"/>
                    </a:lnTo>
                    <a:lnTo>
                      <a:pt x="1621" y="2149"/>
                    </a:lnTo>
                    <a:lnTo>
                      <a:pt x="1571" y="2173"/>
                    </a:lnTo>
                    <a:lnTo>
                      <a:pt x="1519" y="2192"/>
                    </a:lnTo>
                    <a:lnTo>
                      <a:pt x="1467" y="2210"/>
                    </a:lnTo>
                    <a:lnTo>
                      <a:pt x="1413" y="2226"/>
                    </a:lnTo>
                    <a:lnTo>
                      <a:pt x="1359" y="2238"/>
                    </a:lnTo>
                    <a:lnTo>
                      <a:pt x="1304" y="2248"/>
                    </a:lnTo>
                    <a:lnTo>
                      <a:pt x="1246" y="2255"/>
                    </a:lnTo>
                    <a:lnTo>
                      <a:pt x="1189" y="2260"/>
                    </a:lnTo>
                    <a:lnTo>
                      <a:pt x="1131" y="2261"/>
                    </a:lnTo>
                    <a:lnTo>
                      <a:pt x="1073" y="2260"/>
                    </a:lnTo>
                    <a:lnTo>
                      <a:pt x="1015" y="2255"/>
                    </a:lnTo>
                    <a:lnTo>
                      <a:pt x="959" y="2248"/>
                    </a:lnTo>
                    <a:lnTo>
                      <a:pt x="903" y="2238"/>
                    </a:lnTo>
                    <a:lnTo>
                      <a:pt x="848" y="2226"/>
                    </a:lnTo>
                    <a:lnTo>
                      <a:pt x="795" y="2210"/>
                    </a:lnTo>
                    <a:lnTo>
                      <a:pt x="742" y="2192"/>
                    </a:lnTo>
                    <a:lnTo>
                      <a:pt x="691" y="2173"/>
                    </a:lnTo>
                    <a:lnTo>
                      <a:pt x="640" y="2149"/>
                    </a:lnTo>
                    <a:lnTo>
                      <a:pt x="592" y="2125"/>
                    </a:lnTo>
                    <a:lnTo>
                      <a:pt x="544" y="2097"/>
                    </a:lnTo>
                    <a:lnTo>
                      <a:pt x="499" y="2068"/>
                    </a:lnTo>
                    <a:lnTo>
                      <a:pt x="455" y="2037"/>
                    </a:lnTo>
                    <a:lnTo>
                      <a:pt x="411" y="2002"/>
                    </a:lnTo>
                    <a:lnTo>
                      <a:pt x="371" y="1967"/>
                    </a:lnTo>
                    <a:lnTo>
                      <a:pt x="332" y="1929"/>
                    </a:lnTo>
                    <a:lnTo>
                      <a:pt x="294" y="1891"/>
                    </a:lnTo>
                    <a:lnTo>
                      <a:pt x="259" y="1850"/>
                    </a:lnTo>
                    <a:lnTo>
                      <a:pt x="225" y="1807"/>
                    </a:lnTo>
                    <a:lnTo>
                      <a:pt x="194" y="1763"/>
                    </a:lnTo>
                    <a:lnTo>
                      <a:pt x="164" y="1716"/>
                    </a:lnTo>
                    <a:lnTo>
                      <a:pt x="136" y="1670"/>
                    </a:lnTo>
                    <a:lnTo>
                      <a:pt x="112" y="1620"/>
                    </a:lnTo>
                    <a:lnTo>
                      <a:pt x="89" y="1570"/>
                    </a:lnTo>
                    <a:lnTo>
                      <a:pt x="69" y="1519"/>
                    </a:lnTo>
                    <a:lnTo>
                      <a:pt x="51" y="1466"/>
                    </a:lnTo>
                    <a:lnTo>
                      <a:pt x="36" y="1413"/>
                    </a:lnTo>
                    <a:lnTo>
                      <a:pt x="23" y="1358"/>
                    </a:lnTo>
                    <a:lnTo>
                      <a:pt x="13" y="1303"/>
                    </a:lnTo>
                    <a:lnTo>
                      <a:pt x="6" y="1247"/>
                    </a:lnTo>
                    <a:lnTo>
                      <a:pt x="1" y="1189"/>
                    </a:lnTo>
                    <a:lnTo>
                      <a:pt x="0" y="1131"/>
                    </a:lnTo>
                    <a:lnTo>
                      <a:pt x="1" y="1072"/>
                    </a:lnTo>
                    <a:lnTo>
                      <a:pt x="6" y="1014"/>
                    </a:lnTo>
                    <a:lnTo>
                      <a:pt x="13" y="958"/>
                    </a:lnTo>
                    <a:lnTo>
                      <a:pt x="23" y="903"/>
                    </a:lnTo>
                    <a:lnTo>
                      <a:pt x="36" y="848"/>
                    </a:lnTo>
                    <a:lnTo>
                      <a:pt x="51" y="795"/>
                    </a:lnTo>
                    <a:lnTo>
                      <a:pt x="69" y="742"/>
                    </a:lnTo>
                    <a:lnTo>
                      <a:pt x="89" y="691"/>
                    </a:lnTo>
                    <a:lnTo>
                      <a:pt x="112" y="641"/>
                    </a:lnTo>
                    <a:lnTo>
                      <a:pt x="136" y="591"/>
                    </a:lnTo>
                    <a:lnTo>
                      <a:pt x="164" y="545"/>
                    </a:lnTo>
                    <a:lnTo>
                      <a:pt x="194" y="498"/>
                    </a:lnTo>
                    <a:lnTo>
                      <a:pt x="225" y="454"/>
                    </a:lnTo>
                    <a:lnTo>
                      <a:pt x="259" y="411"/>
                    </a:lnTo>
                    <a:lnTo>
                      <a:pt x="294" y="370"/>
                    </a:lnTo>
                    <a:lnTo>
                      <a:pt x="332" y="332"/>
                    </a:lnTo>
                    <a:lnTo>
                      <a:pt x="371" y="294"/>
                    </a:lnTo>
                    <a:lnTo>
                      <a:pt x="411" y="259"/>
                    </a:lnTo>
                    <a:lnTo>
                      <a:pt x="455" y="224"/>
                    </a:lnTo>
                    <a:lnTo>
                      <a:pt x="499" y="193"/>
                    </a:lnTo>
                    <a:lnTo>
                      <a:pt x="544" y="164"/>
                    </a:lnTo>
                    <a:lnTo>
                      <a:pt x="592" y="136"/>
                    </a:lnTo>
                    <a:lnTo>
                      <a:pt x="640" y="112"/>
                    </a:lnTo>
                    <a:lnTo>
                      <a:pt x="691" y="88"/>
                    </a:lnTo>
                    <a:lnTo>
                      <a:pt x="742" y="69"/>
                    </a:lnTo>
                    <a:lnTo>
                      <a:pt x="795" y="51"/>
                    </a:lnTo>
                    <a:lnTo>
                      <a:pt x="848" y="35"/>
                    </a:lnTo>
                    <a:lnTo>
                      <a:pt x="903" y="23"/>
                    </a:lnTo>
                    <a:lnTo>
                      <a:pt x="959" y="13"/>
                    </a:lnTo>
                    <a:lnTo>
                      <a:pt x="1015" y="6"/>
                    </a:lnTo>
                    <a:lnTo>
                      <a:pt x="1073" y="1"/>
                    </a:lnTo>
                    <a:lnTo>
                      <a:pt x="1131" y="0"/>
                    </a:lnTo>
                    <a:close/>
                    <a:moveTo>
                      <a:pt x="1131" y="199"/>
                    </a:moveTo>
                    <a:lnTo>
                      <a:pt x="1179" y="200"/>
                    </a:lnTo>
                    <a:lnTo>
                      <a:pt x="1226" y="204"/>
                    </a:lnTo>
                    <a:lnTo>
                      <a:pt x="1273" y="210"/>
                    </a:lnTo>
                    <a:lnTo>
                      <a:pt x="1319" y="218"/>
                    </a:lnTo>
                    <a:lnTo>
                      <a:pt x="1363" y="229"/>
                    </a:lnTo>
                    <a:lnTo>
                      <a:pt x="1408" y="241"/>
                    </a:lnTo>
                    <a:lnTo>
                      <a:pt x="1451" y="255"/>
                    </a:lnTo>
                    <a:lnTo>
                      <a:pt x="1494" y="273"/>
                    </a:lnTo>
                    <a:lnTo>
                      <a:pt x="1535" y="291"/>
                    </a:lnTo>
                    <a:lnTo>
                      <a:pt x="1574" y="312"/>
                    </a:lnTo>
                    <a:lnTo>
                      <a:pt x="1614" y="334"/>
                    </a:lnTo>
                    <a:lnTo>
                      <a:pt x="1652" y="358"/>
                    </a:lnTo>
                    <a:lnTo>
                      <a:pt x="1688" y="385"/>
                    </a:lnTo>
                    <a:lnTo>
                      <a:pt x="1724" y="412"/>
                    </a:lnTo>
                    <a:lnTo>
                      <a:pt x="1757" y="441"/>
                    </a:lnTo>
                    <a:lnTo>
                      <a:pt x="1789" y="472"/>
                    </a:lnTo>
                    <a:lnTo>
                      <a:pt x="1820" y="504"/>
                    </a:lnTo>
                    <a:lnTo>
                      <a:pt x="1850" y="538"/>
                    </a:lnTo>
                    <a:lnTo>
                      <a:pt x="1877" y="574"/>
                    </a:lnTo>
                    <a:lnTo>
                      <a:pt x="1903" y="610"/>
                    </a:lnTo>
                    <a:lnTo>
                      <a:pt x="1927" y="648"/>
                    </a:lnTo>
                    <a:lnTo>
                      <a:pt x="1950" y="686"/>
                    </a:lnTo>
                    <a:lnTo>
                      <a:pt x="1970" y="727"/>
                    </a:lnTo>
                    <a:lnTo>
                      <a:pt x="1989" y="768"/>
                    </a:lnTo>
                    <a:lnTo>
                      <a:pt x="2006" y="810"/>
                    </a:lnTo>
                    <a:lnTo>
                      <a:pt x="2020" y="853"/>
                    </a:lnTo>
                    <a:lnTo>
                      <a:pt x="2033" y="897"/>
                    </a:lnTo>
                    <a:lnTo>
                      <a:pt x="2043" y="943"/>
                    </a:lnTo>
                    <a:lnTo>
                      <a:pt x="2052" y="989"/>
                    </a:lnTo>
                    <a:lnTo>
                      <a:pt x="2058" y="1035"/>
                    </a:lnTo>
                    <a:lnTo>
                      <a:pt x="2061" y="1083"/>
                    </a:lnTo>
                    <a:lnTo>
                      <a:pt x="2062" y="1131"/>
                    </a:lnTo>
                    <a:lnTo>
                      <a:pt x="2061" y="1178"/>
                    </a:lnTo>
                    <a:lnTo>
                      <a:pt x="2058" y="1226"/>
                    </a:lnTo>
                    <a:lnTo>
                      <a:pt x="2052" y="1272"/>
                    </a:lnTo>
                    <a:lnTo>
                      <a:pt x="2043" y="1318"/>
                    </a:lnTo>
                    <a:lnTo>
                      <a:pt x="2033" y="1364"/>
                    </a:lnTo>
                    <a:lnTo>
                      <a:pt x="2020" y="1408"/>
                    </a:lnTo>
                    <a:lnTo>
                      <a:pt x="2006" y="1451"/>
                    </a:lnTo>
                    <a:lnTo>
                      <a:pt x="1989" y="1493"/>
                    </a:lnTo>
                    <a:lnTo>
                      <a:pt x="1970" y="1534"/>
                    </a:lnTo>
                    <a:lnTo>
                      <a:pt x="1950" y="1575"/>
                    </a:lnTo>
                    <a:lnTo>
                      <a:pt x="1927" y="1613"/>
                    </a:lnTo>
                    <a:lnTo>
                      <a:pt x="1903" y="1651"/>
                    </a:lnTo>
                    <a:lnTo>
                      <a:pt x="1877" y="1687"/>
                    </a:lnTo>
                    <a:lnTo>
                      <a:pt x="1850" y="1723"/>
                    </a:lnTo>
                    <a:lnTo>
                      <a:pt x="1820" y="1757"/>
                    </a:lnTo>
                    <a:lnTo>
                      <a:pt x="1789" y="1789"/>
                    </a:lnTo>
                    <a:lnTo>
                      <a:pt x="1757" y="1820"/>
                    </a:lnTo>
                    <a:lnTo>
                      <a:pt x="1724" y="1849"/>
                    </a:lnTo>
                    <a:lnTo>
                      <a:pt x="1688" y="1876"/>
                    </a:lnTo>
                    <a:lnTo>
                      <a:pt x="1652" y="1903"/>
                    </a:lnTo>
                    <a:lnTo>
                      <a:pt x="1614" y="1927"/>
                    </a:lnTo>
                    <a:lnTo>
                      <a:pt x="1574" y="1949"/>
                    </a:lnTo>
                    <a:lnTo>
                      <a:pt x="1535" y="1970"/>
                    </a:lnTo>
                    <a:lnTo>
                      <a:pt x="1494" y="1988"/>
                    </a:lnTo>
                    <a:lnTo>
                      <a:pt x="1451" y="2006"/>
                    </a:lnTo>
                    <a:lnTo>
                      <a:pt x="1408" y="2020"/>
                    </a:lnTo>
                    <a:lnTo>
                      <a:pt x="1363" y="2032"/>
                    </a:lnTo>
                    <a:lnTo>
                      <a:pt x="1319" y="2043"/>
                    </a:lnTo>
                    <a:lnTo>
                      <a:pt x="1273" y="2051"/>
                    </a:lnTo>
                    <a:lnTo>
                      <a:pt x="1226" y="2057"/>
                    </a:lnTo>
                    <a:lnTo>
                      <a:pt x="1179" y="2061"/>
                    </a:lnTo>
                    <a:lnTo>
                      <a:pt x="1131" y="2062"/>
                    </a:lnTo>
                    <a:lnTo>
                      <a:pt x="1082" y="2061"/>
                    </a:lnTo>
                    <a:lnTo>
                      <a:pt x="1036" y="2057"/>
                    </a:lnTo>
                    <a:lnTo>
                      <a:pt x="989" y="2051"/>
                    </a:lnTo>
                    <a:lnTo>
                      <a:pt x="943" y="2043"/>
                    </a:lnTo>
                    <a:lnTo>
                      <a:pt x="898" y="2032"/>
                    </a:lnTo>
                    <a:lnTo>
                      <a:pt x="854" y="2020"/>
                    </a:lnTo>
                    <a:lnTo>
                      <a:pt x="811" y="2006"/>
                    </a:lnTo>
                    <a:lnTo>
                      <a:pt x="769" y="1988"/>
                    </a:lnTo>
                    <a:lnTo>
                      <a:pt x="728" y="1970"/>
                    </a:lnTo>
                    <a:lnTo>
                      <a:pt x="687" y="1949"/>
                    </a:lnTo>
                    <a:lnTo>
                      <a:pt x="648" y="1927"/>
                    </a:lnTo>
                    <a:lnTo>
                      <a:pt x="610" y="1903"/>
                    </a:lnTo>
                    <a:lnTo>
                      <a:pt x="574" y="1876"/>
                    </a:lnTo>
                    <a:lnTo>
                      <a:pt x="539" y="1849"/>
                    </a:lnTo>
                    <a:lnTo>
                      <a:pt x="504" y="1820"/>
                    </a:lnTo>
                    <a:lnTo>
                      <a:pt x="472" y="1789"/>
                    </a:lnTo>
                    <a:lnTo>
                      <a:pt x="441" y="1757"/>
                    </a:lnTo>
                    <a:lnTo>
                      <a:pt x="413" y="1723"/>
                    </a:lnTo>
                    <a:lnTo>
                      <a:pt x="385" y="1687"/>
                    </a:lnTo>
                    <a:lnTo>
                      <a:pt x="358" y="1651"/>
                    </a:lnTo>
                    <a:lnTo>
                      <a:pt x="334" y="1613"/>
                    </a:lnTo>
                    <a:lnTo>
                      <a:pt x="312" y="1575"/>
                    </a:lnTo>
                    <a:lnTo>
                      <a:pt x="291" y="1534"/>
                    </a:lnTo>
                    <a:lnTo>
                      <a:pt x="272" y="1493"/>
                    </a:lnTo>
                    <a:lnTo>
                      <a:pt x="256" y="1451"/>
                    </a:lnTo>
                    <a:lnTo>
                      <a:pt x="241" y="1408"/>
                    </a:lnTo>
                    <a:lnTo>
                      <a:pt x="229" y="1364"/>
                    </a:lnTo>
                    <a:lnTo>
                      <a:pt x="218" y="1318"/>
                    </a:lnTo>
                    <a:lnTo>
                      <a:pt x="210" y="1272"/>
                    </a:lnTo>
                    <a:lnTo>
                      <a:pt x="205" y="1226"/>
                    </a:lnTo>
                    <a:lnTo>
                      <a:pt x="200" y="1178"/>
                    </a:lnTo>
                    <a:lnTo>
                      <a:pt x="199" y="1131"/>
                    </a:lnTo>
                    <a:lnTo>
                      <a:pt x="200" y="1083"/>
                    </a:lnTo>
                    <a:lnTo>
                      <a:pt x="205" y="1035"/>
                    </a:lnTo>
                    <a:lnTo>
                      <a:pt x="210" y="989"/>
                    </a:lnTo>
                    <a:lnTo>
                      <a:pt x="218" y="943"/>
                    </a:lnTo>
                    <a:lnTo>
                      <a:pt x="229" y="897"/>
                    </a:lnTo>
                    <a:lnTo>
                      <a:pt x="241" y="853"/>
                    </a:lnTo>
                    <a:lnTo>
                      <a:pt x="256" y="810"/>
                    </a:lnTo>
                    <a:lnTo>
                      <a:pt x="272" y="768"/>
                    </a:lnTo>
                    <a:lnTo>
                      <a:pt x="291" y="727"/>
                    </a:lnTo>
                    <a:lnTo>
                      <a:pt x="312" y="686"/>
                    </a:lnTo>
                    <a:lnTo>
                      <a:pt x="334" y="648"/>
                    </a:lnTo>
                    <a:lnTo>
                      <a:pt x="358" y="610"/>
                    </a:lnTo>
                    <a:lnTo>
                      <a:pt x="385" y="574"/>
                    </a:lnTo>
                    <a:lnTo>
                      <a:pt x="413" y="538"/>
                    </a:lnTo>
                    <a:lnTo>
                      <a:pt x="441" y="504"/>
                    </a:lnTo>
                    <a:lnTo>
                      <a:pt x="472" y="472"/>
                    </a:lnTo>
                    <a:lnTo>
                      <a:pt x="504" y="441"/>
                    </a:lnTo>
                    <a:lnTo>
                      <a:pt x="539" y="412"/>
                    </a:lnTo>
                    <a:lnTo>
                      <a:pt x="574" y="385"/>
                    </a:lnTo>
                    <a:lnTo>
                      <a:pt x="610" y="358"/>
                    </a:lnTo>
                    <a:lnTo>
                      <a:pt x="648" y="334"/>
                    </a:lnTo>
                    <a:lnTo>
                      <a:pt x="687" y="312"/>
                    </a:lnTo>
                    <a:lnTo>
                      <a:pt x="728" y="291"/>
                    </a:lnTo>
                    <a:lnTo>
                      <a:pt x="769" y="273"/>
                    </a:lnTo>
                    <a:lnTo>
                      <a:pt x="811" y="255"/>
                    </a:lnTo>
                    <a:lnTo>
                      <a:pt x="854" y="241"/>
                    </a:lnTo>
                    <a:lnTo>
                      <a:pt x="898" y="229"/>
                    </a:lnTo>
                    <a:lnTo>
                      <a:pt x="943" y="218"/>
                    </a:lnTo>
                    <a:lnTo>
                      <a:pt x="989" y="210"/>
                    </a:lnTo>
                    <a:lnTo>
                      <a:pt x="1036" y="204"/>
                    </a:lnTo>
                    <a:lnTo>
                      <a:pt x="1082" y="200"/>
                    </a:lnTo>
                    <a:lnTo>
                      <a:pt x="1131" y="199"/>
                    </a:lnTo>
                    <a:close/>
                    <a:moveTo>
                      <a:pt x="1160" y="538"/>
                    </a:moveTo>
                    <a:lnTo>
                      <a:pt x="1695" y="537"/>
                    </a:lnTo>
                    <a:lnTo>
                      <a:pt x="1693" y="1041"/>
                    </a:lnTo>
                    <a:lnTo>
                      <a:pt x="1349" y="1042"/>
                    </a:lnTo>
                    <a:lnTo>
                      <a:pt x="1349" y="1107"/>
                    </a:lnTo>
                    <a:lnTo>
                      <a:pt x="1349" y="1131"/>
                    </a:lnTo>
                    <a:lnTo>
                      <a:pt x="1349" y="1196"/>
                    </a:lnTo>
                    <a:lnTo>
                      <a:pt x="1693" y="1198"/>
                    </a:lnTo>
                    <a:lnTo>
                      <a:pt x="1695" y="1702"/>
                    </a:lnTo>
                    <a:lnTo>
                      <a:pt x="1160" y="1700"/>
                    </a:lnTo>
                    <a:lnTo>
                      <a:pt x="1162" y="1527"/>
                    </a:lnTo>
                    <a:lnTo>
                      <a:pt x="1527" y="1523"/>
                    </a:lnTo>
                    <a:lnTo>
                      <a:pt x="1528" y="1364"/>
                    </a:lnTo>
                    <a:lnTo>
                      <a:pt x="1184" y="1360"/>
                    </a:lnTo>
                    <a:lnTo>
                      <a:pt x="1185" y="1119"/>
                    </a:lnTo>
                    <a:lnTo>
                      <a:pt x="1184" y="877"/>
                    </a:lnTo>
                    <a:lnTo>
                      <a:pt x="1528" y="874"/>
                    </a:lnTo>
                    <a:lnTo>
                      <a:pt x="1527" y="716"/>
                    </a:lnTo>
                    <a:lnTo>
                      <a:pt x="1162" y="711"/>
                    </a:lnTo>
                    <a:lnTo>
                      <a:pt x="1160" y="538"/>
                    </a:lnTo>
                    <a:close/>
                  </a:path>
                </a:pathLst>
              </a:custGeom>
              <a:solidFill>
                <a:srgbClr val="BC0021">
                  <a:alpha val="100000"/>
                </a:srgbClr>
              </a:solidFill>
              <a:ln w="9525">
                <a:noFill/>
              </a:ln>
            </p:spPr>
            <p:txBody>
              <a:bodyPr vert="horz" wrap="square" anchor="t"/>
              <a:p>
                <a:endParaRPr>
                  <a:solidFill>
                    <a:srgbClr val="000000"/>
                  </a:solidFill>
                  <a:latin typeface="Arial" panose="020B0604020202020204" charset="-122"/>
                  <a:ea typeface="微软雅黑" panose="020B0503020204020204" charset="-122"/>
                  <a:sym typeface="Arial" panose="020B0604020202020204" charset="-122"/>
                </a:endParaRPr>
              </a:p>
            </p:txBody>
          </p:sp>
          <p:sp>
            <p:nvSpPr>
              <p:cNvPr id="3125" name="Rectangle 65"/>
              <p:cNvSpPr/>
              <p:nvPr/>
            </p:nvSpPr>
            <p:spPr>
              <a:xfrm>
                <a:off x="0" y="54"/>
                <a:ext cx="413" cy="20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none" lIns="0" tIns="0" rIns="0" bIns="0" anchor="t">
                <a:spAutoFit/>
              </a:bodyPr>
              <a:p>
                <a:pPr algn="r"/>
                <a:r>
                  <a:rPr lang="zh-CN" altLang="en-US" sz="3600" b="1" dirty="0">
                    <a:solidFill>
                      <a:srgbClr val="000000"/>
                    </a:solidFill>
                    <a:latin typeface="Arial" panose="020B0604020202020204" charset="-122"/>
                    <a:sym typeface="宋体" panose="02010600030101010101" pitchFamily="2" charset="-122"/>
                  </a:rPr>
                  <a:t>ICBC</a:t>
                </a:r>
                <a:endParaRPr lang="zh-CN" altLang="en-US" sz="3600" b="1" dirty="0">
                  <a:solidFill>
                    <a:srgbClr val="000000"/>
                  </a:solidFill>
                  <a:latin typeface="Arial" panose="020B0604020202020204" charset="-122"/>
                  <a:ea typeface="微软雅黑" panose="020B0503020204020204" charset="-122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3126" name="组合 11"/>
            <p:cNvGrpSpPr/>
            <p:nvPr/>
          </p:nvGrpSpPr>
          <p:grpSpPr>
            <a:xfrm>
              <a:off x="1375890" y="83051"/>
              <a:ext cx="1780719" cy="256992"/>
              <a:chOff x="0" y="0"/>
              <a:chExt cx="4498975" cy="649288"/>
            </a:xfrm>
          </p:grpSpPr>
          <p:sp>
            <p:nvSpPr>
              <p:cNvPr id="3127" name="Freeform 44"/>
              <p:cNvSpPr/>
              <p:nvPr/>
            </p:nvSpPr>
            <p:spPr>
              <a:xfrm>
                <a:off x="1536700" y="55563"/>
                <a:ext cx="558800" cy="539750"/>
              </a:xfrm>
              <a:custGeom>
                <a:avLst/>
                <a:gdLst>
                  <a:gd name="txL" fmla="*/ 0 w 1762"/>
                  <a:gd name="txT" fmla="*/ 0 h 1701"/>
                  <a:gd name="txR" fmla="*/ 1762 w 1762"/>
                  <a:gd name="txB" fmla="*/ 1701 h 1701"/>
                </a:gdLst>
                <a:ahLst/>
                <a:cxnLst>
                  <a:cxn ang="0">
                    <a:pos x="1054" y="285"/>
                  </a:cxn>
                  <a:cxn ang="0">
                    <a:pos x="1706" y="285"/>
                  </a:cxn>
                  <a:cxn ang="0">
                    <a:pos x="1706" y="0"/>
                  </a:cxn>
                  <a:cxn ang="0">
                    <a:pos x="69" y="0"/>
                  </a:cxn>
                  <a:cxn ang="0">
                    <a:pos x="69" y="285"/>
                  </a:cxn>
                  <a:cxn ang="0">
                    <a:pos x="693" y="285"/>
                  </a:cxn>
                  <a:cxn ang="0">
                    <a:pos x="693" y="1435"/>
                  </a:cxn>
                  <a:cxn ang="0">
                    <a:pos x="0" y="1435"/>
                  </a:cxn>
                  <a:cxn ang="0">
                    <a:pos x="0" y="1701"/>
                  </a:cxn>
                  <a:cxn ang="0">
                    <a:pos x="1762" y="1701"/>
                  </a:cxn>
                  <a:cxn ang="0">
                    <a:pos x="1762" y="1425"/>
                  </a:cxn>
                  <a:cxn ang="0">
                    <a:pos x="1054" y="1425"/>
                  </a:cxn>
                  <a:cxn ang="0">
                    <a:pos x="1054" y="285"/>
                  </a:cxn>
                </a:cxnLst>
                <a:rect l="txL" t="txT" r="txR" b="txB"/>
                <a:pathLst>
                  <a:path w="1762" h="1701">
                    <a:moveTo>
                      <a:pt x="1054" y="285"/>
                    </a:moveTo>
                    <a:lnTo>
                      <a:pt x="1706" y="285"/>
                    </a:lnTo>
                    <a:lnTo>
                      <a:pt x="1706" y="0"/>
                    </a:lnTo>
                    <a:lnTo>
                      <a:pt x="69" y="0"/>
                    </a:lnTo>
                    <a:lnTo>
                      <a:pt x="69" y="285"/>
                    </a:lnTo>
                    <a:lnTo>
                      <a:pt x="693" y="285"/>
                    </a:lnTo>
                    <a:lnTo>
                      <a:pt x="693" y="1435"/>
                    </a:lnTo>
                    <a:lnTo>
                      <a:pt x="0" y="1435"/>
                    </a:lnTo>
                    <a:lnTo>
                      <a:pt x="0" y="1701"/>
                    </a:lnTo>
                    <a:lnTo>
                      <a:pt x="1762" y="1701"/>
                    </a:lnTo>
                    <a:lnTo>
                      <a:pt x="1762" y="1425"/>
                    </a:lnTo>
                    <a:lnTo>
                      <a:pt x="1054" y="1425"/>
                    </a:lnTo>
                    <a:lnTo>
                      <a:pt x="1054" y="285"/>
                    </a:lnTo>
                    <a:close/>
                  </a:path>
                </a:pathLst>
              </a:custGeom>
              <a:solidFill>
                <a:schemeClr val="tx1">
                  <a:alpha val="100000"/>
                </a:schemeClr>
              </a:solidFill>
              <a:ln w="9525">
                <a:noFill/>
              </a:ln>
            </p:spPr>
            <p:txBody>
              <a:bodyPr vert="horz" wrap="square" anchor="t"/>
              <a:p>
                <a:endParaRPr>
                  <a:solidFill>
                    <a:srgbClr val="000000"/>
                  </a:solidFill>
                  <a:latin typeface="Arial" panose="020B0604020202020204" charset="-122"/>
                  <a:ea typeface="微软雅黑" panose="020B0503020204020204" charset="-122"/>
                  <a:sym typeface="Arial" panose="020B0604020202020204" charset="-122"/>
                </a:endParaRPr>
              </a:p>
            </p:txBody>
          </p:sp>
          <p:sp>
            <p:nvSpPr>
              <p:cNvPr id="3128" name="Freeform 45"/>
              <p:cNvSpPr>
                <a:spLocks noEditPoints="1"/>
              </p:cNvSpPr>
              <p:nvPr/>
            </p:nvSpPr>
            <p:spPr>
              <a:xfrm>
                <a:off x="0" y="0"/>
                <a:ext cx="558800" cy="647700"/>
              </a:xfrm>
              <a:custGeom>
                <a:avLst/>
                <a:gdLst>
                  <a:gd name="txL" fmla="*/ 0 w 1761"/>
                  <a:gd name="txT" fmla="*/ 0 h 2040"/>
                  <a:gd name="txR" fmla="*/ 1761 w 1761"/>
                  <a:gd name="txB" fmla="*/ 2040 h 2040"/>
                </a:gdLst>
                <a:ahLst/>
                <a:cxnLst>
                  <a:cxn ang="0">
                    <a:pos x="1030" y="0"/>
                  </a:cxn>
                  <a:cxn ang="0">
                    <a:pos x="732" y="0"/>
                  </a:cxn>
                  <a:cxn ang="0">
                    <a:pos x="732" y="361"/>
                  </a:cxn>
                  <a:cxn ang="0">
                    <a:pos x="0" y="361"/>
                  </a:cxn>
                  <a:cxn ang="0">
                    <a:pos x="0" y="1455"/>
                  </a:cxn>
                  <a:cxn ang="0">
                    <a:pos x="254" y="1455"/>
                  </a:cxn>
                  <a:cxn ang="0">
                    <a:pos x="259" y="1387"/>
                  </a:cxn>
                  <a:cxn ang="0">
                    <a:pos x="732" y="1387"/>
                  </a:cxn>
                  <a:cxn ang="0">
                    <a:pos x="732" y="2040"/>
                  </a:cxn>
                  <a:cxn ang="0">
                    <a:pos x="1030" y="2040"/>
                  </a:cxn>
                  <a:cxn ang="0">
                    <a:pos x="1030" y="1387"/>
                  </a:cxn>
                  <a:cxn ang="0">
                    <a:pos x="1481" y="1387"/>
                  </a:cxn>
                  <a:cxn ang="0">
                    <a:pos x="1481" y="1455"/>
                  </a:cxn>
                  <a:cxn ang="0">
                    <a:pos x="1761" y="1455"/>
                  </a:cxn>
                  <a:cxn ang="0">
                    <a:pos x="1761" y="361"/>
                  </a:cxn>
                  <a:cxn ang="0">
                    <a:pos x="1030" y="361"/>
                  </a:cxn>
                  <a:cxn ang="0">
                    <a:pos x="1030" y="0"/>
                  </a:cxn>
                  <a:cxn ang="0">
                    <a:pos x="732" y="1109"/>
                  </a:cxn>
                  <a:cxn ang="0">
                    <a:pos x="275" y="1109"/>
                  </a:cxn>
                  <a:cxn ang="0">
                    <a:pos x="275" y="631"/>
                  </a:cxn>
                  <a:cxn ang="0">
                    <a:pos x="732" y="631"/>
                  </a:cxn>
                  <a:cxn ang="0">
                    <a:pos x="732" y="1109"/>
                  </a:cxn>
                  <a:cxn ang="0">
                    <a:pos x="1481" y="626"/>
                  </a:cxn>
                  <a:cxn ang="0">
                    <a:pos x="1481" y="1104"/>
                  </a:cxn>
                  <a:cxn ang="0">
                    <a:pos x="1030" y="1104"/>
                  </a:cxn>
                  <a:cxn ang="0">
                    <a:pos x="1030" y="626"/>
                  </a:cxn>
                  <a:cxn ang="0">
                    <a:pos x="1481" y="626"/>
                  </a:cxn>
                </a:cxnLst>
                <a:rect l="txL" t="txT" r="txR" b="txB"/>
                <a:pathLst>
                  <a:path w="1761" h="2040">
                    <a:moveTo>
                      <a:pt x="1030" y="0"/>
                    </a:moveTo>
                    <a:lnTo>
                      <a:pt x="732" y="0"/>
                    </a:lnTo>
                    <a:lnTo>
                      <a:pt x="732" y="361"/>
                    </a:lnTo>
                    <a:lnTo>
                      <a:pt x="0" y="361"/>
                    </a:lnTo>
                    <a:lnTo>
                      <a:pt x="0" y="1455"/>
                    </a:lnTo>
                    <a:lnTo>
                      <a:pt x="254" y="1455"/>
                    </a:lnTo>
                    <a:lnTo>
                      <a:pt x="259" y="1387"/>
                    </a:lnTo>
                    <a:lnTo>
                      <a:pt x="732" y="1387"/>
                    </a:lnTo>
                    <a:lnTo>
                      <a:pt x="732" y="2040"/>
                    </a:lnTo>
                    <a:lnTo>
                      <a:pt x="1030" y="2040"/>
                    </a:lnTo>
                    <a:lnTo>
                      <a:pt x="1030" y="1387"/>
                    </a:lnTo>
                    <a:lnTo>
                      <a:pt x="1481" y="1387"/>
                    </a:lnTo>
                    <a:lnTo>
                      <a:pt x="1481" y="1455"/>
                    </a:lnTo>
                    <a:lnTo>
                      <a:pt x="1761" y="1455"/>
                    </a:lnTo>
                    <a:lnTo>
                      <a:pt x="1761" y="361"/>
                    </a:lnTo>
                    <a:lnTo>
                      <a:pt x="1030" y="361"/>
                    </a:lnTo>
                    <a:lnTo>
                      <a:pt x="1030" y="0"/>
                    </a:lnTo>
                    <a:close/>
                    <a:moveTo>
                      <a:pt x="732" y="1109"/>
                    </a:moveTo>
                    <a:lnTo>
                      <a:pt x="275" y="1109"/>
                    </a:lnTo>
                    <a:lnTo>
                      <a:pt x="275" y="631"/>
                    </a:lnTo>
                    <a:lnTo>
                      <a:pt x="732" y="631"/>
                    </a:lnTo>
                    <a:lnTo>
                      <a:pt x="732" y="1109"/>
                    </a:lnTo>
                    <a:close/>
                    <a:moveTo>
                      <a:pt x="1481" y="626"/>
                    </a:moveTo>
                    <a:lnTo>
                      <a:pt x="1481" y="1104"/>
                    </a:lnTo>
                    <a:lnTo>
                      <a:pt x="1030" y="1104"/>
                    </a:lnTo>
                    <a:lnTo>
                      <a:pt x="1030" y="626"/>
                    </a:lnTo>
                    <a:lnTo>
                      <a:pt x="1481" y="626"/>
                    </a:lnTo>
                    <a:close/>
                  </a:path>
                </a:pathLst>
              </a:custGeom>
              <a:solidFill>
                <a:schemeClr val="tx1">
                  <a:alpha val="100000"/>
                </a:schemeClr>
              </a:solidFill>
              <a:ln w="9525">
                <a:noFill/>
              </a:ln>
            </p:spPr>
            <p:txBody>
              <a:bodyPr vert="horz" wrap="square" anchor="t"/>
              <a:p>
                <a:endParaRPr>
                  <a:solidFill>
                    <a:srgbClr val="000000"/>
                  </a:solidFill>
                  <a:latin typeface="Arial" panose="020B0604020202020204" charset="-122"/>
                  <a:ea typeface="微软雅黑" panose="020B0503020204020204" charset="-122"/>
                  <a:sym typeface="Arial" panose="020B0604020202020204" charset="-122"/>
                </a:endParaRPr>
              </a:p>
            </p:txBody>
          </p:sp>
          <p:sp>
            <p:nvSpPr>
              <p:cNvPr id="3129" name="Freeform 46"/>
              <p:cNvSpPr>
                <a:spLocks noEditPoints="1"/>
              </p:cNvSpPr>
              <p:nvPr/>
            </p:nvSpPr>
            <p:spPr>
              <a:xfrm>
                <a:off x="885825" y="149225"/>
                <a:ext cx="304800" cy="338138"/>
              </a:xfrm>
              <a:custGeom>
                <a:avLst/>
                <a:gdLst>
                  <a:gd name="txL" fmla="*/ 0 w 961"/>
                  <a:gd name="txT" fmla="*/ 0 h 1069"/>
                  <a:gd name="txR" fmla="*/ 961 w 961"/>
                  <a:gd name="txB" fmla="*/ 1069 h 1069"/>
                </a:gdLst>
                <a:ahLst/>
                <a:cxnLst>
                  <a:cxn ang="0">
                    <a:pos x="803" y="596"/>
                  </a:cxn>
                  <a:cxn ang="0">
                    <a:pos x="902" y="596"/>
                  </a:cxn>
                  <a:cxn ang="0">
                    <a:pos x="902" y="392"/>
                  </a:cxn>
                  <a:cxn ang="0">
                    <a:pos x="600" y="392"/>
                  </a:cxn>
                  <a:cxn ang="0">
                    <a:pos x="600" y="209"/>
                  </a:cxn>
                  <a:cxn ang="0">
                    <a:pos x="942" y="209"/>
                  </a:cxn>
                  <a:cxn ang="0">
                    <a:pos x="942" y="0"/>
                  </a:cxn>
                  <a:cxn ang="0">
                    <a:pos x="14" y="0"/>
                  </a:cxn>
                  <a:cxn ang="0">
                    <a:pos x="14" y="219"/>
                  </a:cxn>
                  <a:cxn ang="0">
                    <a:pos x="366" y="219"/>
                  </a:cxn>
                  <a:cxn ang="0">
                    <a:pos x="366" y="402"/>
                  </a:cxn>
                  <a:cxn ang="0">
                    <a:pos x="61" y="402"/>
                  </a:cxn>
                  <a:cxn ang="0">
                    <a:pos x="61" y="596"/>
                  </a:cxn>
                  <a:cxn ang="0">
                    <a:pos x="361" y="596"/>
                  </a:cxn>
                  <a:cxn ang="0">
                    <a:pos x="361" y="860"/>
                  </a:cxn>
                  <a:cxn ang="0">
                    <a:pos x="0" y="860"/>
                  </a:cxn>
                  <a:cxn ang="0">
                    <a:pos x="0" y="1069"/>
                  </a:cxn>
                  <a:cxn ang="0">
                    <a:pos x="942" y="1069"/>
                  </a:cxn>
                  <a:cxn ang="0">
                    <a:pos x="942" y="860"/>
                  </a:cxn>
                  <a:cxn ang="0">
                    <a:pos x="859" y="860"/>
                  </a:cxn>
                  <a:cxn ang="0">
                    <a:pos x="961" y="741"/>
                  </a:cxn>
                  <a:cxn ang="0">
                    <a:pos x="803" y="596"/>
                  </a:cxn>
                  <a:cxn ang="0">
                    <a:pos x="592" y="858"/>
                  </a:cxn>
                  <a:cxn ang="0">
                    <a:pos x="592" y="593"/>
                  </a:cxn>
                  <a:cxn ang="0">
                    <a:pos x="737" y="594"/>
                  </a:cxn>
                  <a:cxn ang="0">
                    <a:pos x="645" y="720"/>
                  </a:cxn>
                  <a:cxn ang="0">
                    <a:pos x="792" y="858"/>
                  </a:cxn>
                  <a:cxn ang="0">
                    <a:pos x="592" y="858"/>
                  </a:cxn>
                </a:cxnLst>
                <a:rect l="txL" t="txT" r="txR" b="txB"/>
                <a:pathLst>
                  <a:path w="961" h="1069">
                    <a:moveTo>
                      <a:pt x="803" y="596"/>
                    </a:moveTo>
                    <a:lnTo>
                      <a:pt x="902" y="596"/>
                    </a:lnTo>
                    <a:lnTo>
                      <a:pt x="902" y="392"/>
                    </a:lnTo>
                    <a:lnTo>
                      <a:pt x="600" y="392"/>
                    </a:lnTo>
                    <a:lnTo>
                      <a:pt x="600" y="209"/>
                    </a:lnTo>
                    <a:lnTo>
                      <a:pt x="942" y="209"/>
                    </a:lnTo>
                    <a:lnTo>
                      <a:pt x="942" y="0"/>
                    </a:lnTo>
                    <a:lnTo>
                      <a:pt x="14" y="0"/>
                    </a:lnTo>
                    <a:lnTo>
                      <a:pt x="14" y="219"/>
                    </a:lnTo>
                    <a:lnTo>
                      <a:pt x="366" y="219"/>
                    </a:lnTo>
                    <a:lnTo>
                      <a:pt x="366" y="402"/>
                    </a:lnTo>
                    <a:lnTo>
                      <a:pt x="61" y="402"/>
                    </a:lnTo>
                    <a:lnTo>
                      <a:pt x="61" y="596"/>
                    </a:lnTo>
                    <a:lnTo>
                      <a:pt x="361" y="596"/>
                    </a:lnTo>
                    <a:lnTo>
                      <a:pt x="361" y="860"/>
                    </a:lnTo>
                    <a:lnTo>
                      <a:pt x="0" y="860"/>
                    </a:lnTo>
                    <a:lnTo>
                      <a:pt x="0" y="1069"/>
                    </a:lnTo>
                    <a:lnTo>
                      <a:pt x="942" y="1069"/>
                    </a:lnTo>
                    <a:lnTo>
                      <a:pt x="942" y="860"/>
                    </a:lnTo>
                    <a:lnTo>
                      <a:pt x="859" y="860"/>
                    </a:lnTo>
                    <a:lnTo>
                      <a:pt x="961" y="741"/>
                    </a:lnTo>
                    <a:lnTo>
                      <a:pt x="803" y="596"/>
                    </a:lnTo>
                    <a:close/>
                    <a:moveTo>
                      <a:pt x="592" y="858"/>
                    </a:moveTo>
                    <a:lnTo>
                      <a:pt x="592" y="593"/>
                    </a:lnTo>
                    <a:lnTo>
                      <a:pt x="737" y="594"/>
                    </a:lnTo>
                    <a:lnTo>
                      <a:pt x="645" y="720"/>
                    </a:lnTo>
                    <a:lnTo>
                      <a:pt x="792" y="858"/>
                    </a:lnTo>
                    <a:lnTo>
                      <a:pt x="592" y="858"/>
                    </a:lnTo>
                    <a:close/>
                  </a:path>
                </a:pathLst>
              </a:custGeom>
              <a:solidFill>
                <a:schemeClr val="tx1">
                  <a:alpha val="100000"/>
                </a:schemeClr>
              </a:solidFill>
              <a:ln w="9525">
                <a:noFill/>
              </a:ln>
            </p:spPr>
            <p:txBody>
              <a:bodyPr vert="horz" wrap="square" anchor="t"/>
              <a:p>
                <a:endParaRPr>
                  <a:solidFill>
                    <a:srgbClr val="000000"/>
                  </a:solidFill>
                  <a:latin typeface="Arial" panose="020B0604020202020204" charset="-122"/>
                  <a:ea typeface="微软雅黑" panose="020B0503020204020204" charset="-122"/>
                  <a:sym typeface="Arial" panose="020B0604020202020204" charset="-122"/>
                </a:endParaRPr>
              </a:p>
            </p:txBody>
          </p:sp>
          <p:sp>
            <p:nvSpPr>
              <p:cNvPr id="3130" name="Freeform 47"/>
              <p:cNvSpPr>
                <a:spLocks noEditPoints="1"/>
              </p:cNvSpPr>
              <p:nvPr/>
            </p:nvSpPr>
            <p:spPr>
              <a:xfrm>
                <a:off x="771525" y="33338"/>
                <a:ext cx="534988" cy="603250"/>
              </a:xfrm>
              <a:custGeom>
                <a:avLst/>
                <a:gdLst>
                  <a:gd name="txL" fmla="*/ 0 w 1686"/>
                  <a:gd name="txT" fmla="*/ 0 h 1899"/>
                  <a:gd name="txR" fmla="*/ 1686 w 1686"/>
                  <a:gd name="txB" fmla="*/ 1899 h 1899"/>
                </a:gdLst>
                <a:ahLst/>
                <a:cxnLst>
                  <a:cxn ang="0">
                    <a:pos x="0" y="1887"/>
                  </a:cxn>
                  <a:cxn ang="0">
                    <a:pos x="247" y="1887"/>
                  </a:cxn>
                  <a:cxn ang="0">
                    <a:pos x="247" y="1838"/>
                  </a:cxn>
                  <a:cxn ang="0">
                    <a:pos x="1417" y="1838"/>
                  </a:cxn>
                  <a:cxn ang="0">
                    <a:pos x="1417" y="1899"/>
                  </a:cxn>
                  <a:cxn ang="0">
                    <a:pos x="1686" y="1899"/>
                  </a:cxn>
                  <a:cxn ang="0">
                    <a:pos x="1686" y="0"/>
                  </a:cxn>
                  <a:cxn ang="0">
                    <a:pos x="0" y="0"/>
                  </a:cxn>
                  <a:cxn ang="0">
                    <a:pos x="0" y="1887"/>
                  </a:cxn>
                  <a:cxn ang="0">
                    <a:pos x="247" y="224"/>
                  </a:cxn>
                  <a:cxn ang="0">
                    <a:pos x="1422" y="224"/>
                  </a:cxn>
                  <a:cxn ang="0">
                    <a:pos x="1422" y="1567"/>
                  </a:cxn>
                  <a:cxn ang="0">
                    <a:pos x="247" y="1567"/>
                  </a:cxn>
                  <a:cxn ang="0">
                    <a:pos x="247" y="224"/>
                  </a:cxn>
                </a:cxnLst>
                <a:rect l="txL" t="txT" r="txR" b="txB"/>
                <a:pathLst>
                  <a:path w="1686" h="1899">
                    <a:moveTo>
                      <a:pt x="0" y="1887"/>
                    </a:moveTo>
                    <a:lnTo>
                      <a:pt x="247" y="1887"/>
                    </a:lnTo>
                    <a:lnTo>
                      <a:pt x="247" y="1838"/>
                    </a:lnTo>
                    <a:lnTo>
                      <a:pt x="1417" y="1838"/>
                    </a:lnTo>
                    <a:lnTo>
                      <a:pt x="1417" y="1899"/>
                    </a:lnTo>
                    <a:lnTo>
                      <a:pt x="1686" y="1899"/>
                    </a:lnTo>
                    <a:lnTo>
                      <a:pt x="1686" y="0"/>
                    </a:lnTo>
                    <a:lnTo>
                      <a:pt x="0" y="0"/>
                    </a:lnTo>
                    <a:lnTo>
                      <a:pt x="0" y="1887"/>
                    </a:lnTo>
                    <a:close/>
                    <a:moveTo>
                      <a:pt x="247" y="224"/>
                    </a:moveTo>
                    <a:lnTo>
                      <a:pt x="1422" y="224"/>
                    </a:lnTo>
                    <a:lnTo>
                      <a:pt x="1422" y="1567"/>
                    </a:lnTo>
                    <a:lnTo>
                      <a:pt x="247" y="1567"/>
                    </a:lnTo>
                    <a:lnTo>
                      <a:pt x="247" y="224"/>
                    </a:lnTo>
                    <a:close/>
                  </a:path>
                </a:pathLst>
              </a:custGeom>
              <a:solidFill>
                <a:schemeClr val="tx1">
                  <a:alpha val="100000"/>
                </a:schemeClr>
              </a:solidFill>
              <a:ln w="9525">
                <a:noFill/>
              </a:ln>
            </p:spPr>
            <p:txBody>
              <a:bodyPr vert="horz" wrap="square" anchor="t"/>
              <a:p>
                <a:endParaRPr>
                  <a:solidFill>
                    <a:srgbClr val="000000"/>
                  </a:solidFill>
                  <a:latin typeface="Arial" panose="020B0604020202020204" charset="-122"/>
                  <a:ea typeface="微软雅黑" panose="020B0503020204020204" charset="-122"/>
                  <a:sym typeface="Arial" panose="020B0604020202020204" charset="-122"/>
                </a:endParaRPr>
              </a:p>
            </p:txBody>
          </p:sp>
          <p:sp>
            <p:nvSpPr>
              <p:cNvPr id="3131" name="Freeform 48"/>
              <p:cNvSpPr>
                <a:spLocks noEditPoints="1"/>
              </p:cNvSpPr>
              <p:nvPr/>
            </p:nvSpPr>
            <p:spPr>
              <a:xfrm>
                <a:off x="2314575" y="14288"/>
                <a:ext cx="571500" cy="635000"/>
              </a:xfrm>
              <a:custGeom>
                <a:avLst/>
                <a:gdLst>
                  <a:gd name="txL" fmla="*/ 0 w 1797"/>
                  <a:gd name="txT" fmla="*/ 0 h 2001"/>
                  <a:gd name="txR" fmla="*/ 1797 w 1797"/>
                  <a:gd name="txB" fmla="*/ 2001 h 2001"/>
                </a:gdLst>
                <a:ahLst/>
                <a:cxnLst>
                  <a:cxn ang="0">
                    <a:pos x="741" y="0"/>
                  </a:cxn>
                  <a:cxn ang="0">
                    <a:pos x="0" y="185"/>
                  </a:cxn>
                  <a:cxn ang="0">
                    <a:pos x="356" y="425"/>
                  </a:cxn>
                  <a:cxn ang="0">
                    <a:pos x="97" y="654"/>
                  </a:cxn>
                  <a:cxn ang="0">
                    <a:pos x="356" y="1970"/>
                  </a:cxn>
                  <a:cxn ang="0">
                    <a:pos x="653" y="879"/>
                  </a:cxn>
                  <a:cxn ang="0">
                    <a:pos x="468" y="1287"/>
                  </a:cxn>
                  <a:cxn ang="0">
                    <a:pos x="495" y="1782"/>
                  </a:cxn>
                  <a:cxn ang="0">
                    <a:pos x="744" y="1736"/>
                  </a:cxn>
                  <a:cxn ang="0">
                    <a:pos x="1060" y="1787"/>
                  </a:cxn>
                  <a:cxn ang="0">
                    <a:pos x="1071" y="1782"/>
                  </a:cxn>
                  <a:cxn ang="0">
                    <a:pos x="1105" y="1774"/>
                  </a:cxn>
                  <a:cxn ang="0">
                    <a:pos x="1130" y="1773"/>
                  </a:cxn>
                  <a:cxn ang="0">
                    <a:pos x="1161" y="1773"/>
                  </a:cxn>
                  <a:cxn ang="0">
                    <a:pos x="1197" y="1778"/>
                  </a:cxn>
                  <a:cxn ang="0">
                    <a:pos x="1238" y="1787"/>
                  </a:cxn>
                  <a:cxn ang="0">
                    <a:pos x="1277" y="1800"/>
                  </a:cxn>
                  <a:cxn ang="0">
                    <a:pos x="1307" y="1819"/>
                  </a:cxn>
                  <a:cxn ang="0">
                    <a:pos x="1329" y="1843"/>
                  </a:cxn>
                  <a:cxn ang="0">
                    <a:pos x="1343" y="1870"/>
                  </a:cxn>
                  <a:cxn ang="0">
                    <a:pos x="1352" y="1900"/>
                  </a:cxn>
                  <a:cxn ang="0">
                    <a:pos x="1355" y="1932"/>
                  </a:cxn>
                  <a:cxn ang="0">
                    <a:pos x="1354" y="1966"/>
                  </a:cxn>
                  <a:cxn ang="0">
                    <a:pos x="1349" y="1999"/>
                  </a:cxn>
                  <a:cxn ang="0">
                    <a:pos x="1418" y="2001"/>
                  </a:cxn>
                  <a:cxn ang="0">
                    <a:pos x="1481" y="1997"/>
                  </a:cxn>
                  <a:cxn ang="0">
                    <a:pos x="1541" y="1985"/>
                  </a:cxn>
                  <a:cxn ang="0">
                    <a:pos x="1567" y="1976"/>
                  </a:cxn>
                  <a:cxn ang="0">
                    <a:pos x="1593" y="1965"/>
                  </a:cxn>
                  <a:cxn ang="0">
                    <a:pos x="1616" y="1952"/>
                  </a:cxn>
                  <a:cxn ang="0">
                    <a:pos x="1636" y="1936"/>
                  </a:cxn>
                  <a:cxn ang="0">
                    <a:pos x="1653" y="1917"/>
                  </a:cxn>
                  <a:cxn ang="0">
                    <a:pos x="1668" y="1896"/>
                  </a:cxn>
                  <a:cxn ang="0">
                    <a:pos x="1679" y="1872"/>
                  </a:cxn>
                  <a:cxn ang="0">
                    <a:pos x="1687" y="1845"/>
                  </a:cxn>
                  <a:cxn ang="0">
                    <a:pos x="1690" y="1815"/>
                  </a:cxn>
                  <a:cxn ang="0">
                    <a:pos x="1690" y="1782"/>
                  </a:cxn>
                  <a:cxn ang="0">
                    <a:pos x="1309" y="654"/>
                  </a:cxn>
                  <a:cxn ang="0">
                    <a:pos x="1797" y="425"/>
                  </a:cxn>
                  <a:cxn ang="0">
                    <a:pos x="1054" y="185"/>
                  </a:cxn>
                  <a:cxn ang="0">
                    <a:pos x="1034" y="1557"/>
                  </a:cxn>
                  <a:cxn ang="0">
                    <a:pos x="724" y="1343"/>
                  </a:cxn>
                  <a:cxn ang="0">
                    <a:pos x="1034" y="1557"/>
                  </a:cxn>
                  <a:cxn ang="0">
                    <a:pos x="1426" y="1716"/>
                  </a:cxn>
                  <a:cxn ang="0">
                    <a:pos x="1248" y="1257"/>
                  </a:cxn>
                  <a:cxn ang="0">
                    <a:pos x="1410" y="1170"/>
                  </a:cxn>
                  <a:cxn ang="0">
                    <a:pos x="1426" y="879"/>
                  </a:cxn>
                  <a:cxn ang="0">
                    <a:pos x="658" y="1130"/>
                  </a:cxn>
                  <a:cxn ang="0">
                    <a:pos x="708" y="879"/>
                  </a:cxn>
                  <a:cxn ang="0">
                    <a:pos x="1019" y="982"/>
                  </a:cxn>
                  <a:cxn ang="0">
                    <a:pos x="1106" y="425"/>
                  </a:cxn>
                  <a:cxn ang="0">
                    <a:pos x="790" y="654"/>
                  </a:cxn>
                  <a:cxn ang="0">
                    <a:pos x="1106" y="425"/>
                  </a:cxn>
                </a:cxnLst>
                <a:rect l="txL" t="txT" r="txR" b="txB"/>
                <a:pathLst>
                  <a:path w="1797" h="2001">
                    <a:moveTo>
                      <a:pt x="1054" y="0"/>
                    </a:moveTo>
                    <a:lnTo>
                      <a:pt x="741" y="0"/>
                    </a:lnTo>
                    <a:lnTo>
                      <a:pt x="741" y="185"/>
                    </a:lnTo>
                    <a:lnTo>
                      <a:pt x="0" y="185"/>
                    </a:lnTo>
                    <a:lnTo>
                      <a:pt x="0" y="425"/>
                    </a:lnTo>
                    <a:lnTo>
                      <a:pt x="356" y="425"/>
                    </a:lnTo>
                    <a:lnTo>
                      <a:pt x="505" y="654"/>
                    </a:lnTo>
                    <a:lnTo>
                      <a:pt x="97" y="654"/>
                    </a:lnTo>
                    <a:lnTo>
                      <a:pt x="97" y="1970"/>
                    </a:lnTo>
                    <a:lnTo>
                      <a:pt x="356" y="1970"/>
                    </a:lnTo>
                    <a:lnTo>
                      <a:pt x="356" y="879"/>
                    </a:lnTo>
                    <a:lnTo>
                      <a:pt x="653" y="879"/>
                    </a:lnTo>
                    <a:lnTo>
                      <a:pt x="377" y="1170"/>
                    </a:lnTo>
                    <a:lnTo>
                      <a:pt x="468" y="1287"/>
                    </a:lnTo>
                    <a:lnTo>
                      <a:pt x="495" y="1267"/>
                    </a:lnTo>
                    <a:lnTo>
                      <a:pt x="495" y="1782"/>
                    </a:lnTo>
                    <a:lnTo>
                      <a:pt x="744" y="1782"/>
                    </a:lnTo>
                    <a:lnTo>
                      <a:pt x="744" y="1736"/>
                    </a:lnTo>
                    <a:lnTo>
                      <a:pt x="1060" y="1736"/>
                    </a:lnTo>
                    <a:lnTo>
                      <a:pt x="1060" y="1787"/>
                    </a:lnTo>
                    <a:lnTo>
                      <a:pt x="1063" y="1785"/>
                    </a:lnTo>
                    <a:lnTo>
                      <a:pt x="1071" y="1782"/>
                    </a:lnTo>
                    <a:lnTo>
                      <a:pt x="1085" y="1778"/>
                    </a:lnTo>
                    <a:lnTo>
                      <a:pt x="1105" y="1774"/>
                    </a:lnTo>
                    <a:lnTo>
                      <a:pt x="1116" y="1773"/>
                    </a:lnTo>
                    <a:lnTo>
                      <a:pt x="1130" y="1773"/>
                    </a:lnTo>
                    <a:lnTo>
                      <a:pt x="1145" y="1773"/>
                    </a:lnTo>
                    <a:lnTo>
                      <a:pt x="1161" y="1773"/>
                    </a:lnTo>
                    <a:lnTo>
                      <a:pt x="1178" y="1774"/>
                    </a:lnTo>
                    <a:lnTo>
                      <a:pt x="1197" y="1778"/>
                    </a:lnTo>
                    <a:lnTo>
                      <a:pt x="1217" y="1782"/>
                    </a:lnTo>
                    <a:lnTo>
                      <a:pt x="1238" y="1787"/>
                    </a:lnTo>
                    <a:lnTo>
                      <a:pt x="1258" y="1793"/>
                    </a:lnTo>
                    <a:lnTo>
                      <a:pt x="1277" y="1800"/>
                    </a:lnTo>
                    <a:lnTo>
                      <a:pt x="1293" y="1809"/>
                    </a:lnTo>
                    <a:lnTo>
                      <a:pt x="1307" y="1819"/>
                    </a:lnTo>
                    <a:lnTo>
                      <a:pt x="1319" y="1831"/>
                    </a:lnTo>
                    <a:lnTo>
                      <a:pt x="1329" y="1843"/>
                    </a:lnTo>
                    <a:lnTo>
                      <a:pt x="1337" y="1856"/>
                    </a:lnTo>
                    <a:lnTo>
                      <a:pt x="1343" y="1870"/>
                    </a:lnTo>
                    <a:lnTo>
                      <a:pt x="1348" y="1885"/>
                    </a:lnTo>
                    <a:lnTo>
                      <a:pt x="1352" y="1900"/>
                    </a:lnTo>
                    <a:lnTo>
                      <a:pt x="1354" y="1916"/>
                    </a:lnTo>
                    <a:lnTo>
                      <a:pt x="1355" y="1932"/>
                    </a:lnTo>
                    <a:lnTo>
                      <a:pt x="1355" y="1948"/>
                    </a:lnTo>
                    <a:lnTo>
                      <a:pt x="1354" y="1966"/>
                    </a:lnTo>
                    <a:lnTo>
                      <a:pt x="1352" y="1983"/>
                    </a:lnTo>
                    <a:lnTo>
                      <a:pt x="1349" y="1999"/>
                    </a:lnTo>
                    <a:lnTo>
                      <a:pt x="1384" y="2001"/>
                    </a:lnTo>
                    <a:lnTo>
                      <a:pt x="1418" y="2001"/>
                    </a:lnTo>
                    <a:lnTo>
                      <a:pt x="1450" y="1999"/>
                    </a:lnTo>
                    <a:lnTo>
                      <a:pt x="1481" y="1997"/>
                    </a:lnTo>
                    <a:lnTo>
                      <a:pt x="1512" y="1992"/>
                    </a:lnTo>
                    <a:lnTo>
                      <a:pt x="1541" y="1985"/>
                    </a:lnTo>
                    <a:lnTo>
                      <a:pt x="1555" y="1981"/>
                    </a:lnTo>
                    <a:lnTo>
                      <a:pt x="1567" y="1976"/>
                    </a:lnTo>
                    <a:lnTo>
                      <a:pt x="1581" y="1971"/>
                    </a:lnTo>
                    <a:lnTo>
                      <a:pt x="1593" y="1965"/>
                    </a:lnTo>
                    <a:lnTo>
                      <a:pt x="1604" y="1958"/>
                    </a:lnTo>
                    <a:lnTo>
                      <a:pt x="1616" y="1952"/>
                    </a:lnTo>
                    <a:lnTo>
                      <a:pt x="1626" y="1943"/>
                    </a:lnTo>
                    <a:lnTo>
                      <a:pt x="1636" y="1936"/>
                    </a:lnTo>
                    <a:lnTo>
                      <a:pt x="1644" y="1927"/>
                    </a:lnTo>
                    <a:lnTo>
                      <a:pt x="1653" y="1917"/>
                    </a:lnTo>
                    <a:lnTo>
                      <a:pt x="1660" y="1907"/>
                    </a:lnTo>
                    <a:lnTo>
                      <a:pt x="1668" y="1896"/>
                    </a:lnTo>
                    <a:lnTo>
                      <a:pt x="1673" y="1885"/>
                    </a:lnTo>
                    <a:lnTo>
                      <a:pt x="1679" y="1872"/>
                    </a:lnTo>
                    <a:lnTo>
                      <a:pt x="1683" y="1859"/>
                    </a:lnTo>
                    <a:lnTo>
                      <a:pt x="1687" y="1845"/>
                    </a:lnTo>
                    <a:lnTo>
                      <a:pt x="1689" y="1830"/>
                    </a:lnTo>
                    <a:lnTo>
                      <a:pt x="1690" y="1815"/>
                    </a:lnTo>
                    <a:lnTo>
                      <a:pt x="1690" y="1798"/>
                    </a:lnTo>
                    <a:lnTo>
                      <a:pt x="1690" y="1782"/>
                    </a:lnTo>
                    <a:lnTo>
                      <a:pt x="1690" y="654"/>
                    </a:lnTo>
                    <a:lnTo>
                      <a:pt x="1309" y="654"/>
                    </a:lnTo>
                    <a:lnTo>
                      <a:pt x="1436" y="425"/>
                    </a:lnTo>
                    <a:lnTo>
                      <a:pt x="1797" y="425"/>
                    </a:lnTo>
                    <a:lnTo>
                      <a:pt x="1797" y="185"/>
                    </a:lnTo>
                    <a:lnTo>
                      <a:pt x="1054" y="185"/>
                    </a:lnTo>
                    <a:lnTo>
                      <a:pt x="1054" y="0"/>
                    </a:lnTo>
                    <a:close/>
                    <a:moveTo>
                      <a:pt x="1034" y="1557"/>
                    </a:moveTo>
                    <a:lnTo>
                      <a:pt x="724" y="1557"/>
                    </a:lnTo>
                    <a:lnTo>
                      <a:pt x="724" y="1343"/>
                    </a:lnTo>
                    <a:lnTo>
                      <a:pt x="1034" y="1348"/>
                    </a:lnTo>
                    <a:lnTo>
                      <a:pt x="1034" y="1557"/>
                    </a:lnTo>
                    <a:close/>
                    <a:moveTo>
                      <a:pt x="1426" y="879"/>
                    </a:moveTo>
                    <a:lnTo>
                      <a:pt x="1426" y="1716"/>
                    </a:lnTo>
                    <a:lnTo>
                      <a:pt x="1248" y="1716"/>
                    </a:lnTo>
                    <a:lnTo>
                      <a:pt x="1248" y="1257"/>
                    </a:lnTo>
                    <a:lnTo>
                      <a:pt x="1293" y="1282"/>
                    </a:lnTo>
                    <a:lnTo>
                      <a:pt x="1410" y="1170"/>
                    </a:lnTo>
                    <a:lnTo>
                      <a:pt x="1156" y="879"/>
                    </a:lnTo>
                    <a:lnTo>
                      <a:pt x="1426" y="879"/>
                    </a:lnTo>
                    <a:close/>
                    <a:moveTo>
                      <a:pt x="1146" y="1130"/>
                    </a:moveTo>
                    <a:lnTo>
                      <a:pt x="658" y="1130"/>
                    </a:lnTo>
                    <a:lnTo>
                      <a:pt x="795" y="1002"/>
                    </a:lnTo>
                    <a:lnTo>
                      <a:pt x="708" y="879"/>
                    </a:lnTo>
                    <a:lnTo>
                      <a:pt x="1116" y="879"/>
                    </a:lnTo>
                    <a:lnTo>
                      <a:pt x="1019" y="982"/>
                    </a:lnTo>
                    <a:lnTo>
                      <a:pt x="1146" y="1130"/>
                    </a:lnTo>
                    <a:close/>
                    <a:moveTo>
                      <a:pt x="1106" y="425"/>
                    </a:moveTo>
                    <a:lnTo>
                      <a:pt x="1009" y="654"/>
                    </a:lnTo>
                    <a:lnTo>
                      <a:pt x="790" y="654"/>
                    </a:lnTo>
                    <a:lnTo>
                      <a:pt x="653" y="425"/>
                    </a:lnTo>
                    <a:lnTo>
                      <a:pt x="1106" y="425"/>
                    </a:lnTo>
                    <a:close/>
                  </a:path>
                </a:pathLst>
              </a:custGeom>
              <a:solidFill>
                <a:schemeClr val="tx1">
                  <a:alpha val="100000"/>
                </a:schemeClr>
              </a:solidFill>
              <a:ln w="9525">
                <a:noFill/>
              </a:ln>
            </p:spPr>
            <p:txBody>
              <a:bodyPr vert="horz" wrap="square" anchor="t"/>
              <a:p>
                <a:endParaRPr>
                  <a:solidFill>
                    <a:srgbClr val="000000"/>
                  </a:solidFill>
                  <a:latin typeface="Arial" panose="020B0604020202020204" charset="-122"/>
                  <a:ea typeface="微软雅黑" panose="020B0503020204020204" charset="-122"/>
                  <a:sym typeface="Arial" panose="020B0604020202020204" charset="-122"/>
                </a:endParaRPr>
              </a:p>
            </p:txBody>
          </p:sp>
          <p:sp>
            <p:nvSpPr>
              <p:cNvPr id="3132" name="Freeform 49"/>
              <p:cNvSpPr/>
              <p:nvPr/>
            </p:nvSpPr>
            <p:spPr>
              <a:xfrm>
                <a:off x="3073400" y="14288"/>
                <a:ext cx="266700" cy="623888"/>
              </a:xfrm>
              <a:custGeom>
                <a:avLst/>
                <a:gdLst>
                  <a:gd name="txL" fmla="*/ 0 w 841"/>
                  <a:gd name="txT" fmla="*/ 0 h 1965"/>
                  <a:gd name="txR" fmla="*/ 841 w 841"/>
                  <a:gd name="txB" fmla="*/ 1965 h 1965"/>
                </a:gdLst>
                <a:ahLst/>
                <a:cxnLst>
                  <a:cxn ang="0">
                    <a:pos x="821" y="865"/>
                  </a:cxn>
                  <a:cxn ang="0">
                    <a:pos x="295" y="631"/>
                  </a:cxn>
                  <a:cxn ang="0">
                    <a:pos x="371" y="533"/>
                  </a:cxn>
                  <a:cxn ang="0">
                    <a:pos x="400" y="491"/>
                  </a:cxn>
                  <a:cxn ang="0">
                    <a:pos x="422" y="453"/>
                  </a:cxn>
                  <a:cxn ang="0">
                    <a:pos x="821" y="234"/>
                  </a:cxn>
                  <a:cxn ang="0">
                    <a:pos x="536" y="215"/>
                  </a:cxn>
                  <a:cxn ang="0">
                    <a:pos x="562" y="179"/>
                  </a:cxn>
                  <a:cxn ang="0">
                    <a:pos x="588" y="133"/>
                  </a:cxn>
                  <a:cxn ang="0">
                    <a:pos x="573" y="98"/>
                  </a:cxn>
                  <a:cxn ang="0">
                    <a:pos x="497" y="66"/>
                  </a:cxn>
                  <a:cxn ang="0">
                    <a:pos x="418" y="30"/>
                  </a:cxn>
                  <a:cxn ang="0">
                    <a:pos x="365" y="4"/>
                  </a:cxn>
                  <a:cxn ang="0">
                    <a:pos x="325" y="62"/>
                  </a:cxn>
                  <a:cxn ang="0">
                    <a:pos x="238" y="215"/>
                  </a:cxn>
                  <a:cxn ang="0">
                    <a:pos x="163" y="335"/>
                  </a:cxn>
                  <a:cxn ang="0">
                    <a:pos x="112" y="408"/>
                  </a:cxn>
                  <a:cxn ang="0">
                    <a:pos x="63" y="472"/>
                  </a:cxn>
                  <a:cxn ang="0">
                    <a:pos x="30" y="508"/>
                  </a:cxn>
                  <a:cxn ang="0">
                    <a:pos x="10" y="527"/>
                  </a:cxn>
                  <a:cxn ang="0">
                    <a:pos x="14" y="553"/>
                  </a:cxn>
                  <a:cxn ang="0">
                    <a:pos x="36" y="590"/>
                  </a:cxn>
                  <a:cxn ang="0">
                    <a:pos x="56" y="631"/>
                  </a:cxn>
                  <a:cxn ang="0">
                    <a:pos x="72" y="671"/>
                  </a:cxn>
                  <a:cxn ang="0">
                    <a:pos x="85" y="711"/>
                  </a:cxn>
                  <a:cxn ang="0">
                    <a:pos x="93" y="747"/>
                  </a:cxn>
                  <a:cxn ang="0">
                    <a:pos x="98" y="779"/>
                  </a:cxn>
                  <a:cxn ang="0">
                    <a:pos x="98" y="804"/>
                  </a:cxn>
                  <a:cxn ang="0">
                    <a:pos x="129" y="793"/>
                  </a:cxn>
                  <a:cxn ang="0">
                    <a:pos x="156" y="772"/>
                  </a:cxn>
                  <a:cxn ang="0">
                    <a:pos x="179" y="748"/>
                  </a:cxn>
                  <a:cxn ang="0">
                    <a:pos x="186" y="747"/>
                  </a:cxn>
                  <a:cxn ang="0">
                    <a:pos x="188" y="751"/>
                  </a:cxn>
                  <a:cxn ang="0">
                    <a:pos x="189" y="759"/>
                  </a:cxn>
                  <a:cxn ang="0">
                    <a:pos x="188" y="778"/>
                  </a:cxn>
                  <a:cxn ang="0">
                    <a:pos x="179" y="830"/>
                  </a:cxn>
                  <a:cxn ang="0">
                    <a:pos x="372" y="850"/>
                  </a:cxn>
                  <a:cxn ang="0">
                    <a:pos x="112" y="992"/>
                  </a:cxn>
                  <a:cxn ang="0">
                    <a:pos x="372" y="1231"/>
                  </a:cxn>
                  <a:cxn ang="0">
                    <a:pos x="202" y="1804"/>
                  </a:cxn>
                  <a:cxn ang="0">
                    <a:pos x="795" y="1638"/>
                  </a:cxn>
                  <a:cxn ang="0">
                    <a:pos x="616" y="1529"/>
                  </a:cxn>
                  <a:cxn ang="0">
                    <a:pos x="841" y="1226"/>
                  </a:cxn>
                  <a:cxn ang="0">
                    <a:pos x="616" y="1002"/>
                  </a:cxn>
                </a:cxnLst>
                <a:rect l="txL" t="txT" r="txR" b="txB"/>
                <a:pathLst>
                  <a:path w="841" h="1965">
                    <a:moveTo>
                      <a:pt x="616" y="865"/>
                    </a:moveTo>
                    <a:lnTo>
                      <a:pt x="821" y="865"/>
                    </a:lnTo>
                    <a:lnTo>
                      <a:pt x="821" y="631"/>
                    </a:lnTo>
                    <a:lnTo>
                      <a:pt x="295" y="631"/>
                    </a:lnTo>
                    <a:lnTo>
                      <a:pt x="335" y="580"/>
                    </a:lnTo>
                    <a:lnTo>
                      <a:pt x="371" y="533"/>
                    </a:lnTo>
                    <a:lnTo>
                      <a:pt x="386" y="510"/>
                    </a:lnTo>
                    <a:lnTo>
                      <a:pt x="400" y="491"/>
                    </a:lnTo>
                    <a:lnTo>
                      <a:pt x="412" y="471"/>
                    </a:lnTo>
                    <a:lnTo>
                      <a:pt x="422" y="453"/>
                    </a:lnTo>
                    <a:lnTo>
                      <a:pt x="821" y="453"/>
                    </a:lnTo>
                    <a:lnTo>
                      <a:pt x="821" y="234"/>
                    </a:lnTo>
                    <a:lnTo>
                      <a:pt x="519" y="234"/>
                    </a:lnTo>
                    <a:lnTo>
                      <a:pt x="536" y="215"/>
                    </a:lnTo>
                    <a:lnTo>
                      <a:pt x="549" y="197"/>
                    </a:lnTo>
                    <a:lnTo>
                      <a:pt x="562" y="179"/>
                    </a:lnTo>
                    <a:lnTo>
                      <a:pt x="572" y="163"/>
                    </a:lnTo>
                    <a:lnTo>
                      <a:pt x="588" y="133"/>
                    </a:lnTo>
                    <a:lnTo>
                      <a:pt x="602" y="107"/>
                    </a:lnTo>
                    <a:lnTo>
                      <a:pt x="573" y="98"/>
                    </a:lnTo>
                    <a:lnTo>
                      <a:pt x="538" y="83"/>
                    </a:lnTo>
                    <a:lnTo>
                      <a:pt x="497" y="66"/>
                    </a:lnTo>
                    <a:lnTo>
                      <a:pt x="456" y="47"/>
                    </a:lnTo>
                    <a:lnTo>
                      <a:pt x="418" y="30"/>
                    </a:lnTo>
                    <a:lnTo>
                      <a:pt x="386" y="15"/>
                    </a:lnTo>
                    <a:lnTo>
                      <a:pt x="365" y="4"/>
                    </a:lnTo>
                    <a:lnTo>
                      <a:pt x="357" y="0"/>
                    </a:lnTo>
                    <a:lnTo>
                      <a:pt x="325" y="62"/>
                    </a:lnTo>
                    <a:lnTo>
                      <a:pt x="285" y="136"/>
                    </a:lnTo>
                    <a:lnTo>
                      <a:pt x="238" y="215"/>
                    </a:lnTo>
                    <a:lnTo>
                      <a:pt x="188" y="296"/>
                    </a:lnTo>
                    <a:lnTo>
                      <a:pt x="163" y="335"/>
                    </a:lnTo>
                    <a:lnTo>
                      <a:pt x="137" y="373"/>
                    </a:lnTo>
                    <a:lnTo>
                      <a:pt x="112" y="408"/>
                    </a:lnTo>
                    <a:lnTo>
                      <a:pt x="87" y="442"/>
                    </a:lnTo>
                    <a:lnTo>
                      <a:pt x="63" y="472"/>
                    </a:lnTo>
                    <a:lnTo>
                      <a:pt x="41" y="497"/>
                    </a:lnTo>
                    <a:lnTo>
                      <a:pt x="30" y="508"/>
                    </a:lnTo>
                    <a:lnTo>
                      <a:pt x="20" y="518"/>
                    </a:lnTo>
                    <a:lnTo>
                      <a:pt x="10" y="527"/>
                    </a:lnTo>
                    <a:lnTo>
                      <a:pt x="0" y="534"/>
                    </a:lnTo>
                    <a:lnTo>
                      <a:pt x="14" y="553"/>
                    </a:lnTo>
                    <a:lnTo>
                      <a:pt x="25" y="571"/>
                    </a:lnTo>
                    <a:lnTo>
                      <a:pt x="36" y="590"/>
                    </a:lnTo>
                    <a:lnTo>
                      <a:pt x="47" y="610"/>
                    </a:lnTo>
                    <a:lnTo>
                      <a:pt x="56" y="631"/>
                    </a:lnTo>
                    <a:lnTo>
                      <a:pt x="65" y="651"/>
                    </a:lnTo>
                    <a:lnTo>
                      <a:pt x="72" y="671"/>
                    </a:lnTo>
                    <a:lnTo>
                      <a:pt x="80" y="691"/>
                    </a:lnTo>
                    <a:lnTo>
                      <a:pt x="85" y="711"/>
                    </a:lnTo>
                    <a:lnTo>
                      <a:pt x="90" y="730"/>
                    </a:lnTo>
                    <a:lnTo>
                      <a:pt x="93" y="747"/>
                    </a:lnTo>
                    <a:lnTo>
                      <a:pt x="96" y="764"/>
                    </a:lnTo>
                    <a:lnTo>
                      <a:pt x="98" y="779"/>
                    </a:lnTo>
                    <a:lnTo>
                      <a:pt x="98" y="793"/>
                    </a:lnTo>
                    <a:lnTo>
                      <a:pt x="98" y="804"/>
                    </a:lnTo>
                    <a:lnTo>
                      <a:pt x="97" y="814"/>
                    </a:lnTo>
                    <a:lnTo>
                      <a:pt x="129" y="793"/>
                    </a:lnTo>
                    <a:lnTo>
                      <a:pt x="144" y="782"/>
                    </a:lnTo>
                    <a:lnTo>
                      <a:pt x="156" y="772"/>
                    </a:lnTo>
                    <a:lnTo>
                      <a:pt x="174" y="753"/>
                    </a:lnTo>
                    <a:lnTo>
                      <a:pt x="179" y="748"/>
                    </a:lnTo>
                    <a:lnTo>
                      <a:pt x="184" y="747"/>
                    </a:lnTo>
                    <a:lnTo>
                      <a:pt x="186" y="747"/>
                    </a:lnTo>
                    <a:lnTo>
                      <a:pt x="187" y="748"/>
                    </a:lnTo>
                    <a:lnTo>
                      <a:pt x="188" y="751"/>
                    </a:lnTo>
                    <a:lnTo>
                      <a:pt x="189" y="753"/>
                    </a:lnTo>
                    <a:lnTo>
                      <a:pt x="189" y="759"/>
                    </a:lnTo>
                    <a:lnTo>
                      <a:pt x="189" y="768"/>
                    </a:lnTo>
                    <a:lnTo>
                      <a:pt x="188" y="778"/>
                    </a:lnTo>
                    <a:lnTo>
                      <a:pt x="187" y="788"/>
                    </a:lnTo>
                    <a:lnTo>
                      <a:pt x="179" y="830"/>
                    </a:lnTo>
                    <a:lnTo>
                      <a:pt x="174" y="850"/>
                    </a:lnTo>
                    <a:lnTo>
                      <a:pt x="372" y="850"/>
                    </a:lnTo>
                    <a:lnTo>
                      <a:pt x="372" y="992"/>
                    </a:lnTo>
                    <a:lnTo>
                      <a:pt x="112" y="992"/>
                    </a:lnTo>
                    <a:lnTo>
                      <a:pt x="112" y="1231"/>
                    </a:lnTo>
                    <a:lnTo>
                      <a:pt x="372" y="1231"/>
                    </a:lnTo>
                    <a:lnTo>
                      <a:pt x="374" y="1692"/>
                    </a:lnTo>
                    <a:lnTo>
                      <a:pt x="202" y="1804"/>
                    </a:lnTo>
                    <a:lnTo>
                      <a:pt x="295" y="1965"/>
                    </a:lnTo>
                    <a:lnTo>
                      <a:pt x="795" y="1638"/>
                    </a:lnTo>
                    <a:lnTo>
                      <a:pt x="754" y="1445"/>
                    </a:lnTo>
                    <a:lnTo>
                      <a:pt x="616" y="1529"/>
                    </a:lnTo>
                    <a:lnTo>
                      <a:pt x="616" y="1226"/>
                    </a:lnTo>
                    <a:lnTo>
                      <a:pt x="841" y="1226"/>
                    </a:lnTo>
                    <a:lnTo>
                      <a:pt x="841" y="1002"/>
                    </a:lnTo>
                    <a:lnTo>
                      <a:pt x="616" y="1002"/>
                    </a:lnTo>
                    <a:lnTo>
                      <a:pt x="616" y="865"/>
                    </a:lnTo>
                    <a:close/>
                  </a:path>
                </a:pathLst>
              </a:custGeom>
              <a:solidFill>
                <a:schemeClr val="tx1">
                  <a:alpha val="100000"/>
                </a:schemeClr>
              </a:solidFill>
              <a:ln w="9525">
                <a:noFill/>
              </a:ln>
            </p:spPr>
            <p:txBody>
              <a:bodyPr vert="horz" wrap="square" anchor="t"/>
              <a:p>
                <a:endParaRPr>
                  <a:solidFill>
                    <a:srgbClr val="000000"/>
                  </a:solidFill>
                  <a:latin typeface="Arial" panose="020B0604020202020204" charset="-122"/>
                  <a:ea typeface="微软雅黑" panose="020B0503020204020204" charset="-122"/>
                  <a:sym typeface="Arial" panose="020B0604020202020204" charset="-122"/>
                </a:endParaRPr>
              </a:p>
            </p:txBody>
          </p:sp>
          <p:sp>
            <p:nvSpPr>
              <p:cNvPr id="3133" name="Freeform 50"/>
              <p:cNvSpPr>
                <a:spLocks noEditPoints="1"/>
              </p:cNvSpPr>
              <p:nvPr/>
            </p:nvSpPr>
            <p:spPr>
              <a:xfrm>
                <a:off x="3346450" y="42863"/>
                <a:ext cx="349250" cy="601663"/>
              </a:xfrm>
              <a:custGeom>
                <a:avLst/>
                <a:gdLst>
                  <a:gd name="txL" fmla="*/ 0 w 1103"/>
                  <a:gd name="txT" fmla="*/ 0 h 1898"/>
                  <a:gd name="txR" fmla="*/ 1103 w 1103"/>
                  <a:gd name="txB" fmla="*/ 1898 h 1898"/>
                </a:gdLst>
                <a:ahLst/>
                <a:cxnLst>
                  <a:cxn ang="0">
                    <a:pos x="1058" y="1123"/>
                  </a:cxn>
                  <a:cxn ang="0">
                    <a:pos x="700" y="1138"/>
                  </a:cxn>
                  <a:cxn ang="0">
                    <a:pos x="681" y="1086"/>
                  </a:cxn>
                  <a:cxn ang="0">
                    <a:pos x="669" y="1035"/>
                  </a:cxn>
                  <a:cxn ang="0">
                    <a:pos x="660" y="986"/>
                  </a:cxn>
                  <a:cxn ang="0">
                    <a:pos x="659" y="941"/>
                  </a:cxn>
                  <a:cxn ang="0">
                    <a:pos x="980" y="0"/>
                  </a:cxn>
                  <a:cxn ang="0">
                    <a:pos x="89" y="1642"/>
                  </a:cxn>
                  <a:cxn ang="0">
                    <a:pos x="54" y="1898"/>
                  </a:cxn>
                  <a:cxn ang="0">
                    <a:pos x="112" y="1861"/>
                  </a:cxn>
                  <a:cxn ang="0">
                    <a:pos x="251" y="1777"/>
                  </a:cxn>
                  <a:cxn ang="0">
                    <a:pos x="412" y="1677"/>
                  </a:cxn>
                  <a:cxn ang="0">
                    <a:pos x="542" y="1597"/>
                  </a:cxn>
                  <a:cxn ang="0">
                    <a:pos x="541" y="1591"/>
                  </a:cxn>
                  <a:cxn ang="0">
                    <a:pos x="533" y="1564"/>
                  </a:cxn>
                  <a:cxn ang="0">
                    <a:pos x="518" y="1500"/>
                  </a:cxn>
                  <a:cxn ang="0">
                    <a:pos x="497" y="1388"/>
                  </a:cxn>
                  <a:cxn ang="0">
                    <a:pos x="462" y="1413"/>
                  </a:cxn>
                  <a:cxn ang="0">
                    <a:pos x="407" y="1447"/>
                  </a:cxn>
                  <a:cxn ang="0">
                    <a:pos x="320" y="1495"/>
                  </a:cxn>
                  <a:cxn ang="0">
                    <a:pos x="335" y="953"/>
                  </a:cxn>
                  <a:cxn ang="0">
                    <a:pos x="385" y="954"/>
                  </a:cxn>
                  <a:cxn ang="0">
                    <a:pos x="411" y="953"/>
                  </a:cxn>
                  <a:cxn ang="0">
                    <a:pos x="415" y="979"/>
                  </a:cxn>
                  <a:cxn ang="0">
                    <a:pos x="420" y="1036"/>
                  </a:cxn>
                  <a:cxn ang="0">
                    <a:pos x="431" y="1098"/>
                  </a:cxn>
                  <a:cxn ang="0">
                    <a:pos x="449" y="1163"/>
                  </a:cxn>
                  <a:cxn ang="0">
                    <a:pos x="470" y="1229"/>
                  </a:cxn>
                  <a:cxn ang="0">
                    <a:pos x="496" y="1297"/>
                  </a:cxn>
                  <a:cxn ang="0">
                    <a:pos x="526" y="1366"/>
                  </a:cxn>
                  <a:cxn ang="0">
                    <a:pos x="559" y="1433"/>
                  </a:cxn>
                  <a:cxn ang="0">
                    <a:pos x="596" y="1500"/>
                  </a:cxn>
                  <a:cxn ang="0">
                    <a:pos x="634" y="1565"/>
                  </a:cxn>
                  <a:cxn ang="0">
                    <a:pos x="677" y="1627"/>
                  </a:cxn>
                  <a:cxn ang="0">
                    <a:pos x="719" y="1685"/>
                  </a:cxn>
                  <a:cxn ang="0">
                    <a:pos x="762" y="1738"/>
                  </a:cxn>
                  <a:cxn ang="0">
                    <a:pos x="807" y="1787"/>
                  </a:cxn>
                  <a:cxn ang="0">
                    <a:pos x="852" y="1828"/>
                  </a:cxn>
                  <a:cxn ang="0">
                    <a:pos x="897" y="1863"/>
                  </a:cxn>
                  <a:cxn ang="0">
                    <a:pos x="922" y="1874"/>
                  </a:cxn>
                  <a:cxn ang="0">
                    <a:pos x="949" y="1845"/>
                  </a:cxn>
                  <a:cxn ang="0">
                    <a:pos x="998" y="1787"/>
                  </a:cxn>
                  <a:cxn ang="0">
                    <a:pos x="1064" y="1698"/>
                  </a:cxn>
                  <a:cxn ang="0">
                    <a:pos x="1086" y="1635"/>
                  </a:cxn>
                  <a:cxn ang="0">
                    <a:pos x="1051" y="1612"/>
                  </a:cxn>
                  <a:cxn ang="0">
                    <a:pos x="1014" y="1583"/>
                  </a:cxn>
                  <a:cxn ang="0">
                    <a:pos x="977" y="1548"/>
                  </a:cxn>
                  <a:cxn ang="0">
                    <a:pos x="937" y="1507"/>
                  </a:cxn>
                  <a:cxn ang="0">
                    <a:pos x="898" y="1462"/>
                  </a:cxn>
                  <a:cxn ang="0">
                    <a:pos x="860" y="1413"/>
                  </a:cxn>
                  <a:cxn ang="0">
                    <a:pos x="822" y="1361"/>
                  </a:cxn>
                  <a:cxn ang="0">
                    <a:pos x="320" y="188"/>
                  </a:cxn>
                  <a:cxn ang="0">
                    <a:pos x="734" y="366"/>
                  </a:cxn>
                  <a:cxn ang="0">
                    <a:pos x="320" y="188"/>
                  </a:cxn>
                  <a:cxn ang="0">
                    <a:pos x="320" y="554"/>
                  </a:cxn>
                  <a:cxn ang="0">
                    <a:pos x="734" y="732"/>
                  </a:cxn>
                </a:cxnLst>
                <a:rect l="txL" t="txT" r="txR" b="txB"/>
                <a:pathLst>
                  <a:path w="1103" h="1898">
                    <a:moveTo>
                      <a:pt x="805" y="1334"/>
                    </a:moveTo>
                    <a:lnTo>
                      <a:pt x="1058" y="1123"/>
                    </a:lnTo>
                    <a:lnTo>
                      <a:pt x="898" y="963"/>
                    </a:lnTo>
                    <a:lnTo>
                      <a:pt x="700" y="1138"/>
                    </a:lnTo>
                    <a:lnTo>
                      <a:pt x="690" y="1112"/>
                    </a:lnTo>
                    <a:lnTo>
                      <a:pt x="681" y="1086"/>
                    </a:lnTo>
                    <a:lnTo>
                      <a:pt x="674" y="1061"/>
                    </a:lnTo>
                    <a:lnTo>
                      <a:pt x="669" y="1035"/>
                    </a:lnTo>
                    <a:lnTo>
                      <a:pt x="664" y="1011"/>
                    </a:lnTo>
                    <a:lnTo>
                      <a:pt x="660" y="986"/>
                    </a:lnTo>
                    <a:lnTo>
                      <a:pt x="659" y="964"/>
                    </a:lnTo>
                    <a:lnTo>
                      <a:pt x="659" y="941"/>
                    </a:lnTo>
                    <a:lnTo>
                      <a:pt x="980" y="941"/>
                    </a:lnTo>
                    <a:lnTo>
                      <a:pt x="980" y="0"/>
                    </a:lnTo>
                    <a:lnTo>
                      <a:pt x="89" y="0"/>
                    </a:lnTo>
                    <a:lnTo>
                      <a:pt x="89" y="1642"/>
                    </a:lnTo>
                    <a:lnTo>
                      <a:pt x="0" y="1695"/>
                    </a:lnTo>
                    <a:lnTo>
                      <a:pt x="54" y="1898"/>
                    </a:lnTo>
                    <a:lnTo>
                      <a:pt x="70" y="1888"/>
                    </a:lnTo>
                    <a:lnTo>
                      <a:pt x="112" y="1861"/>
                    </a:lnTo>
                    <a:lnTo>
                      <a:pt x="175" y="1823"/>
                    </a:lnTo>
                    <a:lnTo>
                      <a:pt x="251" y="1777"/>
                    </a:lnTo>
                    <a:lnTo>
                      <a:pt x="331" y="1727"/>
                    </a:lnTo>
                    <a:lnTo>
                      <a:pt x="412" y="1677"/>
                    </a:lnTo>
                    <a:lnTo>
                      <a:pt x="485" y="1632"/>
                    </a:lnTo>
                    <a:lnTo>
                      <a:pt x="542" y="1597"/>
                    </a:lnTo>
                    <a:lnTo>
                      <a:pt x="542" y="1596"/>
                    </a:lnTo>
                    <a:lnTo>
                      <a:pt x="541" y="1591"/>
                    </a:lnTo>
                    <a:lnTo>
                      <a:pt x="537" y="1581"/>
                    </a:lnTo>
                    <a:lnTo>
                      <a:pt x="533" y="1564"/>
                    </a:lnTo>
                    <a:lnTo>
                      <a:pt x="527" y="1538"/>
                    </a:lnTo>
                    <a:lnTo>
                      <a:pt x="518" y="1500"/>
                    </a:lnTo>
                    <a:lnTo>
                      <a:pt x="508" y="1452"/>
                    </a:lnTo>
                    <a:lnTo>
                      <a:pt x="497" y="1388"/>
                    </a:lnTo>
                    <a:lnTo>
                      <a:pt x="490" y="1395"/>
                    </a:lnTo>
                    <a:lnTo>
                      <a:pt x="462" y="1413"/>
                    </a:lnTo>
                    <a:lnTo>
                      <a:pt x="439" y="1428"/>
                    </a:lnTo>
                    <a:lnTo>
                      <a:pt x="407" y="1447"/>
                    </a:lnTo>
                    <a:lnTo>
                      <a:pt x="369" y="1469"/>
                    </a:lnTo>
                    <a:lnTo>
                      <a:pt x="320" y="1495"/>
                    </a:lnTo>
                    <a:lnTo>
                      <a:pt x="320" y="951"/>
                    </a:lnTo>
                    <a:lnTo>
                      <a:pt x="335" y="953"/>
                    </a:lnTo>
                    <a:lnTo>
                      <a:pt x="368" y="954"/>
                    </a:lnTo>
                    <a:lnTo>
                      <a:pt x="385" y="954"/>
                    </a:lnTo>
                    <a:lnTo>
                      <a:pt x="400" y="954"/>
                    </a:lnTo>
                    <a:lnTo>
                      <a:pt x="411" y="953"/>
                    </a:lnTo>
                    <a:lnTo>
                      <a:pt x="415" y="951"/>
                    </a:lnTo>
                    <a:lnTo>
                      <a:pt x="415" y="979"/>
                    </a:lnTo>
                    <a:lnTo>
                      <a:pt x="417" y="1007"/>
                    </a:lnTo>
                    <a:lnTo>
                      <a:pt x="420" y="1036"/>
                    </a:lnTo>
                    <a:lnTo>
                      <a:pt x="425" y="1067"/>
                    </a:lnTo>
                    <a:lnTo>
                      <a:pt x="431" y="1098"/>
                    </a:lnTo>
                    <a:lnTo>
                      <a:pt x="440" y="1129"/>
                    </a:lnTo>
                    <a:lnTo>
                      <a:pt x="449" y="1163"/>
                    </a:lnTo>
                    <a:lnTo>
                      <a:pt x="459" y="1195"/>
                    </a:lnTo>
                    <a:lnTo>
                      <a:pt x="470" y="1229"/>
                    </a:lnTo>
                    <a:lnTo>
                      <a:pt x="482" y="1263"/>
                    </a:lnTo>
                    <a:lnTo>
                      <a:pt x="496" y="1297"/>
                    </a:lnTo>
                    <a:lnTo>
                      <a:pt x="510" y="1331"/>
                    </a:lnTo>
                    <a:lnTo>
                      <a:pt x="526" y="1366"/>
                    </a:lnTo>
                    <a:lnTo>
                      <a:pt x="542" y="1400"/>
                    </a:lnTo>
                    <a:lnTo>
                      <a:pt x="559" y="1433"/>
                    </a:lnTo>
                    <a:lnTo>
                      <a:pt x="577" y="1467"/>
                    </a:lnTo>
                    <a:lnTo>
                      <a:pt x="596" y="1500"/>
                    </a:lnTo>
                    <a:lnTo>
                      <a:pt x="615" y="1533"/>
                    </a:lnTo>
                    <a:lnTo>
                      <a:pt x="634" y="1565"/>
                    </a:lnTo>
                    <a:lnTo>
                      <a:pt x="655" y="1596"/>
                    </a:lnTo>
                    <a:lnTo>
                      <a:pt x="677" y="1627"/>
                    </a:lnTo>
                    <a:lnTo>
                      <a:pt x="698" y="1656"/>
                    </a:lnTo>
                    <a:lnTo>
                      <a:pt x="719" y="1685"/>
                    </a:lnTo>
                    <a:lnTo>
                      <a:pt x="740" y="1712"/>
                    </a:lnTo>
                    <a:lnTo>
                      <a:pt x="762" y="1738"/>
                    </a:lnTo>
                    <a:lnTo>
                      <a:pt x="785" y="1763"/>
                    </a:lnTo>
                    <a:lnTo>
                      <a:pt x="807" y="1787"/>
                    </a:lnTo>
                    <a:lnTo>
                      <a:pt x="830" y="1808"/>
                    </a:lnTo>
                    <a:lnTo>
                      <a:pt x="852" y="1828"/>
                    </a:lnTo>
                    <a:lnTo>
                      <a:pt x="875" y="1846"/>
                    </a:lnTo>
                    <a:lnTo>
                      <a:pt x="897" y="1863"/>
                    </a:lnTo>
                    <a:lnTo>
                      <a:pt x="919" y="1878"/>
                    </a:lnTo>
                    <a:lnTo>
                      <a:pt x="922" y="1874"/>
                    </a:lnTo>
                    <a:lnTo>
                      <a:pt x="932" y="1863"/>
                    </a:lnTo>
                    <a:lnTo>
                      <a:pt x="949" y="1845"/>
                    </a:lnTo>
                    <a:lnTo>
                      <a:pt x="970" y="1819"/>
                    </a:lnTo>
                    <a:lnTo>
                      <a:pt x="998" y="1787"/>
                    </a:lnTo>
                    <a:lnTo>
                      <a:pt x="1029" y="1747"/>
                    </a:lnTo>
                    <a:lnTo>
                      <a:pt x="1064" y="1698"/>
                    </a:lnTo>
                    <a:lnTo>
                      <a:pt x="1103" y="1644"/>
                    </a:lnTo>
                    <a:lnTo>
                      <a:pt x="1086" y="1635"/>
                    </a:lnTo>
                    <a:lnTo>
                      <a:pt x="1069" y="1625"/>
                    </a:lnTo>
                    <a:lnTo>
                      <a:pt x="1051" y="1612"/>
                    </a:lnTo>
                    <a:lnTo>
                      <a:pt x="1033" y="1599"/>
                    </a:lnTo>
                    <a:lnTo>
                      <a:pt x="1014" y="1583"/>
                    </a:lnTo>
                    <a:lnTo>
                      <a:pt x="995" y="1565"/>
                    </a:lnTo>
                    <a:lnTo>
                      <a:pt x="977" y="1548"/>
                    </a:lnTo>
                    <a:lnTo>
                      <a:pt x="957" y="1528"/>
                    </a:lnTo>
                    <a:lnTo>
                      <a:pt x="937" y="1507"/>
                    </a:lnTo>
                    <a:lnTo>
                      <a:pt x="918" y="1484"/>
                    </a:lnTo>
                    <a:lnTo>
                      <a:pt x="898" y="1462"/>
                    </a:lnTo>
                    <a:lnTo>
                      <a:pt x="878" y="1437"/>
                    </a:lnTo>
                    <a:lnTo>
                      <a:pt x="860" y="1413"/>
                    </a:lnTo>
                    <a:lnTo>
                      <a:pt x="841" y="1387"/>
                    </a:lnTo>
                    <a:lnTo>
                      <a:pt x="822" y="1361"/>
                    </a:lnTo>
                    <a:lnTo>
                      <a:pt x="805" y="1334"/>
                    </a:lnTo>
                    <a:close/>
                    <a:moveTo>
                      <a:pt x="320" y="188"/>
                    </a:moveTo>
                    <a:lnTo>
                      <a:pt x="734" y="188"/>
                    </a:lnTo>
                    <a:lnTo>
                      <a:pt x="734" y="366"/>
                    </a:lnTo>
                    <a:lnTo>
                      <a:pt x="320" y="366"/>
                    </a:lnTo>
                    <a:lnTo>
                      <a:pt x="320" y="188"/>
                    </a:lnTo>
                    <a:close/>
                    <a:moveTo>
                      <a:pt x="320" y="732"/>
                    </a:moveTo>
                    <a:lnTo>
                      <a:pt x="320" y="554"/>
                    </a:lnTo>
                    <a:lnTo>
                      <a:pt x="734" y="554"/>
                    </a:lnTo>
                    <a:lnTo>
                      <a:pt x="734" y="732"/>
                    </a:lnTo>
                    <a:lnTo>
                      <a:pt x="320" y="732"/>
                    </a:lnTo>
                    <a:close/>
                  </a:path>
                </a:pathLst>
              </a:custGeom>
              <a:solidFill>
                <a:schemeClr val="tx1">
                  <a:alpha val="100000"/>
                </a:schemeClr>
              </a:solidFill>
              <a:ln w="9525">
                <a:noFill/>
              </a:ln>
            </p:spPr>
            <p:txBody>
              <a:bodyPr vert="horz" wrap="square" anchor="t"/>
              <a:p>
                <a:endParaRPr>
                  <a:solidFill>
                    <a:srgbClr val="000000"/>
                  </a:solidFill>
                  <a:latin typeface="Arial" panose="020B0604020202020204" charset="-122"/>
                  <a:ea typeface="微软雅黑" panose="020B0503020204020204" charset="-122"/>
                  <a:sym typeface="Arial" panose="020B0604020202020204" charset="-122"/>
                </a:endParaRPr>
              </a:p>
            </p:txBody>
          </p:sp>
          <p:sp>
            <p:nvSpPr>
              <p:cNvPr id="3134" name="Rectangle 51"/>
              <p:cNvSpPr/>
              <p:nvPr/>
            </p:nvSpPr>
            <p:spPr>
              <a:xfrm>
                <a:off x="4187825" y="52388"/>
                <a:ext cx="285750" cy="74613"/>
              </a:xfrm>
              <a:prstGeom prst="rect">
                <a:avLst/>
              </a:prstGeom>
              <a:solidFill>
                <a:schemeClr val="tx1">
                  <a:alpha val="100000"/>
                </a:schemeClr>
              </a:solidFill>
              <a:ln w="9525">
                <a:noFill/>
              </a:ln>
            </p:spPr>
            <p:txBody>
              <a:bodyPr vert="horz" wrap="square" anchor="t"/>
              <a:p>
                <a:endParaRPr>
                  <a:solidFill>
                    <a:srgbClr val="000000"/>
                  </a:solidFill>
                  <a:latin typeface="Arial" panose="020B0604020202020204" charset="-122"/>
                  <a:ea typeface="微软雅黑" panose="020B0503020204020204" charset="-122"/>
                  <a:sym typeface="Arial" panose="020B0604020202020204" charset="-122"/>
                </a:endParaRPr>
              </a:p>
            </p:txBody>
          </p:sp>
          <p:sp>
            <p:nvSpPr>
              <p:cNvPr id="3135" name="Freeform 52"/>
              <p:cNvSpPr/>
              <p:nvPr/>
            </p:nvSpPr>
            <p:spPr>
              <a:xfrm>
                <a:off x="3917950" y="153988"/>
                <a:ext cx="581025" cy="495300"/>
              </a:xfrm>
              <a:custGeom>
                <a:avLst/>
                <a:gdLst>
                  <a:gd name="txL" fmla="*/ 0 w 1832"/>
                  <a:gd name="txT" fmla="*/ 0 h 1561"/>
                  <a:gd name="txR" fmla="*/ 1832 w 1832"/>
                  <a:gd name="txB" fmla="*/ 1561 h 1561"/>
                </a:gdLst>
                <a:ahLst/>
                <a:cxnLst>
                  <a:cxn ang="0">
                    <a:pos x="791" y="204"/>
                  </a:cxn>
                  <a:cxn ang="0">
                    <a:pos x="581" y="0"/>
                  </a:cxn>
                  <a:cxn ang="0">
                    <a:pos x="480" y="127"/>
                  </a:cxn>
                  <a:cxn ang="0">
                    <a:pos x="323" y="306"/>
                  </a:cxn>
                  <a:cxn ang="0">
                    <a:pos x="171" y="458"/>
                  </a:cxn>
                  <a:cxn ang="0">
                    <a:pos x="59" y="558"/>
                  </a:cxn>
                  <a:cxn ang="0">
                    <a:pos x="14" y="649"/>
                  </a:cxn>
                  <a:cxn ang="0">
                    <a:pos x="55" y="765"/>
                  </a:cxn>
                  <a:cxn ang="0">
                    <a:pos x="77" y="839"/>
                  </a:cxn>
                  <a:cxn ang="0">
                    <a:pos x="81" y="875"/>
                  </a:cxn>
                  <a:cxn ang="0">
                    <a:pos x="189" y="786"/>
                  </a:cxn>
                  <a:cxn ang="0">
                    <a:pos x="244" y="775"/>
                  </a:cxn>
                  <a:cxn ang="0">
                    <a:pos x="498" y="498"/>
                  </a:cxn>
                  <a:cxn ang="0">
                    <a:pos x="497" y="493"/>
                  </a:cxn>
                  <a:cxn ang="0">
                    <a:pos x="528" y="470"/>
                  </a:cxn>
                  <a:cxn ang="0">
                    <a:pos x="613" y="387"/>
                  </a:cxn>
                  <a:cxn ang="0">
                    <a:pos x="688" y="313"/>
                  </a:cxn>
                  <a:cxn ang="0">
                    <a:pos x="1246" y="498"/>
                  </a:cxn>
                  <a:cxn ang="0">
                    <a:pos x="1247" y="1180"/>
                  </a:cxn>
                  <a:cxn ang="0">
                    <a:pos x="1242" y="1240"/>
                  </a:cxn>
                  <a:cxn ang="0">
                    <a:pos x="1230" y="1261"/>
                  </a:cxn>
                  <a:cxn ang="0">
                    <a:pos x="1208" y="1275"/>
                  </a:cxn>
                  <a:cxn ang="0">
                    <a:pos x="1172" y="1281"/>
                  </a:cxn>
                  <a:cxn ang="0">
                    <a:pos x="1106" y="1281"/>
                  </a:cxn>
                  <a:cxn ang="0">
                    <a:pos x="1043" y="1284"/>
                  </a:cxn>
                  <a:cxn ang="0">
                    <a:pos x="1034" y="1293"/>
                  </a:cxn>
                  <a:cxn ang="0">
                    <a:pos x="1043" y="1310"/>
                  </a:cxn>
                  <a:cxn ang="0">
                    <a:pos x="1069" y="1339"/>
                  </a:cxn>
                  <a:cxn ang="0">
                    <a:pos x="1094" y="1381"/>
                  </a:cxn>
                  <a:cxn ang="0">
                    <a:pos x="1112" y="1429"/>
                  </a:cxn>
                  <a:cxn ang="0">
                    <a:pos x="1122" y="1479"/>
                  </a:cxn>
                  <a:cxn ang="0">
                    <a:pos x="1125" y="1524"/>
                  </a:cxn>
                  <a:cxn ang="0">
                    <a:pos x="1120" y="1556"/>
                  </a:cxn>
                  <a:cxn ang="0">
                    <a:pos x="1186" y="1561"/>
                  </a:cxn>
                  <a:cxn ang="0">
                    <a:pos x="1248" y="1559"/>
                  </a:cxn>
                  <a:cxn ang="0">
                    <a:pos x="1305" y="1551"/>
                  </a:cxn>
                  <a:cxn ang="0">
                    <a:pos x="1359" y="1537"/>
                  </a:cxn>
                  <a:cxn ang="0">
                    <a:pos x="1406" y="1517"/>
                  </a:cxn>
                  <a:cxn ang="0">
                    <a:pos x="1447" y="1489"/>
                  </a:cxn>
                  <a:cxn ang="0">
                    <a:pos x="1482" y="1454"/>
                  </a:cxn>
                  <a:cxn ang="0">
                    <a:pos x="1510" y="1415"/>
                  </a:cxn>
                  <a:cxn ang="0">
                    <a:pos x="1530" y="1367"/>
                  </a:cxn>
                  <a:cxn ang="0">
                    <a:pos x="1540" y="1312"/>
                  </a:cxn>
                  <a:cxn ang="0">
                    <a:pos x="1542" y="1182"/>
                  </a:cxn>
                  <a:cxn ang="0">
                    <a:pos x="1542" y="817"/>
                  </a:cxn>
                  <a:cxn ang="0">
                    <a:pos x="1542" y="529"/>
                  </a:cxn>
                  <a:cxn ang="0">
                    <a:pos x="1537" y="497"/>
                  </a:cxn>
                  <a:cxn ang="0">
                    <a:pos x="1542" y="498"/>
                  </a:cxn>
                  <a:cxn ang="0">
                    <a:pos x="750" y="249"/>
                  </a:cxn>
                </a:cxnLst>
                <a:rect l="txL" t="txT" r="txR" b="txB"/>
                <a:pathLst>
                  <a:path w="1832" h="1561">
                    <a:moveTo>
                      <a:pt x="750" y="249"/>
                    </a:moveTo>
                    <a:lnTo>
                      <a:pt x="772" y="226"/>
                    </a:lnTo>
                    <a:lnTo>
                      <a:pt x="791" y="204"/>
                    </a:lnTo>
                    <a:lnTo>
                      <a:pt x="806" y="188"/>
                    </a:lnTo>
                    <a:lnTo>
                      <a:pt x="815" y="178"/>
                    </a:lnTo>
                    <a:lnTo>
                      <a:pt x="581" y="0"/>
                    </a:lnTo>
                    <a:lnTo>
                      <a:pt x="568" y="16"/>
                    </a:lnTo>
                    <a:lnTo>
                      <a:pt x="534" y="60"/>
                    </a:lnTo>
                    <a:lnTo>
                      <a:pt x="480" y="127"/>
                    </a:lnTo>
                    <a:lnTo>
                      <a:pt x="409" y="211"/>
                    </a:lnTo>
                    <a:lnTo>
                      <a:pt x="368" y="258"/>
                    </a:lnTo>
                    <a:lnTo>
                      <a:pt x="323" y="306"/>
                    </a:lnTo>
                    <a:lnTo>
                      <a:pt x="274" y="356"/>
                    </a:lnTo>
                    <a:lnTo>
                      <a:pt x="224" y="407"/>
                    </a:lnTo>
                    <a:lnTo>
                      <a:pt x="171" y="458"/>
                    </a:lnTo>
                    <a:lnTo>
                      <a:pt x="116" y="509"/>
                    </a:lnTo>
                    <a:lnTo>
                      <a:pt x="87" y="534"/>
                    </a:lnTo>
                    <a:lnTo>
                      <a:pt x="59" y="558"/>
                    </a:lnTo>
                    <a:lnTo>
                      <a:pt x="29" y="582"/>
                    </a:lnTo>
                    <a:lnTo>
                      <a:pt x="0" y="605"/>
                    </a:lnTo>
                    <a:lnTo>
                      <a:pt x="14" y="649"/>
                    </a:lnTo>
                    <a:lnTo>
                      <a:pt x="29" y="691"/>
                    </a:lnTo>
                    <a:lnTo>
                      <a:pt x="42" y="730"/>
                    </a:lnTo>
                    <a:lnTo>
                      <a:pt x="55" y="765"/>
                    </a:lnTo>
                    <a:lnTo>
                      <a:pt x="66" y="797"/>
                    </a:lnTo>
                    <a:lnTo>
                      <a:pt x="74" y="827"/>
                    </a:lnTo>
                    <a:lnTo>
                      <a:pt x="77" y="839"/>
                    </a:lnTo>
                    <a:lnTo>
                      <a:pt x="80" y="852"/>
                    </a:lnTo>
                    <a:lnTo>
                      <a:pt x="81" y="864"/>
                    </a:lnTo>
                    <a:lnTo>
                      <a:pt x="81" y="875"/>
                    </a:lnTo>
                    <a:lnTo>
                      <a:pt x="107" y="857"/>
                    </a:lnTo>
                    <a:lnTo>
                      <a:pt x="143" y="826"/>
                    </a:lnTo>
                    <a:lnTo>
                      <a:pt x="189" y="786"/>
                    </a:lnTo>
                    <a:lnTo>
                      <a:pt x="243" y="739"/>
                    </a:lnTo>
                    <a:lnTo>
                      <a:pt x="243" y="775"/>
                    </a:lnTo>
                    <a:lnTo>
                      <a:pt x="244" y="775"/>
                    </a:lnTo>
                    <a:lnTo>
                      <a:pt x="244" y="1556"/>
                    </a:lnTo>
                    <a:lnTo>
                      <a:pt x="498" y="1556"/>
                    </a:lnTo>
                    <a:lnTo>
                      <a:pt x="498" y="498"/>
                    </a:lnTo>
                    <a:lnTo>
                      <a:pt x="498" y="498"/>
                    </a:lnTo>
                    <a:lnTo>
                      <a:pt x="497" y="499"/>
                    </a:lnTo>
                    <a:lnTo>
                      <a:pt x="497" y="493"/>
                    </a:lnTo>
                    <a:lnTo>
                      <a:pt x="498" y="492"/>
                    </a:lnTo>
                    <a:lnTo>
                      <a:pt x="498" y="498"/>
                    </a:lnTo>
                    <a:lnTo>
                      <a:pt x="528" y="470"/>
                    </a:lnTo>
                    <a:lnTo>
                      <a:pt x="557" y="441"/>
                    </a:lnTo>
                    <a:lnTo>
                      <a:pt x="586" y="414"/>
                    </a:lnTo>
                    <a:lnTo>
                      <a:pt x="613" y="387"/>
                    </a:lnTo>
                    <a:lnTo>
                      <a:pt x="639" y="361"/>
                    </a:lnTo>
                    <a:lnTo>
                      <a:pt x="664" y="336"/>
                    </a:lnTo>
                    <a:lnTo>
                      <a:pt x="688" y="313"/>
                    </a:lnTo>
                    <a:lnTo>
                      <a:pt x="710" y="290"/>
                    </a:lnTo>
                    <a:lnTo>
                      <a:pt x="710" y="498"/>
                    </a:lnTo>
                    <a:lnTo>
                      <a:pt x="1246" y="498"/>
                    </a:lnTo>
                    <a:lnTo>
                      <a:pt x="1246" y="554"/>
                    </a:lnTo>
                    <a:lnTo>
                      <a:pt x="1247" y="554"/>
                    </a:lnTo>
                    <a:lnTo>
                      <a:pt x="1247" y="1180"/>
                    </a:lnTo>
                    <a:lnTo>
                      <a:pt x="1247" y="1208"/>
                    </a:lnTo>
                    <a:lnTo>
                      <a:pt x="1244" y="1230"/>
                    </a:lnTo>
                    <a:lnTo>
                      <a:pt x="1242" y="1240"/>
                    </a:lnTo>
                    <a:lnTo>
                      <a:pt x="1239" y="1248"/>
                    </a:lnTo>
                    <a:lnTo>
                      <a:pt x="1234" y="1255"/>
                    </a:lnTo>
                    <a:lnTo>
                      <a:pt x="1230" y="1261"/>
                    </a:lnTo>
                    <a:lnTo>
                      <a:pt x="1225" y="1266"/>
                    </a:lnTo>
                    <a:lnTo>
                      <a:pt x="1217" y="1271"/>
                    </a:lnTo>
                    <a:lnTo>
                      <a:pt x="1208" y="1275"/>
                    </a:lnTo>
                    <a:lnTo>
                      <a:pt x="1198" y="1278"/>
                    </a:lnTo>
                    <a:lnTo>
                      <a:pt x="1186" y="1280"/>
                    </a:lnTo>
                    <a:lnTo>
                      <a:pt x="1172" y="1281"/>
                    </a:lnTo>
                    <a:lnTo>
                      <a:pt x="1157" y="1281"/>
                    </a:lnTo>
                    <a:lnTo>
                      <a:pt x="1140" y="1283"/>
                    </a:lnTo>
                    <a:lnTo>
                      <a:pt x="1106" y="1281"/>
                    </a:lnTo>
                    <a:lnTo>
                      <a:pt x="1079" y="1281"/>
                    </a:lnTo>
                    <a:lnTo>
                      <a:pt x="1058" y="1281"/>
                    </a:lnTo>
                    <a:lnTo>
                      <a:pt x="1043" y="1284"/>
                    </a:lnTo>
                    <a:lnTo>
                      <a:pt x="1038" y="1286"/>
                    </a:lnTo>
                    <a:lnTo>
                      <a:pt x="1034" y="1289"/>
                    </a:lnTo>
                    <a:lnTo>
                      <a:pt x="1034" y="1293"/>
                    </a:lnTo>
                    <a:lnTo>
                      <a:pt x="1034" y="1298"/>
                    </a:lnTo>
                    <a:lnTo>
                      <a:pt x="1038" y="1302"/>
                    </a:lnTo>
                    <a:lnTo>
                      <a:pt x="1043" y="1310"/>
                    </a:lnTo>
                    <a:lnTo>
                      <a:pt x="1049" y="1317"/>
                    </a:lnTo>
                    <a:lnTo>
                      <a:pt x="1059" y="1327"/>
                    </a:lnTo>
                    <a:lnTo>
                      <a:pt x="1069" y="1339"/>
                    </a:lnTo>
                    <a:lnTo>
                      <a:pt x="1078" y="1352"/>
                    </a:lnTo>
                    <a:lnTo>
                      <a:pt x="1086" y="1366"/>
                    </a:lnTo>
                    <a:lnTo>
                      <a:pt x="1094" y="1381"/>
                    </a:lnTo>
                    <a:lnTo>
                      <a:pt x="1101" y="1397"/>
                    </a:lnTo>
                    <a:lnTo>
                      <a:pt x="1106" y="1413"/>
                    </a:lnTo>
                    <a:lnTo>
                      <a:pt x="1112" y="1429"/>
                    </a:lnTo>
                    <a:lnTo>
                      <a:pt x="1116" y="1446"/>
                    </a:lnTo>
                    <a:lnTo>
                      <a:pt x="1120" y="1463"/>
                    </a:lnTo>
                    <a:lnTo>
                      <a:pt x="1122" y="1479"/>
                    </a:lnTo>
                    <a:lnTo>
                      <a:pt x="1124" y="1494"/>
                    </a:lnTo>
                    <a:lnTo>
                      <a:pt x="1125" y="1509"/>
                    </a:lnTo>
                    <a:lnTo>
                      <a:pt x="1125" y="1524"/>
                    </a:lnTo>
                    <a:lnTo>
                      <a:pt x="1124" y="1537"/>
                    </a:lnTo>
                    <a:lnTo>
                      <a:pt x="1122" y="1548"/>
                    </a:lnTo>
                    <a:lnTo>
                      <a:pt x="1120" y="1556"/>
                    </a:lnTo>
                    <a:lnTo>
                      <a:pt x="1142" y="1559"/>
                    </a:lnTo>
                    <a:lnTo>
                      <a:pt x="1163" y="1560"/>
                    </a:lnTo>
                    <a:lnTo>
                      <a:pt x="1186" y="1561"/>
                    </a:lnTo>
                    <a:lnTo>
                      <a:pt x="1207" y="1561"/>
                    </a:lnTo>
                    <a:lnTo>
                      <a:pt x="1227" y="1560"/>
                    </a:lnTo>
                    <a:lnTo>
                      <a:pt x="1248" y="1559"/>
                    </a:lnTo>
                    <a:lnTo>
                      <a:pt x="1267" y="1558"/>
                    </a:lnTo>
                    <a:lnTo>
                      <a:pt x="1287" y="1554"/>
                    </a:lnTo>
                    <a:lnTo>
                      <a:pt x="1305" y="1551"/>
                    </a:lnTo>
                    <a:lnTo>
                      <a:pt x="1324" y="1547"/>
                    </a:lnTo>
                    <a:lnTo>
                      <a:pt x="1342" y="1543"/>
                    </a:lnTo>
                    <a:lnTo>
                      <a:pt x="1359" y="1537"/>
                    </a:lnTo>
                    <a:lnTo>
                      <a:pt x="1375" y="1530"/>
                    </a:lnTo>
                    <a:lnTo>
                      <a:pt x="1391" y="1524"/>
                    </a:lnTo>
                    <a:lnTo>
                      <a:pt x="1406" y="1517"/>
                    </a:lnTo>
                    <a:lnTo>
                      <a:pt x="1421" y="1508"/>
                    </a:lnTo>
                    <a:lnTo>
                      <a:pt x="1435" y="1499"/>
                    </a:lnTo>
                    <a:lnTo>
                      <a:pt x="1447" y="1489"/>
                    </a:lnTo>
                    <a:lnTo>
                      <a:pt x="1460" y="1478"/>
                    </a:lnTo>
                    <a:lnTo>
                      <a:pt x="1471" y="1467"/>
                    </a:lnTo>
                    <a:lnTo>
                      <a:pt x="1482" y="1454"/>
                    </a:lnTo>
                    <a:lnTo>
                      <a:pt x="1492" y="1442"/>
                    </a:lnTo>
                    <a:lnTo>
                      <a:pt x="1502" y="1428"/>
                    </a:lnTo>
                    <a:lnTo>
                      <a:pt x="1510" y="1415"/>
                    </a:lnTo>
                    <a:lnTo>
                      <a:pt x="1517" y="1400"/>
                    </a:lnTo>
                    <a:lnTo>
                      <a:pt x="1523" y="1383"/>
                    </a:lnTo>
                    <a:lnTo>
                      <a:pt x="1530" y="1367"/>
                    </a:lnTo>
                    <a:lnTo>
                      <a:pt x="1533" y="1350"/>
                    </a:lnTo>
                    <a:lnTo>
                      <a:pt x="1537" y="1331"/>
                    </a:lnTo>
                    <a:lnTo>
                      <a:pt x="1540" y="1312"/>
                    </a:lnTo>
                    <a:lnTo>
                      <a:pt x="1542" y="1293"/>
                    </a:lnTo>
                    <a:lnTo>
                      <a:pt x="1542" y="1271"/>
                    </a:lnTo>
                    <a:lnTo>
                      <a:pt x="1542" y="1182"/>
                    </a:lnTo>
                    <a:lnTo>
                      <a:pt x="1542" y="1068"/>
                    </a:lnTo>
                    <a:lnTo>
                      <a:pt x="1542" y="944"/>
                    </a:lnTo>
                    <a:lnTo>
                      <a:pt x="1542" y="817"/>
                    </a:lnTo>
                    <a:lnTo>
                      <a:pt x="1542" y="699"/>
                    </a:lnTo>
                    <a:lnTo>
                      <a:pt x="1542" y="599"/>
                    </a:lnTo>
                    <a:lnTo>
                      <a:pt x="1542" y="529"/>
                    </a:lnTo>
                    <a:lnTo>
                      <a:pt x="1542" y="498"/>
                    </a:lnTo>
                    <a:lnTo>
                      <a:pt x="1537" y="498"/>
                    </a:lnTo>
                    <a:lnTo>
                      <a:pt x="1537" y="497"/>
                    </a:lnTo>
                    <a:lnTo>
                      <a:pt x="1542" y="497"/>
                    </a:lnTo>
                    <a:lnTo>
                      <a:pt x="1542" y="497"/>
                    </a:lnTo>
                    <a:lnTo>
                      <a:pt x="1542" y="498"/>
                    </a:lnTo>
                    <a:lnTo>
                      <a:pt x="1832" y="498"/>
                    </a:lnTo>
                    <a:lnTo>
                      <a:pt x="1832" y="249"/>
                    </a:lnTo>
                    <a:lnTo>
                      <a:pt x="750" y="249"/>
                    </a:lnTo>
                    <a:close/>
                  </a:path>
                </a:pathLst>
              </a:custGeom>
              <a:solidFill>
                <a:schemeClr val="tx1">
                  <a:alpha val="100000"/>
                </a:schemeClr>
              </a:solidFill>
              <a:ln w="9525">
                <a:noFill/>
              </a:ln>
            </p:spPr>
            <p:txBody>
              <a:bodyPr vert="horz" wrap="square" anchor="t"/>
              <a:p>
                <a:endParaRPr>
                  <a:solidFill>
                    <a:srgbClr val="000000"/>
                  </a:solidFill>
                  <a:latin typeface="Arial" panose="020B0604020202020204" charset="-122"/>
                  <a:ea typeface="微软雅黑" panose="020B0503020204020204" charset="-122"/>
                  <a:sym typeface="Arial" panose="020B0604020202020204" charset="-122"/>
                </a:endParaRPr>
              </a:p>
            </p:txBody>
          </p:sp>
          <p:sp>
            <p:nvSpPr>
              <p:cNvPr id="3136" name="Freeform 53"/>
              <p:cNvSpPr/>
              <p:nvPr/>
            </p:nvSpPr>
            <p:spPr>
              <a:xfrm>
                <a:off x="3894138" y="17463"/>
                <a:ext cx="219075" cy="222250"/>
              </a:xfrm>
              <a:custGeom>
                <a:avLst/>
                <a:gdLst>
                  <a:gd name="txL" fmla="*/ 0 w 687"/>
                  <a:gd name="txT" fmla="*/ 0 h 697"/>
                  <a:gd name="txR" fmla="*/ 687 w 687"/>
                  <a:gd name="txB" fmla="*/ 697 h 697"/>
                </a:gdLst>
                <a:ahLst/>
                <a:cxnLst>
                  <a:cxn ang="0">
                    <a:pos x="687" y="209"/>
                  </a:cxn>
                  <a:cxn ang="0">
                    <a:pos x="494" y="0"/>
                  </a:cxn>
                  <a:cxn ang="0">
                    <a:pos x="0" y="463"/>
                  </a:cxn>
                  <a:cxn ang="0">
                    <a:pos x="14" y="472"/>
                  </a:cxn>
                  <a:cxn ang="0">
                    <a:pos x="27" y="482"/>
                  </a:cxn>
                  <a:cxn ang="0">
                    <a:pos x="40" y="495"/>
                  </a:cxn>
                  <a:cxn ang="0">
                    <a:pos x="52" y="510"/>
                  </a:cxn>
                  <a:cxn ang="0">
                    <a:pos x="63" y="528"/>
                  </a:cxn>
                  <a:cxn ang="0">
                    <a:pos x="76" y="545"/>
                  </a:cxn>
                  <a:cxn ang="0">
                    <a:pos x="86" y="564"/>
                  </a:cxn>
                  <a:cxn ang="0">
                    <a:pos x="96" y="583"/>
                  </a:cxn>
                  <a:cxn ang="0">
                    <a:pos x="113" y="619"/>
                  </a:cxn>
                  <a:cxn ang="0">
                    <a:pos x="127" y="652"/>
                  </a:cxn>
                  <a:cxn ang="0">
                    <a:pos x="132" y="667"/>
                  </a:cxn>
                  <a:cxn ang="0">
                    <a:pos x="136" y="680"/>
                  </a:cxn>
                  <a:cxn ang="0">
                    <a:pos x="137" y="690"/>
                  </a:cxn>
                  <a:cxn ang="0">
                    <a:pos x="138" y="697"/>
                  </a:cxn>
                  <a:cxn ang="0">
                    <a:pos x="194" y="651"/>
                  </a:cxn>
                  <a:cxn ang="0">
                    <a:pos x="271" y="585"/>
                  </a:cxn>
                  <a:cxn ang="0">
                    <a:pos x="361" y="505"/>
                  </a:cxn>
                  <a:cxn ang="0">
                    <a:pos x="454" y="421"/>
                  </a:cxn>
                  <a:cxn ang="0">
                    <a:pos x="543" y="341"/>
                  </a:cxn>
                  <a:cxn ang="0">
                    <a:pos x="618" y="274"/>
                  </a:cxn>
                  <a:cxn ang="0">
                    <a:pos x="669" y="227"/>
                  </a:cxn>
                  <a:cxn ang="0">
                    <a:pos x="687" y="209"/>
                  </a:cxn>
                </a:cxnLst>
                <a:rect l="txL" t="txT" r="txR" b="txB"/>
                <a:pathLst>
                  <a:path w="687" h="697">
                    <a:moveTo>
                      <a:pt x="687" y="209"/>
                    </a:moveTo>
                    <a:lnTo>
                      <a:pt x="494" y="0"/>
                    </a:lnTo>
                    <a:lnTo>
                      <a:pt x="0" y="463"/>
                    </a:lnTo>
                    <a:lnTo>
                      <a:pt x="14" y="472"/>
                    </a:lnTo>
                    <a:lnTo>
                      <a:pt x="27" y="482"/>
                    </a:lnTo>
                    <a:lnTo>
                      <a:pt x="40" y="495"/>
                    </a:lnTo>
                    <a:lnTo>
                      <a:pt x="52" y="510"/>
                    </a:lnTo>
                    <a:lnTo>
                      <a:pt x="63" y="528"/>
                    </a:lnTo>
                    <a:lnTo>
                      <a:pt x="76" y="545"/>
                    </a:lnTo>
                    <a:lnTo>
                      <a:pt x="86" y="564"/>
                    </a:lnTo>
                    <a:lnTo>
                      <a:pt x="96" y="583"/>
                    </a:lnTo>
                    <a:lnTo>
                      <a:pt x="113" y="619"/>
                    </a:lnTo>
                    <a:lnTo>
                      <a:pt x="127" y="652"/>
                    </a:lnTo>
                    <a:lnTo>
                      <a:pt x="132" y="667"/>
                    </a:lnTo>
                    <a:lnTo>
                      <a:pt x="136" y="680"/>
                    </a:lnTo>
                    <a:lnTo>
                      <a:pt x="137" y="690"/>
                    </a:lnTo>
                    <a:lnTo>
                      <a:pt x="138" y="697"/>
                    </a:lnTo>
                    <a:lnTo>
                      <a:pt x="194" y="651"/>
                    </a:lnTo>
                    <a:lnTo>
                      <a:pt x="271" y="585"/>
                    </a:lnTo>
                    <a:lnTo>
                      <a:pt x="361" y="505"/>
                    </a:lnTo>
                    <a:lnTo>
                      <a:pt x="454" y="421"/>
                    </a:lnTo>
                    <a:lnTo>
                      <a:pt x="543" y="341"/>
                    </a:lnTo>
                    <a:lnTo>
                      <a:pt x="618" y="274"/>
                    </a:lnTo>
                    <a:lnTo>
                      <a:pt x="669" y="227"/>
                    </a:lnTo>
                    <a:lnTo>
                      <a:pt x="687" y="209"/>
                    </a:lnTo>
                    <a:close/>
                  </a:path>
                </a:pathLst>
              </a:custGeom>
              <a:solidFill>
                <a:schemeClr val="tx1">
                  <a:alpha val="100000"/>
                </a:schemeClr>
              </a:solidFill>
              <a:ln w="9525">
                <a:noFill/>
              </a:ln>
            </p:spPr>
            <p:txBody>
              <a:bodyPr vert="horz" wrap="square" anchor="t"/>
              <a:p>
                <a:endParaRPr>
                  <a:solidFill>
                    <a:srgbClr val="000000"/>
                  </a:solidFill>
                  <a:latin typeface="Arial" panose="020B0604020202020204" charset="-122"/>
                  <a:ea typeface="微软雅黑" panose="020B0503020204020204" charset="-122"/>
                  <a:sym typeface="Arial" panose="020B0604020202020204" charset="-122"/>
                </a:endParaRPr>
              </a:p>
            </p:txBody>
          </p:sp>
        </p:grpSp>
        <p:sp>
          <p:nvSpPr>
            <p:cNvPr id="3137" name="直接连接符 12"/>
            <p:cNvSpPr/>
            <p:nvPr/>
          </p:nvSpPr>
          <p:spPr>
            <a:xfrm>
              <a:off x="1352551" y="407888"/>
              <a:ext cx="1862806" cy="1"/>
            </a:xfrm>
            <a:prstGeom prst="line">
              <a:avLst/>
            </a:prstGeom>
            <a:ln w="12700" cap="flat" cmpd="sng">
              <a:solidFill>
                <a:srgbClr val="BC0021"/>
              </a:solidFill>
              <a:prstDash val="solid"/>
              <a:headEnd type="none" w="med" len="med"/>
              <a:tailEnd type="none" w="med" len="med"/>
            </a:ln>
          </p:spPr>
          <p:txBody>
            <a:bodyPr vert="horz" wrap="square" anchor="t"/>
            <a:p>
              <a:endParaRPr>
                <a:solidFill>
                  <a:srgbClr val="000000"/>
                </a:solidFill>
                <a:latin typeface="Arial" panose="020B0604020202020204" charset="-122"/>
                <a:ea typeface="微软雅黑" panose="020B0503020204020204" charset="-122"/>
                <a:sym typeface="Arial" panose="020B0604020202020204" charset="-122"/>
              </a:endParaRPr>
            </a:p>
          </p:txBody>
        </p:sp>
      </p:grpSp>
    </p:spTree>
  </p:cSld>
  <p:clrMapOvr>
    <a:masterClrMapping/>
  </p:clrMapOvr>
  <p:transition spd="slow" advTm="5380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矩形 1"/>
          <p:cNvSpPr/>
          <p:nvPr/>
        </p:nvSpPr>
        <p:spPr>
          <a:xfrm>
            <a:off x="1162050" y="0"/>
            <a:ext cx="2249488" cy="260350"/>
          </a:xfrm>
          <a:prstGeom prst="rect">
            <a:avLst/>
          </a:prstGeom>
          <a:solidFill>
            <a:srgbClr val="AA2C2F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2291" name="文本框 2"/>
          <p:cNvSpPr/>
          <p:nvPr/>
        </p:nvSpPr>
        <p:spPr>
          <a:xfrm>
            <a:off x="357188" y="130175"/>
            <a:ext cx="3857625" cy="3667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grpSp>
        <p:nvGrpSpPr>
          <p:cNvPr id="12292" name="组合 17"/>
          <p:cNvGrpSpPr/>
          <p:nvPr/>
        </p:nvGrpSpPr>
        <p:grpSpPr>
          <a:xfrm>
            <a:off x="654050" y="1852613"/>
            <a:ext cx="5705475" cy="984250"/>
            <a:chOff x="0" y="0"/>
            <a:chExt cx="4788500" cy="983973"/>
          </a:xfrm>
        </p:grpSpPr>
        <p:sp>
          <p:nvSpPr>
            <p:cNvPr id="12293" name="文本框 18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endParaRPr>
            </a:p>
          </p:txBody>
        </p:sp>
        <p:sp>
          <p:nvSpPr>
            <p:cNvPr id="12294" name="文本框 19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grpSp>
        <p:nvGrpSpPr>
          <p:cNvPr id="12295" name="组合 20"/>
          <p:cNvGrpSpPr/>
          <p:nvPr/>
        </p:nvGrpSpPr>
        <p:grpSpPr>
          <a:xfrm>
            <a:off x="654050" y="3033713"/>
            <a:ext cx="4787900" cy="984250"/>
            <a:chOff x="0" y="0"/>
            <a:chExt cx="4788500" cy="983973"/>
          </a:xfrm>
        </p:grpSpPr>
        <p:sp>
          <p:nvSpPr>
            <p:cNvPr id="12296" name="文本框 21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12297" name="文本框 22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grpSp>
        <p:nvGrpSpPr>
          <p:cNvPr id="12298" name="组合 23"/>
          <p:cNvGrpSpPr/>
          <p:nvPr/>
        </p:nvGrpSpPr>
        <p:grpSpPr>
          <a:xfrm>
            <a:off x="654050" y="4216400"/>
            <a:ext cx="4787900" cy="984250"/>
            <a:chOff x="0" y="0"/>
            <a:chExt cx="4788500" cy="983973"/>
          </a:xfrm>
        </p:grpSpPr>
        <p:sp>
          <p:nvSpPr>
            <p:cNvPr id="12299" name="文本框 24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12300" name="文本框 25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sp>
        <p:nvSpPr>
          <p:cNvPr id="12301" name="文本框 12300"/>
          <p:cNvSpPr txBox="1"/>
          <p:nvPr/>
        </p:nvSpPr>
        <p:spPr>
          <a:xfrm>
            <a:off x="617538" y="1951038"/>
            <a:ext cx="5734050" cy="3667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rPr>
              <a:t>       </a:t>
            </a:r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12302" name="文本框 12301"/>
          <p:cNvSpPr txBox="1"/>
          <p:nvPr/>
        </p:nvSpPr>
        <p:spPr>
          <a:xfrm>
            <a:off x="1073150" y="334963"/>
            <a:ext cx="5438775" cy="5191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latin typeface="Arial" panose="020B0604020202020204" charset="-122"/>
                <a:ea typeface="微软雅黑" panose="020B0503020204020204" charset="-122"/>
              </a:rPr>
              <a:t>满足哪些需求——产品</a:t>
            </a:r>
            <a:endParaRPr lang="zh-CN" altLang="en-US" sz="2800" b="1" dirty="0"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12303" name="圆角矩形 12302"/>
          <p:cNvSpPr/>
          <p:nvPr/>
        </p:nvSpPr>
        <p:spPr>
          <a:xfrm>
            <a:off x="231775" y="1487488"/>
            <a:ext cx="5708650" cy="3094037"/>
          </a:xfrm>
          <a:prstGeom prst="roundRect">
            <a:avLst>
              <a:gd name="adj" fmla="val 16667"/>
            </a:avLst>
          </a:prstGeom>
          <a:solidFill>
            <a:srgbClr val="AA2C2F">
              <a:alpha val="100000"/>
            </a:srgbClr>
          </a:solidFill>
          <a:ln w="9525">
            <a:noFill/>
          </a:ln>
        </p:spPr>
        <p:txBody>
          <a:bodyPr vert="horz" wrap="square"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2304" name="文本框 12303"/>
          <p:cNvSpPr txBox="1"/>
          <p:nvPr/>
        </p:nvSpPr>
        <p:spPr>
          <a:xfrm>
            <a:off x="1484313" y="1362075"/>
            <a:ext cx="48482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>
              <a:latin typeface="Arial" panose="020B0604020202020204" charset="-122"/>
              <a:ea typeface="宋体" panose="02010600030101010101" pitchFamily="2" charset="-122"/>
            </a:endParaRPr>
          </a:p>
        </p:txBody>
      </p:sp>
      <p:sp>
        <p:nvSpPr>
          <p:cNvPr id="12305" name="文本框 12304"/>
          <p:cNvSpPr txBox="1"/>
          <p:nvPr/>
        </p:nvSpPr>
        <p:spPr>
          <a:xfrm>
            <a:off x="344488" y="1457325"/>
            <a:ext cx="5591175" cy="2682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适用对象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小微企业、小微企业业主和个体工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商户。 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endParaRPr lang="zh-CN" alt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基本条件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1.准入小区房产作抵押；2.有固   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定的经营场所，注册1 年以上；3.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经营稳定，无不良信用记录；4.有 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履行合同、偿还债务的意愿和能力。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306" name="圆角矩形 12305"/>
          <p:cNvSpPr/>
          <p:nvPr/>
        </p:nvSpPr>
        <p:spPr>
          <a:xfrm>
            <a:off x="6092825" y="3417888"/>
            <a:ext cx="5988050" cy="3151187"/>
          </a:xfrm>
          <a:prstGeom prst="roundRect">
            <a:avLst>
              <a:gd name="adj" fmla="val 16667"/>
            </a:avLst>
          </a:prstGeom>
          <a:solidFill>
            <a:srgbClr val="AA2C2F">
              <a:alpha val="100000"/>
            </a:srgbClr>
          </a:solidFill>
          <a:ln w="9525">
            <a:noFill/>
          </a:ln>
        </p:spPr>
        <p:txBody>
          <a:bodyPr vert="horz" wrap="square"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2307" name="文本框 12306"/>
          <p:cNvSpPr txBox="1"/>
          <p:nvPr/>
        </p:nvSpPr>
        <p:spPr>
          <a:xfrm>
            <a:off x="6197600" y="3797300"/>
            <a:ext cx="5792788" cy="26225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贷款期限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合同最长10年，单笔最长1年，额度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内循环使用。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主要特点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1.效率高、3个工作日放款；2.额度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大、最高500万元；3.期限活、最7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天、最长10年；4.成本低、现行年利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率3.75%；5.全智能，线上操作、智 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能评估、瞬时审批、随借随还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2308" name="组合 4"/>
          <p:cNvGrpSpPr/>
          <p:nvPr/>
        </p:nvGrpSpPr>
        <p:grpSpPr>
          <a:xfrm>
            <a:off x="8413750" y="-1122362"/>
            <a:ext cx="4995863" cy="4506912"/>
            <a:chOff x="0" y="0"/>
            <a:chExt cx="4960860" cy="4960860"/>
          </a:xfrm>
        </p:grpSpPr>
        <p:grpSp>
          <p:nvGrpSpPr>
            <p:cNvPr id="12309" name="组合 5"/>
            <p:cNvGrpSpPr/>
            <p:nvPr/>
          </p:nvGrpSpPr>
          <p:grpSpPr>
            <a:xfrm>
              <a:off x="0" y="0"/>
              <a:ext cx="4960860" cy="4960860"/>
              <a:chOff x="0" y="0"/>
              <a:chExt cx="7106330" cy="7106330"/>
            </a:xfrm>
          </p:grpSpPr>
          <p:sp>
            <p:nvSpPr>
              <p:cNvPr id="12310" name="椭圆 10"/>
              <p:cNvSpPr/>
              <p:nvPr/>
            </p:nvSpPr>
            <p:spPr>
              <a:xfrm>
                <a:off x="1257640" y="1257640"/>
                <a:ext cx="4591050" cy="459105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2311" name="椭圆 11"/>
              <p:cNvSpPr/>
              <p:nvPr/>
            </p:nvSpPr>
            <p:spPr>
              <a:xfrm>
                <a:off x="1681503" y="1681503"/>
                <a:ext cx="3743325" cy="37433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2312" name="椭圆 12"/>
              <p:cNvSpPr/>
              <p:nvPr/>
            </p:nvSpPr>
            <p:spPr>
              <a:xfrm>
                <a:off x="900453" y="900453"/>
                <a:ext cx="5305425" cy="53054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2313" name="椭圆 13"/>
              <p:cNvSpPr/>
              <p:nvPr/>
            </p:nvSpPr>
            <p:spPr>
              <a:xfrm>
                <a:off x="506866" y="506866"/>
                <a:ext cx="6092598" cy="6092598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2314" name="椭圆 14"/>
              <p:cNvSpPr/>
              <p:nvPr/>
            </p:nvSpPr>
            <p:spPr>
              <a:xfrm>
                <a:off x="0" y="0"/>
                <a:ext cx="7106330" cy="710633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Dot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sp>
          <p:nvSpPr>
            <p:cNvPr id="12315" name="椭圆 6"/>
            <p:cNvSpPr/>
            <p:nvPr/>
          </p:nvSpPr>
          <p:spPr>
            <a:xfrm>
              <a:off x="472606" y="729998"/>
              <a:ext cx="295895" cy="295895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316" name="椭圆 7"/>
            <p:cNvSpPr/>
            <p:nvPr/>
          </p:nvSpPr>
          <p:spPr>
            <a:xfrm>
              <a:off x="3984314" y="3505888"/>
              <a:ext cx="562264" cy="562264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317" name="椭圆 8"/>
            <p:cNvSpPr/>
            <p:nvPr/>
          </p:nvSpPr>
          <p:spPr>
            <a:xfrm>
              <a:off x="377739" y="2612144"/>
              <a:ext cx="408627" cy="408627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318" name="椭圆 9"/>
            <p:cNvSpPr/>
            <p:nvPr/>
          </p:nvSpPr>
          <p:spPr>
            <a:xfrm>
              <a:off x="4259563" y="1344649"/>
              <a:ext cx="220646" cy="220646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12319" name="组合 4"/>
          <p:cNvGrpSpPr/>
          <p:nvPr/>
        </p:nvGrpSpPr>
        <p:grpSpPr>
          <a:xfrm>
            <a:off x="-1320800" y="2938463"/>
            <a:ext cx="5999163" cy="6008687"/>
            <a:chOff x="0" y="0"/>
            <a:chExt cx="4960860" cy="4960860"/>
          </a:xfrm>
        </p:grpSpPr>
        <p:grpSp>
          <p:nvGrpSpPr>
            <p:cNvPr id="12320" name="组合 5"/>
            <p:cNvGrpSpPr/>
            <p:nvPr/>
          </p:nvGrpSpPr>
          <p:grpSpPr>
            <a:xfrm>
              <a:off x="0" y="0"/>
              <a:ext cx="4960860" cy="4960860"/>
              <a:chOff x="0" y="0"/>
              <a:chExt cx="7106330" cy="7106330"/>
            </a:xfrm>
          </p:grpSpPr>
          <p:sp>
            <p:nvSpPr>
              <p:cNvPr id="12321" name="椭圆 10"/>
              <p:cNvSpPr/>
              <p:nvPr/>
            </p:nvSpPr>
            <p:spPr>
              <a:xfrm>
                <a:off x="1257640" y="1257640"/>
                <a:ext cx="4591050" cy="459105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2322" name="椭圆 11"/>
              <p:cNvSpPr/>
              <p:nvPr/>
            </p:nvSpPr>
            <p:spPr>
              <a:xfrm>
                <a:off x="1681503" y="1681503"/>
                <a:ext cx="3743325" cy="37433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2323" name="椭圆 12"/>
              <p:cNvSpPr/>
              <p:nvPr/>
            </p:nvSpPr>
            <p:spPr>
              <a:xfrm>
                <a:off x="900453" y="900453"/>
                <a:ext cx="5305425" cy="53054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2324" name="椭圆 13"/>
              <p:cNvSpPr/>
              <p:nvPr/>
            </p:nvSpPr>
            <p:spPr>
              <a:xfrm>
                <a:off x="506866" y="506866"/>
                <a:ext cx="6092598" cy="6092598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2325" name="椭圆 14"/>
              <p:cNvSpPr/>
              <p:nvPr/>
            </p:nvSpPr>
            <p:spPr>
              <a:xfrm>
                <a:off x="0" y="0"/>
                <a:ext cx="7106330" cy="710633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Dot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sp>
          <p:nvSpPr>
            <p:cNvPr id="12326" name="椭圆 6"/>
            <p:cNvSpPr/>
            <p:nvPr/>
          </p:nvSpPr>
          <p:spPr>
            <a:xfrm>
              <a:off x="472606" y="729998"/>
              <a:ext cx="295895" cy="295895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327" name="椭圆 7"/>
            <p:cNvSpPr/>
            <p:nvPr/>
          </p:nvSpPr>
          <p:spPr>
            <a:xfrm>
              <a:off x="3984314" y="3505888"/>
              <a:ext cx="562264" cy="562264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328" name="椭圆 8"/>
            <p:cNvSpPr/>
            <p:nvPr/>
          </p:nvSpPr>
          <p:spPr>
            <a:xfrm>
              <a:off x="377739" y="2612144"/>
              <a:ext cx="408627" cy="408627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329" name="椭圆 9"/>
            <p:cNvSpPr/>
            <p:nvPr/>
          </p:nvSpPr>
          <p:spPr>
            <a:xfrm>
              <a:off x="4259563" y="1344649"/>
              <a:ext cx="220646" cy="220646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2330" name="文本框 12329"/>
          <p:cNvSpPr txBox="1"/>
          <p:nvPr/>
        </p:nvSpPr>
        <p:spPr>
          <a:xfrm>
            <a:off x="323850" y="962025"/>
            <a:ext cx="2371725" cy="8239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(六)e抵快贷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 advTm="5245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矩形 1"/>
          <p:cNvSpPr/>
          <p:nvPr/>
        </p:nvSpPr>
        <p:spPr>
          <a:xfrm>
            <a:off x="1162050" y="0"/>
            <a:ext cx="2249488" cy="260350"/>
          </a:xfrm>
          <a:prstGeom prst="rect">
            <a:avLst/>
          </a:prstGeom>
          <a:solidFill>
            <a:srgbClr val="AA2C2F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315" name="文本框 2"/>
          <p:cNvSpPr/>
          <p:nvPr/>
        </p:nvSpPr>
        <p:spPr>
          <a:xfrm>
            <a:off x="357188" y="130175"/>
            <a:ext cx="3857625" cy="3667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grpSp>
        <p:nvGrpSpPr>
          <p:cNvPr id="13316" name="组合 17"/>
          <p:cNvGrpSpPr/>
          <p:nvPr/>
        </p:nvGrpSpPr>
        <p:grpSpPr>
          <a:xfrm>
            <a:off x="654050" y="1852613"/>
            <a:ext cx="5705475" cy="984250"/>
            <a:chOff x="0" y="0"/>
            <a:chExt cx="4788500" cy="983973"/>
          </a:xfrm>
        </p:grpSpPr>
        <p:sp>
          <p:nvSpPr>
            <p:cNvPr id="13317" name="文本框 18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endParaRPr>
            </a:p>
          </p:txBody>
        </p:sp>
        <p:sp>
          <p:nvSpPr>
            <p:cNvPr id="13318" name="文本框 19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grpSp>
        <p:nvGrpSpPr>
          <p:cNvPr id="13319" name="组合 20"/>
          <p:cNvGrpSpPr/>
          <p:nvPr/>
        </p:nvGrpSpPr>
        <p:grpSpPr>
          <a:xfrm>
            <a:off x="654050" y="3033713"/>
            <a:ext cx="4787900" cy="984250"/>
            <a:chOff x="0" y="0"/>
            <a:chExt cx="4788500" cy="983973"/>
          </a:xfrm>
        </p:grpSpPr>
        <p:sp>
          <p:nvSpPr>
            <p:cNvPr id="13320" name="文本框 21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13321" name="文本框 22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grpSp>
        <p:nvGrpSpPr>
          <p:cNvPr id="13322" name="组合 23"/>
          <p:cNvGrpSpPr/>
          <p:nvPr/>
        </p:nvGrpSpPr>
        <p:grpSpPr>
          <a:xfrm>
            <a:off x="654050" y="4554538"/>
            <a:ext cx="4787900" cy="984250"/>
            <a:chOff x="0" y="0"/>
            <a:chExt cx="4788500" cy="983973"/>
          </a:xfrm>
        </p:grpSpPr>
        <p:sp>
          <p:nvSpPr>
            <p:cNvPr id="13323" name="文本框 24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13324" name="文本框 25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sp>
        <p:nvSpPr>
          <p:cNvPr id="13325" name="文本框 13324"/>
          <p:cNvSpPr txBox="1"/>
          <p:nvPr/>
        </p:nvSpPr>
        <p:spPr>
          <a:xfrm>
            <a:off x="617538" y="1951038"/>
            <a:ext cx="5734050" cy="3667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rPr>
              <a:t>       </a:t>
            </a:r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13326" name="文本框 13325"/>
          <p:cNvSpPr txBox="1"/>
          <p:nvPr/>
        </p:nvSpPr>
        <p:spPr>
          <a:xfrm>
            <a:off x="1073150" y="334963"/>
            <a:ext cx="5438775" cy="5191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latin typeface="Arial" panose="020B0604020202020204" charset="-122"/>
                <a:ea typeface="微软雅黑" panose="020B0503020204020204" charset="-122"/>
              </a:rPr>
              <a:t>满足哪些需求——产品</a:t>
            </a:r>
            <a:endParaRPr lang="zh-CN" altLang="en-US" sz="2800" b="1" dirty="0"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13327" name="圆角矩形 13326"/>
          <p:cNvSpPr/>
          <p:nvPr/>
        </p:nvSpPr>
        <p:spPr>
          <a:xfrm>
            <a:off x="354013" y="1978025"/>
            <a:ext cx="5708650" cy="3209925"/>
          </a:xfrm>
          <a:prstGeom prst="roundRect">
            <a:avLst>
              <a:gd name="adj" fmla="val 16667"/>
            </a:avLst>
          </a:prstGeom>
          <a:solidFill>
            <a:srgbClr val="AA2C2F">
              <a:alpha val="100000"/>
            </a:srgbClr>
          </a:solidFill>
          <a:ln w="9525">
            <a:noFill/>
          </a:ln>
        </p:spPr>
        <p:txBody>
          <a:bodyPr vert="horz" wrap="square"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328" name="文本框 13327"/>
          <p:cNvSpPr txBox="1"/>
          <p:nvPr/>
        </p:nvSpPr>
        <p:spPr>
          <a:xfrm>
            <a:off x="347663" y="1951038"/>
            <a:ext cx="5591175" cy="32305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适用对象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持续纳税两年以上，纳税信用评级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为Ａ、Ｂ、Ｍ级，无欠税情况的小</a:t>
            </a:r>
            <a:b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</a:b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微企业。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基本条件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1.企业经营正常，有固定的经营场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所，纳税2 年（含）以上；2.企业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法定代表个人征信良好；3.企业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法定代表年龄在18至65岁（不含）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之间。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329" name="圆角矩形 13328"/>
          <p:cNvSpPr/>
          <p:nvPr/>
        </p:nvSpPr>
        <p:spPr>
          <a:xfrm>
            <a:off x="6197600" y="3400425"/>
            <a:ext cx="5745163" cy="2563813"/>
          </a:xfrm>
          <a:prstGeom prst="roundRect">
            <a:avLst>
              <a:gd name="adj" fmla="val 16667"/>
            </a:avLst>
          </a:prstGeom>
          <a:solidFill>
            <a:srgbClr val="AA2C2F">
              <a:alpha val="100000"/>
            </a:srgbClr>
          </a:solidFill>
          <a:ln w="9525">
            <a:noFill/>
          </a:ln>
        </p:spPr>
        <p:txBody>
          <a:bodyPr vert="horz" wrap="square"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330" name="文本框 13329"/>
          <p:cNvSpPr txBox="1"/>
          <p:nvPr/>
        </p:nvSpPr>
        <p:spPr>
          <a:xfrm>
            <a:off x="6438900" y="3800475"/>
            <a:ext cx="5249863" cy="20431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贷款期限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合同期限最长1年。单笔贷款不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超过  180天，1年内循环使用。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主要特点：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1.全线上操作；2.普惠优惠利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率；3.贷款随借随还；4.7*24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小时全天候。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3331" name="组合 4"/>
          <p:cNvGrpSpPr/>
          <p:nvPr/>
        </p:nvGrpSpPr>
        <p:grpSpPr>
          <a:xfrm>
            <a:off x="8413750" y="-1122362"/>
            <a:ext cx="4995863" cy="4506912"/>
            <a:chOff x="0" y="0"/>
            <a:chExt cx="4960860" cy="4960860"/>
          </a:xfrm>
        </p:grpSpPr>
        <p:grpSp>
          <p:nvGrpSpPr>
            <p:cNvPr id="13332" name="组合 5"/>
            <p:cNvGrpSpPr/>
            <p:nvPr/>
          </p:nvGrpSpPr>
          <p:grpSpPr>
            <a:xfrm>
              <a:off x="0" y="0"/>
              <a:ext cx="4960860" cy="4960860"/>
              <a:chOff x="0" y="0"/>
              <a:chExt cx="7106330" cy="7106330"/>
            </a:xfrm>
          </p:grpSpPr>
          <p:sp>
            <p:nvSpPr>
              <p:cNvPr id="13333" name="椭圆 10"/>
              <p:cNvSpPr/>
              <p:nvPr/>
            </p:nvSpPr>
            <p:spPr>
              <a:xfrm>
                <a:off x="1257640" y="1257640"/>
                <a:ext cx="4591050" cy="459105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3334" name="椭圆 11"/>
              <p:cNvSpPr/>
              <p:nvPr/>
            </p:nvSpPr>
            <p:spPr>
              <a:xfrm>
                <a:off x="1681503" y="1681503"/>
                <a:ext cx="3743325" cy="37433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3335" name="椭圆 12"/>
              <p:cNvSpPr/>
              <p:nvPr/>
            </p:nvSpPr>
            <p:spPr>
              <a:xfrm>
                <a:off x="900453" y="900453"/>
                <a:ext cx="5305425" cy="53054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3336" name="椭圆 13"/>
              <p:cNvSpPr/>
              <p:nvPr/>
            </p:nvSpPr>
            <p:spPr>
              <a:xfrm>
                <a:off x="506866" y="506866"/>
                <a:ext cx="6092598" cy="6092598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3337" name="椭圆 14"/>
              <p:cNvSpPr/>
              <p:nvPr/>
            </p:nvSpPr>
            <p:spPr>
              <a:xfrm>
                <a:off x="0" y="0"/>
                <a:ext cx="7106330" cy="710633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Dot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sp>
          <p:nvSpPr>
            <p:cNvPr id="13338" name="椭圆 6"/>
            <p:cNvSpPr/>
            <p:nvPr/>
          </p:nvSpPr>
          <p:spPr>
            <a:xfrm>
              <a:off x="472606" y="729998"/>
              <a:ext cx="295895" cy="295895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3339" name="椭圆 7"/>
            <p:cNvSpPr/>
            <p:nvPr/>
          </p:nvSpPr>
          <p:spPr>
            <a:xfrm>
              <a:off x="3984314" y="3505888"/>
              <a:ext cx="562264" cy="562264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3340" name="椭圆 8"/>
            <p:cNvSpPr/>
            <p:nvPr/>
          </p:nvSpPr>
          <p:spPr>
            <a:xfrm>
              <a:off x="377739" y="2612144"/>
              <a:ext cx="408627" cy="408627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3341" name="椭圆 9"/>
            <p:cNvSpPr/>
            <p:nvPr/>
          </p:nvSpPr>
          <p:spPr>
            <a:xfrm>
              <a:off x="4259563" y="1344649"/>
              <a:ext cx="220646" cy="220646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13342" name="组合 4"/>
          <p:cNvGrpSpPr/>
          <p:nvPr/>
        </p:nvGrpSpPr>
        <p:grpSpPr>
          <a:xfrm>
            <a:off x="-1320800" y="3548063"/>
            <a:ext cx="5997575" cy="6008687"/>
            <a:chOff x="0" y="0"/>
            <a:chExt cx="4960860" cy="4960860"/>
          </a:xfrm>
        </p:grpSpPr>
        <p:grpSp>
          <p:nvGrpSpPr>
            <p:cNvPr id="13343" name="组合 5"/>
            <p:cNvGrpSpPr/>
            <p:nvPr/>
          </p:nvGrpSpPr>
          <p:grpSpPr>
            <a:xfrm>
              <a:off x="0" y="0"/>
              <a:ext cx="4960860" cy="4960860"/>
              <a:chOff x="0" y="0"/>
              <a:chExt cx="7106330" cy="7106330"/>
            </a:xfrm>
          </p:grpSpPr>
          <p:sp>
            <p:nvSpPr>
              <p:cNvPr id="13344" name="椭圆 10"/>
              <p:cNvSpPr/>
              <p:nvPr/>
            </p:nvSpPr>
            <p:spPr>
              <a:xfrm>
                <a:off x="1257640" y="1257640"/>
                <a:ext cx="4591050" cy="459105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3345" name="椭圆 11"/>
              <p:cNvSpPr/>
              <p:nvPr/>
            </p:nvSpPr>
            <p:spPr>
              <a:xfrm>
                <a:off x="1681503" y="1681503"/>
                <a:ext cx="3743325" cy="37433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3346" name="椭圆 12"/>
              <p:cNvSpPr/>
              <p:nvPr/>
            </p:nvSpPr>
            <p:spPr>
              <a:xfrm>
                <a:off x="900453" y="900453"/>
                <a:ext cx="5305425" cy="53054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3347" name="椭圆 13"/>
              <p:cNvSpPr/>
              <p:nvPr/>
            </p:nvSpPr>
            <p:spPr>
              <a:xfrm>
                <a:off x="506866" y="506866"/>
                <a:ext cx="6092598" cy="6092598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3348" name="椭圆 14"/>
              <p:cNvSpPr/>
              <p:nvPr/>
            </p:nvSpPr>
            <p:spPr>
              <a:xfrm>
                <a:off x="0" y="0"/>
                <a:ext cx="7106330" cy="710633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Dot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sp>
          <p:nvSpPr>
            <p:cNvPr id="13349" name="椭圆 6"/>
            <p:cNvSpPr/>
            <p:nvPr/>
          </p:nvSpPr>
          <p:spPr>
            <a:xfrm>
              <a:off x="472606" y="729998"/>
              <a:ext cx="295895" cy="295895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3350" name="椭圆 7"/>
            <p:cNvSpPr/>
            <p:nvPr/>
          </p:nvSpPr>
          <p:spPr>
            <a:xfrm>
              <a:off x="3984314" y="3505888"/>
              <a:ext cx="562264" cy="562264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3351" name="椭圆 8"/>
            <p:cNvSpPr/>
            <p:nvPr/>
          </p:nvSpPr>
          <p:spPr>
            <a:xfrm>
              <a:off x="377739" y="2612144"/>
              <a:ext cx="408627" cy="408627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3352" name="椭圆 9"/>
            <p:cNvSpPr/>
            <p:nvPr/>
          </p:nvSpPr>
          <p:spPr>
            <a:xfrm>
              <a:off x="4259563" y="1344649"/>
              <a:ext cx="220646" cy="220646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3353" name="文本框 13352"/>
          <p:cNvSpPr txBox="1"/>
          <p:nvPr/>
        </p:nvSpPr>
        <p:spPr>
          <a:xfrm>
            <a:off x="357188" y="1228725"/>
            <a:ext cx="2671762" cy="822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(七)税务贷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 advTm="5245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矩形 1"/>
          <p:cNvSpPr/>
          <p:nvPr/>
        </p:nvSpPr>
        <p:spPr>
          <a:xfrm>
            <a:off x="1162050" y="0"/>
            <a:ext cx="2249488" cy="260350"/>
          </a:xfrm>
          <a:prstGeom prst="rect">
            <a:avLst/>
          </a:prstGeom>
          <a:solidFill>
            <a:srgbClr val="AA2C2F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339" name="圆角矩形 14338"/>
          <p:cNvSpPr/>
          <p:nvPr/>
        </p:nvSpPr>
        <p:spPr>
          <a:xfrm>
            <a:off x="5153025" y="1550988"/>
            <a:ext cx="6307138" cy="4414837"/>
          </a:xfrm>
          <a:prstGeom prst="roundRect">
            <a:avLst>
              <a:gd name="adj" fmla="val 16667"/>
            </a:avLst>
          </a:prstGeom>
          <a:solidFill>
            <a:srgbClr val="AA2C2F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14340" name="组合 6"/>
          <p:cNvGrpSpPr/>
          <p:nvPr/>
        </p:nvGrpSpPr>
        <p:grpSpPr>
          <a:xfrm rot="8895762">
            <a:off x="-1214437" y="3205163"/>
            <a:ext cx="2979737" cy="5584825"/>
            <a:chOff x="0" y="0"/>
            <a:chExt cx="2994438" cy="5584928"/>
          </a:xfrm>
        </p:grpSpPr>
        <p:sp>
          <p:nvSpPr>
            <p:cNvPr id="14341" name="任意多边形: 形状 7"/>
            <p:cNvSpPr/>
            <p:nvPr/>
          </p:nvSpPr>
          <p:spPr>
            <a:xfrm>
              <a:off x="0" y="1189441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342" name="任意多边形: 形状 8"/>
            <p:cNvSpPr/>
            <p:nvPr/>
          </p:nvSpPr>
          <p:spPr>
            <a:xfrm>
              <a:off x="394442" y="0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14343" name="组合 9"/>
          <p:cNvGrpSpPr/>
          <p:nvPr/>
        </p:nvGrpSpPr>
        <p:grpSpPr>
          <a:xfrm rot="19918951">
            <a:off x="10855325" y="-1941512"/>
            <a:ext cx="2994025" cy="5570537"/>
            <a:chOff x="0" y="0"/>
            <a:chExt cx="2994438" cy="5584928"/>
          </a:xfrm>
        </p:grpSpPr>
        <p:sp>
          <p:nvSpPr>
            <p:cNvPr id="14344" name="任意多边形: 形状 10"/>
            <p:cNvSpPr/>
            <p:nvPr/>
          </p:nvSpPr>
          <p:spPr>
            <a:xfrm>
              <a:off x="0" y="1189441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345" name="任意多边形: 形状 11"/>
            <p:cNvSpPr/>
            <p:nvPr/>
          </p:nvSpPr>
          <p:spPr>
            <a:xfrm>
              <a:off x="394442" y="0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4346" name="椭圆 12"/>
          <p:cNvSpPr/>
          <p:nvPr/>
        </p:nvSpPr>
        <p:spPr>
          <a:xfrm rot="380614">
            <a:off x="741363" y="5213350"/>
            <a:ext cx="750887" cy="750888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347" name="椭圆 13"/>
          <p:cNvSpPr/>
          <p:nvPr/>
        </p:nvSpPr>
        <p:spPr>
          <a:xfrm>
            <a:off x="10864850" y="806450"/>
            <a:ext cx="392113" cy="390525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348" name="椭圆 14"/>
          <p:cNvSpPr/>
          <p:nvPr/>
        </p:nvSpPr>
        <p:spPr>
          <a:xfrm>
            <a:off x="9856788" y="1474788"/>
            <a:ext cx="390525" cy="392112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349" name="椭圆 15"/>
          <p:cNvSpPr/>
          <p:nvPr/>
        </p:nvSpPr>
        <p:spPr>
          <a:xfrm>
            <a:off x="10691813" y="5240338"/>
            <a:ext cx="993775" cy="993775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350" name="椭圆 16"/>
          <p:cNvSpPr/>
          <p:nvPr/>
        </p:nvSpPr>
        <p:spPr>
          <a:xfrm>
            <a:off x="1117600" y="1531938"/>
            <a:ext cx="390525" cy="392112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14351" name="组合 24"/>
          <p:cNvGrpSpPr/>
          <p:nvPr/>
        </p:nvGrpSpPr>
        <p:grpSpPr>
          <a:xfrm>
            <a:off x="6096000" y="1858963"/>
            <a:ext cx="4768850" cy="1087437"/>
            <a:chOff x="0" y="0"/>
            <a:chExt cx="4769645" cy="1088311"/>
          </a:xfrm>
        </p:grpSpPr>
        <p:sp>
          <p:nvSpPr>
            <p:cNvPr id="14352" name="文本框 17"/>
            <p:cNvSpPr/>
            <p:nvPr/>
          </p:nvSpPr>
          <p:spPr>
            <a:xfrm>
              <a:off x="0" y="0"/>
              <a:ext cx="1594721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14353" name="文本框 18"/>
            <p:cNvSpPr/>
            <p:nvPr/>
          </p:nvSpPr>
          <p:spPr>
            <a:xfrm>
              <a:off x="0" y="565091"/>
              <a:ext cx="4769645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grpSp>
        <p:nvGrpSpPr>
          <p:cNvPr id="14354" name="组合 25"/>
          <p:cNvGrpSpPr/>
          <p:nvPr/>
        </p:nvGrpSpPr>
        <p:grpSpPr>
          <a:xfrm>
            <a:off x="6096000" y="3051175"/>
            <a:ext cx="4768850" cy="1087438"/>
            <a:chOff x="0" y="0"/>
            <a:chExt cx="4769645" cy="1088311"/>
          </a:xfrm>
        </p:grpSpPr>
        <p:sp>
          <p:nvSpPr>
            <p:cNvPr id="14355" name="文本框 19"/>
            <p:cNvSpPr/>
            <p:nvPr/>
          </p:nvSpPr>
          <p:spPr>
            <a:xfrm>
              <a:off x="0" y="0"/>
              <a:ext cx="1594721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14356" name="文本框 20"/>
            <p:cNvSpPr/>
            <p:nvPr/>
          </p:nvSpPr>
          <p:spPr>
            <a:xfrm>
              <a:off x="0" y="565091"/>
              <a:ext cx="4769645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grpSp>
        <p:nvGrpSpPr>
          <p:cNvPr id="14357" name="组合 26"/>
          <p:cNvGrpSpPr/>
          <p:nvPr/>
        </p:nvGrpSpPr>
        <p:grpSpPr>
          <a:xfrm>
            <a:off x="6096000" y="4241800"/>
            <a:ext cx="4768850" cy="1089025"/>
            <a:chOff x="0" y="0"/>
            <a:chExt cx="4769645" cy="1088313"/>
          </a:xfrm>
        </p:grpSpPr>
        <p:sp>
          <p:nvSpPr>
            <p:cNvPr id="14358" name="文本框 21"/>
            <p:cNvSpPr/>
            <p:nvPr/>
          </p:nvSpPr>
          <p:spPr>
            <a:xfrm>
              <a:off x="0" y="0"/>
              <a:ext cx="1594721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14359" name="文本框 22"/>
            <p:cNvSpPr/>
            <p:nvPr/>
          </p:nvSpPr>
          <p:spPr>
            <a:xfrm>
              <a:off x="0" y="565093"/>
              <a:ext cx="4769645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sp>
        <p:nvSpPr>
          <p:cNvPr id="14360" name="文本框 14359"/>
          <p:cNvSpPr txBox="1"/>
          <p:nvPr/>
        </p:nvSpPr>
        <p:spPr>
          <a:xfrm>
            <a:off x="5429250" y="1817688"/>
            <a:ext cx="5627688" cy="32908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背景：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尼龙城入驻企业、河南某新材料有限公司因购进原材料急需资金。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方案：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我行在调查中了解到，企业纳税情况较好，提出了“税务贷”解决方案。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效果：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我行客户经理现场指导客户线上申请，当天获取了贷款额度，企业次日就在线上提取了300万元的纯信用贷款，为客户解了燃眉之急。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361" name="文本框 14360"/>
          <p:cNvSpPr txBox="1"/>
          <p:nvPr/>
        </p:nvSpPr>
        <p:spPr>
          <a:xfrm>
            <a:off x="1069975" y="371475"/>
            <a:ext cx="3738563" cy="9445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latin typeface="Arial" panose="020B0604020202020204" charset="-122"/>
                <a:ea typeface="微软雅黑" panose="020B0503020204020204" charset="-122"/>
              </a:rPr>
              <a:t>满足哪些需求——产品</a:t>
            </a:r>
            <a:endParaRPr lang="zh-CN" altLang="en-US" sz="2800" b="1" dirty="0">
              <a:latin typeface="Arial" panose="020B0604020202020204" charset="-122"/>
              <a:ea typeface="微软雅黑" panose="020B0503020204020204" charset="-122"/>
            </a:endParaRPr>
          </a:p>
          <a:p>
            <a:endParaRPr lang="zh-CN" altLang="en-US" sz="2800" b="1" dirty="0">
              <a:latin typeface="Arial" panose="020B0604020202020204" charset="-122"/>
              <a:ea typeface="微软雅黑" panose="020B0503020204020204" charset="-122"/>
            </a:endParaRPr>
          </a:p>
        </p:txBody>
      </p:sp>
      <p:pic>
        <p:nvPicPr>
          <p:cNvPr id="14362" name="图片 4"/>
          <p:cNvPicPr>
            <a:picLocks noChangeAspect="1"/>
          </p:cNvPicPr>
          <p:nvPr/>
        </p:nvPicPr>
        <p:blipFill>
          <a:blip r:embed="rId1"/>
          <a:srcRect r="14018"/>
          <a:stretch>
            <a:fillRect/>
          </a:stretch>
        </p:blipFill>
        <p:spPr>
          <a:xfrm>
            <a:off x="225425" y="1704975"/>
            <a:ext cx="4957763" cy="384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63" name="文本框 14362"/>
          <p:cNvSpPr txBox="1"/>
          <p:nvPr/>
        </p:nvSpPr>
        <p:spPr>
          <a:xfrm>
            <a:off x="5838825" y="869950"/>
            <a:ext cx="48529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税务贷案例（尼龙城入驻企业）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 advTm="3588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矩形 1"/>
          <p:cNvSpPr/>
          <p:nvPr/>
        </p:nvSpPr>
        <p:spPr>
          <a:xfrm>
            <a:off x="1162050" y="0"/>
            <a:ext cx="2249488" cy="260350"/>
          </a:xfrm>
          <a:prstGeom prst="rect">
            <a:avLst/>
          </a:prstGeom>
          <a:solidFill>
            <a:srgbClr val="AA2C2F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5363" name="圆角矩形 15362"/>
          <p:cNvSpPr/>
          <p:nvPr/>
        </p:nvSpPr>
        <p:spPr>
          <a:xfrm>
            <a:off x="5246688" y="1416050"/>
            <a:ext cx="6713537" cy="4700588"/>
          </a:xfrm>
          <a:prstGeom prst="roundRect">
            <a:avLst>
              <a:gd name="adj" fmla="val 16667"/>
            </a:avLst>
          </a:prstGeom>
          <a:solidFill>
            <a:srgbClr val="AA2C2F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15364" name="组合 6"/>
          <p:cNvGrpSpPr/>
          <p:nvPr/>
        </p:nvGrpSpPr>
        <p:grpSpPr>
          <a:xfrm rot="8895762">
            <a:off x="-1214437" y="3205163"/>
            <a:ext cx="2979737" cy="5584825"/>
            <a:chOff x="0" y="0"/>
            <a:chExt cx="2994438" cy="5584928"/>
          </a:xfrm>
        </p:grpSpPr>
        <p:sp>
          <p:nvSpPr>
            <p:cNvPr id="15365" name="任意多边形: 形状 7"/>
            <p:cNvSpPr/>
            <p:nvPr/>
          </p:nvSpPr>
          <p:spPr>
            <a:xfrm>
              <a:off x="0" y="1189441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5366" name="任意多边形: 形状 8"/>
            <p:cNvSpPr/>
            <p:nvPr/>
          </p:nvSpPr>
          <p:spPr>
            <a:xfrm>
              <a:off x="394442" y="0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15367" name="组合 9"/>
          <p:cNvGrpSpPr/>
          <p:nvPr/>
        </p:nvGrpSpPr>
        <p:grpSpPr>
          <a:xfrm rot="19918951">
            <a:off x="10855325" y="-1941512"/>
            <a:ext cx="2994025" cy="5570537"/>
            <a:chOff x="0" y="0"/>
            <a:chExt cx="2994438" cy="5584928"/>
          </a:xfrm>
        </p:grpSpPr>
        <p:sp>
          <p:nvSpPr>
            <p:cNvPr id="15368" name="任意多边形: 形状 10"/>
            <p:cNvSpPr/>
            <p:nvPr/>
          </p:nvSpPr>
          <p:spPr>
            <a:xfrm>
              <a:off x="0" y="1189441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5369" name="任意多边形: 形状 11"/>
            <p:cNvSpPr/>
            <p:nvPr/>
          </p:nvSpPr>
          <p:spPr>
            <a:xfrm>
              <a:off x="394442" y="0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5370" name="椭圆 12"/>
          <p:cNvSpPr/>
          <p:nvPr/>
        </p:nvSpPr>
        <p:spPr>
          <a:xfrm rot="380614">
            <a:off x="741363" y="5213350"/>
            <a:ext cx="750887" cy="750888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5371" name="椭圆 13"/>
          <p:cNvSpPr/>
          <p:nvPr/>
        </p:nvSpPr>
        <p:spPr>
          <a:xfrm>
            <a:off x="10864850" y="806450"/>
            <a:ext cx="392113" cy="390525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5372" name="椭圆 14"/>
          <p:cNvSpPr/>
          <p:nvPr/>
        </p:nvSpPr>
        <p:spPr>
          <a:xfrm>
            <a:off x="9856788" y="1474788"/>
            <a:ext cx="390525" cy="392112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5373" name="椭圆 16"/>
          <p:cNvSpPr/>
          <p:nvPr/>
        </p:nvSpPr>
        <p:spPr>
          <a:xfrm>
            <a:off x="1117600" y="1531938"/>
            <a:ext cx="390525" cy="392112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15374" name="组合 24"/>
          <p:cNvGrpSpPr/>
          <p:nvPr/>
        </p:nvGrpSpPr>
        <p:grpSpPr>
          <a:xfrm>
            <a:off x="6096000" y="1858963"/>
            <a:ext cx="4768850" cy="1087437"/>
            <a:chOff x="0" y="0"/>
            <a:chExt cx="4769645" cy="1088311"/>
          </a:xfrm>
        </p:grpSpPr>
        <p:sp>
          <p:nvSpPr>
            <p:cNvPr id="15375" name="文本框 17"/>
            <p:cNvSpPr/>
            <p:nvPr/>
          </p:nvSpPr>
          <p:spPr>
            <a:xfrm>
              <a:off x="0" y="0"/>
              <a:ext cx="1594721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15376" name="文本框 18"/>
            <p:cNvSpPr/>
            <p:nvPr/>
          </p:nvSpPr>
          <p:spPr>
            <a:xfrm>
              <a:off x="0" y="565091"/>
              <a:ext cx="4769645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grpSp>
        <p:nvGrpSpPr>
          <p:cNvPr id="15377" name="组合 25"/>
          <p:cNvGrpSpPr/>
          <p:nvPr/>
        </p:nvGrpSpPr>
        <p:grpSpPr>
          <a:xfrm>
            <a:off x="6096000" y="3051175"/>
            <a:ext cx="4768850" cy="1087438"/>
            <a:chOff x="0" y="0"/>
            <a:chExt cx="4769645" cy="1088311"/>
          </a:xfrm>
        </p:grpSpPr>
        <p:sp>
          <p:nvSpPr>
            <p:cNvPr id="15378" name="文本框 19"/>
            <p:cNvSpPr/>
            <p:nvPr/>
          </p:nvSpPr>
          <p:spPr>
            <a:xfrm>
              <a:off x="0" y="0"/>
              <a:ext cx="1594721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15379" name="文本框 20"/>
            <p:cNvSpPr/>
            <p:nvPr/>
          </p:nvSpPr>
          <p:spPr>
            <a:xfrm>
              <a:off x="0" y="565091"/>
              <a:ext cx="4769645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grpSp>
        <p:nvGrpSpPr>
          <p:cNvPr id="15380" name="组合 26"/>
          <p:cNvGrpSpPr/>
          <p:nvPr/>
        </p:nvGrpSpPr>
        <p:grpSpPr>
          <a:xfrm>
            <a:off x="6096000" y="4241800"/>
            <a:ext cx="4768850" cy="1089025"/>
            <a:chOff x="0" y="0"/>
            <a:chExt cx="4769645" cy="1088313"/>
          </a:xfrm>
        </p:grpSpPr>
        <p:sp>
          <p:nvSpPr>
            <p:cNvPr id="15381" name="文本框 21"/>
            <p:cNvSpPr/>
            <p:nvPr/>
          </p:nvSpPr>
          <p:spPr>
            <a:xfrm>
              <a:off x="0" y="0"/>
              <a:ext cx="1594721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15382" name="文本框 22"/>
            <p:cNvSpPr/>
            <p:nvPr/>
          </p:nvSpPr>
          <p:spPr>
            <a:xfrm>
              <a:off x="0" y="565093"/>
              <a:ext cx="4769645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sp>
        <p:nvSpPr>
          <p:cNvPr id="15383" name="文本框 15382"/>
          <p:cNvSpPr txBox="1"/>
          <p:nvPr/>
        </p:nvSpPr>
        <p:spPr>
          <a:xfrm>
            <a:off x="5503863" y="1724025"/>
            <a:ext cx="6626225" cy="39020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背景：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平叶快速通道是我市重点建设项目，是市区中部重要交通干线，是打通尼龙化工、盐化工产业园区的又一重要通道，项目能够促进中心城区向临河拓展，有利于城市形态向开敞型转变。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方案：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由于项目投资大、回收期长，我行提供了项目贷款融资解决方案。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效果：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我行于2020年6月报经省行审批，发放项目贷款4.7亿元，期限13.5年，确保了平叶快速通道于2020年12月26日全线通车。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384" name="文本框 15383"/>
          <p:cNvSpPr txBox="1"/>
          <p:nvPr/>
        </p:nvSpPr>
        <p:spPr>
          <a:xfrm>
            <a:off x="1069975" y="371475"/>
            <a:ext cx="3738563" cy="9445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latin typeface="Arial" panose="020B0604020202020204" charset="-122"/>
                <a:ea typeface="微软雅黑" panose="020B0503020204020204" charset="-122"/>
              </a:rPr>
              <a:t>满足哪些需求——产品</a:t>
            </a:r>
            <a:endParaRPr lang="zh-CN" altLang="en-US" sz="2800" b="1" dirty="0">
              <a:latin typeface="Arial" panose="020B0604020202020204" charset="-122"/>
              <a:ea typeface="微软雅黑" panose="020B0503020204020204" charset="-122"/>
            </a:endParaRPr>
          </a:p>
          <a:p>
            <a:endParaRPr lang="zh-CN" altLang="en-US" sz="2800" b="1" dirty="0">
              <a:latin typeface="Arial" panose="020B0604020202020204" charset="-122"/>
              <a:ea typeface="微软雅黑" panose="020B0503020204020204" charset="-122"/>
            </a:endParaRPr>
          </a:p>
        </p:txBody>
      </p:sp>
      <p:pic>
        <p:nvPicPr>
          <p:cNvPr id="15385" name="图片 4"/>
          <p:cNvPicPr>
            <a:picLocks noChangeAspect="1"/>
          </p:cNvPicPr>
          <p:nvPr/>
        </p:nvPicPr>
        <p:blipFill>
          <a:blip r:embed="rId1"/>
          <a:srcRect r="14018"/>
          <a:stretch>
            <a:fillRect/>
          </a:stretch>
        </p:blipFill>
        <p:spPr>
          <a:xfrm>
            <a:off x="377825" y="1979613"/>
            <a:ext cx="4957763" cy="384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86" name="文本框 15385"/>
          <p:cNvSpPr txBox="1"/>
          <p:nvPr/>
        </p:nvSpPr>
        <p:spPr>
          <a:xfrm>
            <a:off x="6486525" y="858838"/>
            <a:ext cx="4378325" cy="457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重点项目案例（平叶快速通道）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 advTm="3588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6386" name="组合 4"/>
          <p:cNvGrpSpPr/>
          <p:nvPr/>
        </p:nvGrpSpPr>
        <p:grpSpPr>
          <a:xfrm rot="19918951">
            <a:off x="10855325" y="-1946275"/>
            <a:ext cx="2994025" cy="5575300"/>
            <a:chOff x="0" y="0"/>
            <a:chExt cx="2994438" cy="5584928"/>
          </a:xfrm>
        </p:grpSpPr>
        <p:sp>
          <p:nvSpPr>
            <p:cNvPr id="16387" name="任意多边形: 形状 5"/>
            <p:cNvSpPr/>
            <p:nvPr/>
          </p:nvSpPr>
          <p:spPr>
            <a:xfrm>
              <a:off x="0" y="1189441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6388" name="任意多边形: 形状 6"/>
            <p:cNvSpPr/>
            <p:nvPr/>
          </p:nvSpPr>
          <p:spPr>
            <a:xfrm>
              <a:off x="394442" y="0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6389" name="椭圆 8"/>
          <p:cNvSpPr/>
          <p:nvPr/>
        </p:nvSpPr>
        <p:spPr>
          <a:xfrm>
            <a:off x="10864850" y="806450"/>
            <a:ext cx="392113" cy="390525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6390" name="文本框 16389"/>
          <p:cNvSpPr txBox="1"/>
          <p:nvPr/>
        </p:nvSpPr>
        <p:spPr>
          <a:xfrm>
            <a:off x="1460500" y="1765300"/>
            <a:ext cx="2316163" cy="5175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CC1829"/>
                </a:solidFill>
                <a:latin typeface="Arial" panose="020B0604020202020204" charset="-122"/>
                <a:ea typeface="微软雅黑" panose="020B0503020204020204" charset="-122"/>
              </a:rPr>
              <a:t>交通枢纽建设</a:t>
            </a:r>
            <a:endParaRPr lang="zh-CN" altLang="en-US" sz="2800" b="1" dirty="0">
              <a:solidFill>
                <a:srgbClr val="CC1829"/>
              </a:solidFill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16391" name="文本框 16390"/>
          <p:cNvSpPr txBox="1"/>
          <p:nvPr/>
        </p:nvSpPr>
        <p:spPr>
          <a:xfrm>
            <a:off x="944563" y="2263775"/>
            <a:ext cx="3151187" cy="1920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rPr>
              <a:t>       向郑万高铁、周驻南高速、平叶快速路、大西环等重点项目审批项目贷款15.78亿元，支持重点项目建设。</a:t>
            </a:r>
            <a:endParaRPr lang="zh-CN" altLang="en-US" sz="2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字魂58号-创中黑" pitchFamily="2" charset="-122"/>
            </a:endParaRPr>
          </a:p>
          <a:p>
            <a:endParaRPr lang="zh-CN" altLang="en-US" sz="2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字魂58号-创中黑" pitchFamily="2" charset="-122"/>
            </a:endParaRPr>
          </a:p>
        </p:txBody>
      </p:sp>
      <p:sp>
        <p:nvSpPr>
          <p:cNvPr id="16392" name="文本框 16391"/>
          <p:cNvSpPr txBox="1"/>
          <p:nvPr/>
        </p:nvSpPr>
        <p:spPr>
          <a:xfrm>
            <a:off x="4540250" y="1765300"/>
            <a:ext cx="2671763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p>
            <a:r>
              <a:rPr lang="zh-CN" altLang="en-US" sz="2800" b="1" dirty="0">
                <a:solidFill>
                  <a:srgbClr val="CC1829"/>
                </a:solidFill>
                <a:latin typeface="Arial" panose="020B0604020202020204" charset="-122"/>
                <a:ea typeface="微软雅黑" panose="020B0503020204020204" charset="-122"/>
              </a:rPr>
              <a:t>“两山”理论实践</a:t>
            </a:r>
            <a:endParaRPr lang="zh-CN" altLang="en-US" sz="2800" b="1" dirty="0">
              <a:solidFill>
                <a:srgbClr val="CC1829"/>
              </a:solidFill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16393" name="文本框 16392"/>
          <p:cNvSpPr txBox="1"/>
          <p:nvPr/>
        </p:nvSpPr>
        <p:spPr>
          <a:xfrm>
            <a:off x="4389438" y="2271713"/>
            <a:ext cx="3433762" cy="16144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rPr>
              <a:t>       向鲁山将相河治理、宝丰君文湿地公园、宝丰玉带河改造提升等生态项目审批项目贷款9.4亿元，支持生态改善。</a:t>
            </a:r>
            <a:endParaRPr lang="zh-CN" altLang="en-US" sz="2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字魂58号-创中黑" pitchFamily="2" charset="-122"/>
            </a:endParaRPr>
          </a:p>
        </p:txBody>
      </p:sp>
      <p:sp>
        <p:nvSpPr>
          <p:cNvPr id="16394" name="文本框 16393"/>
          <p:cNvSpPr txBox="1"/>
          <p:nvPr/>
        </p:nvSpPr>
        <p:spPr>
          <a:xfrm>
            <a:off x="8204200" y="1765300"/>
            <a:ext cx="2316163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p>
            <a:r>
              <a:rPr lang="zh-CN" altLang="en-US" sz="2800" b="1" dirty="0">
                <a:solidFill>
                  <a:srgbClr val="CC1829"/>
                </a:solidFill>
                <a:latin typeface="Arial" panose="020B0604020202020204" charset="-122"/>
                <a:ea typeface="微软雅黑" panose="020B0503020204020204" charset="-122"/>
              </a:rPr>
              <a:t>基础设施建设</a:t>
            </a:r>
            <a:endParaRPr lang="zh-CN" altLang="en-US" sz="2800" b="1" dirty="0">
              <a:solidFill>
                <a:srgbClr val="CC1829"/>
              </a:solidFill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16395" name="文本框 16394"/>
          <p:cNvSpPr txBox="1"/>
          <p:nvPr/>
        </p:nvSpPr>
        <p:spPr>
          <a:xfrm>
            <a:off x="7821613" y="2355850"/>
            <a:ext cx="3435350" cy="13096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rPr>
              <a:t>      正在支持的高新区城市路网建设项目、“四馆一中心”项目等重点项目审批项目贷款16.3亿元。</a:t>
            </a:r>
            <a:endParaRPr lang="zh-CN" altLang="en-US" sz="2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字魂58号-创中黑" pitchFamily="2" charset="-122"/>
            </a:endParaRPr>
          </a:p>
        </p:txBody>
      </p:sp>
      <p:sp>
        <p:nvSpPr>
          <p:cNvPr id="16396" name="文本框 16395"/>
          <p:cNvSpPr txBox="1"/>
          <p:nvPr/>
        </p:nvSpPr>
        <p:spPr>
          <a:xfrm>
            <a:off x="774700" y="4000500"/>
            <a:ext cx="3514725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b="1" dirty="0">
                <a:solidFill>
                  <a:srgbClr val="CC1829"/>
                </a:solidFill>
                <a:latin typeface="Arial" panose="020B0604020202020204" charset="-122"/>
                <a:ea typeface="微软雅黑" panose="020B0503020204020204" charset="-122"/>
              </a:rPr>
              <a:t>尼龙新材料基地建设</a:t>
            </a:r>
            <a:endParaRPr lang="zh-CN" altLang="en-US" sz="2800" b="1" dirty="0">
              <a:solidFill>
                <a:srgbClr val="CC1829"/>
              </a:solidFill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16397" name="文本框 16396"/>
          <p:cNvSpPr txBox="1"/>
          <p:nvPr/>
        </p:nvSpPr>
        <p:spPr>
          <a:xfrm>
            <a:off x="944563" y="4619625"/>
            <a:ext cx="3151187" cy="13112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rPr>
              <a:t>       为9家企业发放融资16.2亿元，融资品种涵盖项目贷款、流资贷款、基金、融资租赁等多产品。</a:t>
            </a:r>
            <a:endParaRPr lang="zh-CN" altLang="en-US" sz="2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字魂58号-创中黑" pitchFamily="2" charset="-122"/>
            </a:endParaRPr>
          </a:p>
        </p:txBody>
      </p:sp>
      <p:sp>
        <p:nvSpPr>
          <p:cNvPr id="16398" name="文本框 16397"/>
          <p:cNvSpPr txBox="1"/>
          <p:nvPr/>
        </p:nvSpPr>
        <p:spPr>
          <a:xfrm>
            <a:off x="4895850" y="4016375"/>
            <a:ext cx="2316163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p>
            <a:r>
              <a:rPr lang="zh-CN" altLang="en-US" sz="2800" b="1" dirty="0">
                <a:solidFill>
                  <a:srgbClr val="CC1829"/>
                </a:solidFill>
                <a:latin typeface="Arial" panose="020B0604020202020204" charset="-122"/>
                <a:ea typeface="微软雅黑" panose="020B0503020204020204" charset="-122"/>
              </a:rPr>
              <a:t>能源基地建设</a:t>
            </a:r>
            <a:endParaRPr lang="zh-CN" altLang="en-US" sz="2800" b="1" dirty="0">
              <a:solidFill>
                <a:srgbClr val="CC1829"/>
              </a:solidFill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16399" name="文本框 16398"/>
          <p:cNvSpPr txBox="1"/>
          <p:nvPr/>
        </p:nvSpPr>
        <p:spPr>
          <a:xfrm>
            <a:off x="4389438" y="4635500"/>
            <a:ext cx="3225800" cy="13112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rPr>
              <a:t>       先后支持了许继风电、大唐郏县风电、大唐清洁能源等项目审批项目贷款3.2亿元，支持新能源项目。  </a:t>
            </a:r>
            <a:endParaRPr lang="zh-CN" altLang="en-US" sz="2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字魂58号-创中黑" pitchFamily="2" charset="-122"/>
            </a:endParaRPr>
          </a:p>
        </p:txBody>
      </p:sp>
      <p:sp>
        <p:nvSpPr>
          <p:cNvPr id="16400" name="文本框 16399"/>
          <p:cNvSpPr txBox="1"/>
          <p:nvPr/>
        </p:nvSpPr>
        <p:spPr>
          <a:xfrm>
            <a:off x="8188325" y="4016375"/>
            <a:ext cx="267335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p>
            <a:r>
              <a:rPr lang="zh-CN" altLang="en-US" sz="2800" b="1" dirty="0">
                <a:solidFill>
                  <a:srgbClr val="CC1829"/>
                </a:solidFill>
                <a:latin typeface="Arial" panose="020B0604020202020204" charset="-122"/>
                <a:ea typeface="微软雅黑" panose="020B0503020204020204" charset="-122"/>
              </a:rPr>
              <a:t>城镇化建设领域</a:t>
            </a:r>
            <a:endParaRPr lang="zh-CN" altLang="en-US" sz="2800" b="1" dirty="0">
              <a:solidFill>
                <a:srgbClr val="CC1829"/>
              </a:solidFill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16401" name="文本框 16400"/>
          <p:cNvSpPr txBox="1"/>
          <p:nvPr/>
        </p:nvSpPr>
        <p:spPr>
          <a:xfrm>
            <a:off x="7821613" y="4681538"/>
            <a:ext cx="3435350" cy="13096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rPr>
              <a:t>       向叶县化工滨河新区、石龙区龙康苑小区等重大民生工程发放项目贷款14亿元，支持重点民生工程建设。</a:t>
            </a:r>
            <a:endParaRPr lang="zh-CN" altLang="en-US" sz="2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字魂58号-创中黑" pitchFamily="2" charset="-122"/>
            </a:endParaRPr>
          </a:p>
        </p:txBody>
      </p:sp>
      <p:grpSp>
        <p:nvGrpSpPr>
          <p:cNvPr id="16402" name="组合 1"/>
          <p:cNvGrpSpPr/>
          <p:nvPr/>
        </p:nvGrpSpPr>
        <p:grpSpPr>
          <a:xfrm rot="10306172">
            <a:off x="-1219200" y="3205163"/>
            <a:ext cx="2984500" cy="5584825"/>
            <a:chOff x="0" y="0"/>
            <a:chExt cx="2994438" cy="5584928"/>
          </a:xfrm>
        </p:grpSpPr>
        <p:sp>
          <p:nvSpPr>
            <p:cNvPr id="16403" name="任意多边形: 形状 2"/>
            <p:cNvSpPr/>
            <p:nvPr/>
          </p:nvSpPr>
          <p:spPr>
            <a:xfrm>
              <a:off x="0" y="1189441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6404" name="任意多边形: 形状 3"/>
            <p:cNvSpPr/>
            <p:nvPr/>
          </p:nvSpPr>
          <p:spPr>
            <a:xfrm>
              <a:off x="394442" y="0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6405" name="文本框 16404"/>
          <p:cNvSpPr txBox="1"/>
          <p:nvPr/>
        </p:nvSpPr>
        <p:spPr>
          <a:xfrm>
            <a:off x="4289425" y="2835275"/>
            <a:ext cx="3111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b="1" dirty="0">
              <a:solidFill>
                <a:srgbClr val="FECC2B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endParaRPr lang="zh-CN" altLang="en-US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endParaRPr lang="zh-CN" altLang="en-US" dirty="0">
              <a:latin typeface="Arial" panose="020B0604020202020204" charset="-122"/>
              <a:ea typeface="宋体" panose="02010600030101010101" pitchFamily="2" charset="-122"/>
            </a:endParaRPr>
          </a:p>
        </p:txBody>
      </p:sp>
      <p:sp>
        <p:nvSpPr>
          <p:cNvPr id="16406" name="矩形 1"/>
          <p:cNvSpPr/>
          <p:nvPr/>
        </p:nvSpPr>
        <p:spPr>
          <a:xfrm>
            <a:off x="1162050" y="0"/>
            <a:ext cx="2249488" cy="260350"/>
          </a:xfrm>
          <a:prstGeom prst="rect">
            <a:avLst/>
          </a:prstGeom>
          <a:solidFill>
            <a:srgbClr val="AA2C2F">
              <a:alpha val="100000"/>
            </a:srgbClr>
          </a:solidFill>
          <a:ln w="9525">
            <a:noFill/>
          </a:ln>
        </p:spPr>
        <p:txBody>
          <a:bodyPr vert="horz" wrap="square"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6407" name="文本框 2"/>
          <p:cNvSpPr/>
          <p:nvPr/>
        </p:nvSpPr>
        <p:spPr>
          <a:xfrm>
            <a:off x="158750" y="282575"/>
            <a:ext cx="5149850" cy="7620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 algn="ctr"/>
            <a:r>
              <a:rPr lang="zh-CN" altLang="en-US" sz="2800" b="1" dirty="0">
                <a:latin typeface="Arial" panose="020B0604020202020204" charset="-122"/>
                <a:ea typeface="微软雅黑" panose="020B0503020204020204" charset="-122"/>
              </a:rPr>
              <a:t>满足哪些需求——产品</a:t>
            </a:r>
            <a:endParaRPr lang="zh-CN" altLang="en-US" sz="2800" b="1" dirty="0">
              <a:latin typeface="Arial" panose="020B0604020202020204" charset="-122"/>
              <a:ea typeface="微软雅黑" panose="020B0503020204020204" charset="-122"/>
            </a:endParaRPr>
          </a:p>
          <a:p>
            <a:pPr algn="ctr"/>
            <a:endParaRPr lang="zh-CN" altLang="en-US" sz="1600" b="1" dirty="0"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16408" name="文本框 16407"/>
          <p:cNvSpPr txBox="1"/>
          <p:nvPr/>
        </p:nvSpPr>
        <p:spPr>
          <a:xfrm>
            <a:off x="4411663" y="1028700"/>
            <a:ext cx="33242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charset="-122"/>
              </a:rPr>
              <a:t>“七地一枢纽”案例</a:t>
            </a:r>
            <a:endParaRPr lang="zh-CN" altLang="en-US" sz="2400" b="1" dirty="0">
              <a:latin typeface="Arial" panose="020B0604020202020204" charset="-122"/>
            </a:endParaRPr>
          </a:p>
        </p:txBody>
      </p:sp>
    </p:spTree>
  </p:cSld>
  <p:clrMapOvr>
    <a:masterClrMapping/>
  </p:clrMapOvr>
  <p:transition spd="slow" advTm="3768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矩形 1"/>
          <p:cNvSpPr/>
          <p:nvPr/>
        </p:nvSpPr>
        <p:spPr>
          <a:xfrm>
            <a:off x="1162050" y="0"/>
            <a:ext cx="2249488" cy="260350"/>
          </a:xfrm>
          <a:prstGeom prst="rect">
            <a:avLst/>
          </a:prstGeom>
          <a:solidFill>
            <a:srgbClr val="AA2C2F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7411" name="文本框 2"/>
          <p:cNvSpPr/>
          <p:nvPr/>
        </p:nvSpPr>
        <p:spPr>
          <a:xfrm>
            <a:off x="42863" y="290513"/>
            <a:ext cx="6391275" cy="5191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 lang="zh-CN" altLang="en-US" sz="2800" b="1" dirty="0">
              <a:latin typeface="Arial" panose="020B0604020202020204" charset="-122"/>
              <a:ea typeface="微软雅黑" panose="020B0503020204020204" charset="-122"/>
            </a:endParaRPr>
          </a:p>
        </p:txBody>
      </p:sp>
      <p:grpSp>
        <p:nvGrpSpPr>
          <p:cNvPr id="17412" name="组合 39"/>
          <p:cNvGrpSpPr/>
          <p:nvPr/>
        </p:nvGrpSpPr>
        <p:grpSpPr>
          <a:xfrm>
            <a:off x="2155825" y="1698625"/>
            <a:ext cx="4791075" cy="1538288"/>
            <a:chOff x="0" y="0"/>
            <a:chExt cx="4789714" cy="1538514"/>
          </a:xfrm>
        </p:grpSpPr>
        <p:sp>
          <p:nvSpPr>
            <p:cNvPr id="17413" name="矩形: 圆角 3"/>
            <p:cNvSpPr/>
            <p:nvPr/>
          </p:nvSpPr>
          <p:spPr>
            <a:xfrm>
              <a:off x="0" y="0"/>
              <a:ext cx="4789714" cy="153851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grpSp>
          <p:nvGrpSpPr>
            <p:cNvPr id="17414" name="组合 14"/>
            <p:cNvGrpSpPr/>
            <p:nvPr/>
          </p:nvGrpSpPr>
          <p:grpSpPr>
            <a:xfrm>
              <a:off x="140620" y="232229"/>
              <a:ext cx="1074057" cy="1074057"/>
              <a:chOff x="0" y="0"/>
              <a:chExt cx="1074057" cy="1074057"/>
            </a:xfrm>
          </p:grpSpPr>
          <p:sp>
            <p:nvSpPr>
              <p:cNvPr id="17415" name="椭圆 9"/>
              <p:cNvSpPr/>
              <p:nvPr/>
            </p:nvSpPr>
            <p:spPr>
              <a:xfrm>
                <a:off x="0" y="0"/>
                <a:ext cx="1074057" cy="1074057"/>
              </a:xfrm>
              <a:prstGeom prst="ellipse">
                <a:avLst/>
              </a:prstGeom>
              <a:solidFill>
                <a:srgbClr val="AA2C2F"/>
              </a:solidFill>
              <a:ln w="9525">
                <a:noFill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pic>
            <p:nvPicPr>
              <p:cNvPr id="17416" name="图片 13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95123" y="267537"/>
                <a:ext cx="483810" cy="538981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grpSp>
          <p:nvGrpSpPr>
            <p:cNvPr id="17417" name="组合 24"/>
            <p:cNvGrpSpPr/>
            <p:nvPr/>
          </p:nvGrpSpPr>
          <p:grpSpPr>
            <a:xfrm>
              <a:off x="1346198" y="169549"/>
              <a:ext cx="3108793" cy="1199417"/>
              <a:chOff x="0" y="0"/>
              <a:chExt cx="3108793" cy="1199417"/>
            </a:xfrm>
          </p:grpSpPr>
          <p:sp>
            <p:nvSpPr>
              <p:cNvPr id="17418" name="文本框 25"/>
              <p:cNvSpPr/>
              <p:nvPr/>
            </p:nvSpPr>
            <p:spPr>
              <a:xfrm>
                <a:off x="0" y="460753"/>
                <a:ext cx="3108793" cy="73866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endParaRPr lang="zh-CN" altLang="en-US" sz="1400" dirty="0">
                  <a:solidFill>
                    <a:srgbClr val="262626"/>
                  </a:solidFill>
                  <a:latin typeface="微软雅黑" panose="020B0503020204020204" charset="-122"/>
                  <a:ea typeface="微软雅黑" panose="020B0503020204020204" charset="-122"/>
                  <a:sym typeface="字魂58号-创中黑" pitchFamily="2" charset="-122"/>
                </a:endParaRPr>
              </a:p>
            </p:txBody>
          </p:sp>
          <p:sp>
            <p:nvSpPr>
              <p:cNvPr id="17419" name="文本框 26"/>
              <p:cNvSpPr/>
              <p:nvPr/>
            </p:nvSpPr>
            <p:spPr>
              <a:xfrm>
                <a:off x="1" y="0"/>
                <a:ext cx="1456369" cy="4616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endParaRPr lang="zh-CN" altLang="en-US" dirty="0">
                  <a:solidFill>
                    <a:srgbClr val="262626"/>
                  </a:solidFill>
                  <a:latin typeface="字魂59号-创粗黑" pitchFamily="2" charset="-122"/>
                  <a:ea typeface="微软雅黑" panose="020B0503020204020204" charset="-122"/>
                  <a:sym typeface="字魂59号-创粗黑" pitchFamily="2" charset="-122"/>
                </a:endParaRPr>
              </a:p>
            </p:txBody>
          </p:sp>
        </p:grpSp>
      </p:grpSp>
      <p:grpSp>
        <p:nvGrpSpPr>
          <p:cNvPr id="17420" name="组合 38"/>
          <p:cNvGrpSpPr/>
          <p:nvPr/>
        </p:nvGrpSpPr>
        <p:grpSpPr>
          <a:xfrm>
            <a:off x="7953375" y="1698625"/>
            <a:ext cx="4791075" cy="1538288"/>
            <a:chOff x="0" y="0"/>
            <a:chExt cx="4789714" cy="1538514"/>
          </a:xfrm>
        </p:grpSpPr>
        <p:sp>
          <p:nvSpPr>
            <p:cNvPr id="17421" name="矩形: 圆角 4"/>
            <p:cNvSpPr/>
            <p:nvPr/>
          </p:nvSpPr>
          <p:spPr>
            <a:xfrm>
              <a:off x="0" y="0"/>
              <a:ext cx="4789714" cy="153851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grpSp>
          <p:nvGrpSpPr>
            <p:cNvPr id="17422" name="组合 17"/>
            <p:cNvGrpSpPr/>
            <p:nvPr/>
          </p:nvGrpSpPr>
          <p:grpSpPr>
            <a:xfrm>
              <a:off x="155134" y="232228"/>
              <a:ext cx="1074057" cy="1074057"/>
              <a:chOff x="0" y="0"/>
              <a:chExt cx="1074057" cy="1074057"/>
            </a:xfrm>
          </p:grpSpPr>
          <p:sp>
            <p:nvSpPr>
              <p:cNvPr id="17423" name="椭圆 10"/>
              <p:cNvSpPr/>
              <p:nvPr/>
            </p:nvSpPr>
            <p:spPr>
              <a:xfrm>
                <a:off x="0" y="0"/>
                <a:ext cx="1074057" cy="1074057"/>
              </a:xfrm>
              <a:prstGeom prst="ellipse">
                <a:avLst/>
              </a:prstGeom>
              <a:solidFill>
                <a:srgbClr val="AA2C2F"/>
              </a:solidFill>
              <a:ln w="9525">
                <a:noFill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pic>
            <p:nvPicPr>
              <p:cNvPr id="17424" name="图片 1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7589" y="262328"/>
                <a:ext cx="518878" cy="549400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grpSp>
          <p:nvGrpSpPr>
            <p:cNvPr id="17425" name="组合 27"/>
            <p:cNvGrpSpPr/>
            <p:nvPr/>
          </p:nvGrpSpPr>
          <p:grpSpPr>
            <a:xfrm>
              <a:off x="1360712" y="169547"/>
              <a:ext cx="3108793" cy="1199417"/>
              <a:chOff x="0" y="0"/>
              <a:chExt cx="3108793" cy="1199417"/>
            </a:xfrm>
          </p:grpSpPr>
          <p:sp>
            <p:nvSpPr>
              <p:cNvPr id="17426" name="文本框 28"/>
              <p:cNvSpPr/>
              <p:nvPr/>
            </p:nvSpPr>
            <p:spPr>
              <a:xfrm>
                <a:off x="0" y="460753"/>
                <a:ext cx="3108793" cy="73866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endParaRPr>
                  <a:latin typeface="Arial" panose="020B0604020202020204" charset="-122"/>
                </a:endParaRPr>
              </a:p>
            </p:txBody>
          </p:sp>
          <p:sp>
            <p:nvSpPr>
              <p:cNvPr id="17427" name="文本框 29"/>
              <p:cNvSpPr/>
              <p:nvPr/>
            </p:nvSpPr>
            <p:spPr>
              <a:xfrm>
                <a:off x="1" y="0"/>
                <a:ext cx="1456369" cy="4616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endParaRPr>
                  <a:latin typeface="Arial" panose="020B0604020202020204" charset="-122"/>
                </a:endParaRPr>
              </a:p>
            </p:txBody>
          </p:sp>
        </p:grpSp>
      </p:grpSp>
      <p:grpSp>
        <p:nvGrpSpPr>
          <p:cNvPr id="17428" name="组合 37"/>
          <p:cNvGrpSpPr/>
          <p:nvPr/>
        </p:nvGrpSpPr>
        <p:grpSpPr>
          <a:xfrm>
            <a:off x="2155825" y="4008438"/>
            <a:ext cx="4791075" cy="1538287"/>
            <a:chOff x="0" y="0"/>
            <a:chExt cx="4789714" cy="1538514"/>
          </a:xfrm>
        </p:grpSpPr>
        <p:sp>
          <p:nvSpPr>
            <p:cNvPr id="17429" name="矩形: 圆角 6"/>
            <p:cNvSpPr/>
            <p:nvPr/>
          </p:nvSpPr>
          <p:spPr>
            <a:xfrm>
              <a:off x="0" y="0"/>
              <a:ext cx="4789714" cy="153851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grpSp>
          <p:nvGrpSpPr>
            <p:cNvPr id="17430" name="组合 20"/>
            <p:cNvGrpSpPr/>
            <p:nvPr/>
          </p:nvGrpSpPr>
          <p:grpSpPr>
            <a:xfrm>
              <a:off x="178693" y="232228"/>
              <a:ext cx="1074057" cy="1074057"/>
              <a:chOff x="0" y="0"/>
              <a:chExt cx="1074057" cy="1074057"/>
            </a:xfrm>
          </p:grpSpPr>
          <p:sp>
            <p:nvSpPr>
              <p:cNvPr id="17431" name="椭圆 11"/>
              <p:cNvSpPr/>
              <p:nvPr/>
            </p:nvSpPr>
            <p:spPr>
              <a:xfrm>
                <a:off x="0" y="0"/>
                <a:ext cx="1074057" cy="1074057"/>
              </a:xfrm>
              <a:prstGeom prst="ellipse">
                <a:avLst/>
              </a:prstGeom>
              <a:solidFill>
                <a:srgbClr val="AA2C2F"/>
              </a:solidFill>
              <a:ln w="9525">
                <a:noFill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pic>
            <p:nvPicPr>
              <p:cNvPr id="17432" name="图片 1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7692" y="268513"/>
                <a:ext cx="498672" cy="537031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grpSp>
          <p:nvGrpSpPr>
            <p:cNvPr id="17433" name="组合 30"/>
            <p:cNvGrpSpPr/>
            <p:nvPr/>
          </p:nvGrpSpPr>
          <p:grpSpPr>
            <a:xfrm>
              <a:off x="1392865" y="169547"/>
              <a:ext cx="3108793" cy="1199417"/>
              <a:chOff x="0" y="0"/>
              <a:chExt cx="3108793" cy="1199417"/>
            </a:xfrm>
          </p:grpSpPr>
          <p:sp>
            <p:nvSpPr>
              <p:cNvPr id="17434" name="文本框 31"/>
              <p:cNvSpPr/>
              <p:nvPr/>
            </p:nvSpPr>
            <p:spPr>
              <a:xfrm>
                <a:off x="0" y="460753"/>
                <a:ext cx="3108793" cy="73866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endParaRPr>
                  <a:latin typeface="Arial" panose="020B0604020202020204" charset="-122"/>
                </a:endParaRPr>
              </a:p>
            </p:txBody>
          </p:sp>
          <p:sp>
            <p:nvSpPr>
              <p:cNvPr id="17435" name="文本框 32"/>
              <p:cNvSpPr/>
              <p:nvPr/>
            </p:nvSpPr>
            <p:spPr>
              <a:xfrm>
                <a:off x="1" y="0"/>
                <a:ext cx="1456369" cy="4616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endParaRPr>
                  <a:latin typeface="Arial" panose="020B0604020202020204" charset="-122"/>
                </a:endParaRPr>
              </a:p>
            </p:txBody>
          </p:sp>
        </p:grpSp>
      </p:grpSp>
      <p:sp>
        <p:nvSpPr>
          <p:cNvPr id="17436" name="文本框 40"/>
          <p:cNvSpPr/>
          <p:nvPr/>
        </p:nvSpPr>
        <p:spPr>
          <a:xfrm>
            <a:off x="1276350" y="5838825"/>
            <a:ext cx="9639300" cy="365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sp>
        <p:nvSpPr>
          <p:cNvPr id="17437" name="文本框 17436"/>
          <p:cNvSpPr txBox="1"/>
          <p:nvPr/>
        </p:nvSpPr>
        <p:spPr>
          <a:xfrm>
            <a:off x="1160463" y="3130550"/>
            <a:ext cx="3344862" cy="822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rPr>
              <a:t>加快已批项目投放节奏</a:t>
            </a:r>
            <a:endParaRPr lang="zh-CN" altLang="en-US" sz="2400" b="1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字魂58号-创中黑" pitchFamily="2" charset="-122"/>
            </a:endParaRPr>
          </a:p>
          <a:p>
            <a:r>
              <a:rPr lang="zh-CN" altLang="en-US" sz="2400" b="1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rPr>
              <a:t>      </a:t>
            </a:r>
            <a:endParaRPr lang="zh-CN" altLang="en-US" sz="2400" b="1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字魂58号-创中黑" pitchFamily="2" charset="-122"/>
            </a:endParaRPr>
          </a:p>
        </p:txBody>
      </p:sp>
      <p:sp>
        <p:nvSpPr>
          <p:cNvPr id="17438" name="文本框 17437"/>
          <p:cNvSpPr txBox="1"/>
          <p:nvPr/>
        </p:nvSpPr>
        <p:spPr>
          <a:xfrm>
            <a:off x="7051675" y="3160713"/>
            <a:ext cx="3238500" cy="700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加大项目银团推进力度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439" name="组合 37"/>
          <p:cNvGrpSpPr/>
          <p:nvPr/>
        </p:nvGrpSpPr>
        <p:grpSpPr>
          <a:xfrm>
            <a:off x="7953375" y="3965575"/>
            <a:ext cx="4791075" cy="1536700"/>
            <a:chOff x="0" y="0"/>
            <a:chExt cx="4789714" cy="1538514"/>
          </a:xfrm>
        </p:grpSpPr>
        <p:sp>
          <p:nvSpPr>
            <p:cNvPr id="17440" name="矩形: 圆角 6"/>
            <p:cNvSpPr/>
            <p:nvPr/>
          </p:nvSpPr>
          <p:spPr>
            <a:xfrm>
              <a:off x="0" y="0"/>
              <a:ext cx="4789714" cy="1538514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grpSp>
          <p:nvGrpSpPr>
            <p:cNvPr id="17441" name="组合 20"/>
            <p:cNvGrpSpPr/>
            <p:nvPr/>
          </p:nvGrpSpPr>
          <p:grpSpPr>
            <a:xfrm>
              <a:off x="178693" y="232228"/>
              <a:ext cx="1074057" cy="1074057"/>
              <a:chOff x="0" y="0"/>
              <a:chExt cx="1074057" cy="1074057"/>
            </a:xfrm>
          </p:grpSpPr>
          <p:sp>
            <p:nvSpPr>
              <p:cNvPr id="17442" name="椭圆 11"/>
              <p:cNvSpPr/>
              <p:nvPr/>
            </p:nvSpPr>
            <p:spPr>
              <a:xfrm>
                <a:off x="0" y="0"/>
                <a:ext cx="1074057" cy="1074057"/>
              </a:xfrm>
              <a:prstGeom prst="ellipse">
                <a:avLst/>
              </a:prstGeom>
              <a:solidFill>
                <a:srgbClr val="AA2C2F">
                  <a:alpha val="100000"/>
                </a:srgbClr>
              </a:solidFill>
              <a:ln w="9525">
                <a:noFill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pic>
            <p:nvPicPr>
              <p:cNvPr id="17443" name="图片 1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7692" y="268513"/>
                <a:ext cx="498672" cy="537031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grpSp>
          <p:nvGrpSpPr>
            <p:cNvPr id="17444" name="组合 30"/>
            <p:cNvGrpSpPr/>
            <p:nvPr/>
          </p:nvGrpSpPr>
          <p:grpSpPr>
            <a:xfrm>
              <a:off x="1392865" y="169547"/>
              <a:ext cx="3108793" cy="1199417"/>
              <a:chOff x="0" y="0"/>
              <a:chExt cx="3108793" cy="1199417"/>
            </a:xfrm>
          </p:grpSpPr>
          <p:sp>
            <p:nvSpPr>
              <p:cNvPr id="17445" name="文本框 31"/>
              <p:cNvSpPr/>
              <p:nvPr/>
            </p:nvSpPr>
            <p:spPr>
              <a:xfrm>
                <a:off x="0" y="460753"/>
                <a:ext cx="3108793" cy="73866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endParaRPr>
                  <a:latin typeface="Arial" panose="020B0604020202020204" charset="-122"/>
                </a:endParaRPr>
              </a:p>
            </p:txBody>
          </p:sp>
          <p:sp>
            <p:nvSpPr>
              <p:cNvPr id="17446" name="文本框 32"/>
              <p:cNvSpPr/>
              <p:nvPr/>
            </p:nvSpPr>
            <p:spPr>
              <a:xfrm>
                <a:off x="1" y="0"/>
                <a:ext cx="1456369" cy="4616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endParaRPr>
                  <a:latin typeface="Arial" panose="020B0604020202020204" charset="-122"/>
                </a:endParaRPr>
              </a:p>
            </p:txBody>
          </p:sp>
        </p:grpSp>
      </p:grpSp>
      <p:sp>
        <p:nvSpPr>
          <p:cNvPr id="17447" name="文本框 17446"/>
          <p:cNvSpPr txBox="1"/>
          <p:nvPr/>
        </p:nvSpPr>
        <p:spPr>
          <a:xfrm>
            <a:off x="8121650" y="2078038"/>
            <a:ext cx="2960688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>
              <a:latin typeface="Arial" panose="020B0604020202020204" charset="-122"/>
              <a:ea typeface="宋体" panose="02010600030101010101" pitchFamily="2" charset="-122"/>
            </a:endParaRPr>
          </a:p>
        </p:txBody>
      </p:sp>
      <p:sp>
        <p:nvSpPr>
          <p:cNvPr id="17448" name="文本框 17447"/>
          <p:cNvSpPr txBox="1"/>
          <p:nvPr/>
        </p:nvSpPr>
        <p:spPr>
          <a:xfrm>
            <a:off x="1093788" y="5516563"/>
            <a:ext cx="3973512" cy="822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charset="-122"/>
                <a:ea typeface="微软雅黑" panose="020B0503020204020204" charset="-122"/>
              </a:rPr>
              <a:t>强力组织尼龙城项目申报</a:t>
            </a:r>
            <a:endParaRPr lang="zh-CN" altLang="en-US" sz="2400" b="1" dirty="0">
              <a:latin typeface="Arial" panose="020B0604020202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latin typeface="Arial" panose="020B0604020202020204" charset="-122"/>
                <a:ea typeface="微软雅黑" panose="020B0503020204020204" charset="-122"/>
              </a:rPr>
              <a:t>     </a:t>
            </a:r>
            <a:endParaRPr lang="zh-CN" altLang="en-US" sz="2400" b="1" dirty="0"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17449" name="文本框 17448"/>
          <p:cNvSpPr txBox="1"/>
          <p:nvPr/>
        </p:nvSpPr>
        <p:spPr>
          <a:xfrm>
            <a:off x="7115175" y="5502275"/>
            <a:ext cx="3798888" cy="8239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charset="-122"/>
                <a:ea typeface="微软雅黑" panose="020B0503020204020204" charset="-122"/>
              </a:rPr>
              <a:t>持续跟进新上重点项目</a:t>
            </a:r>
            <a:endParaRPr lang="zh-CN" altLang="en-US" sz="2400" b="1" dirty="0">
              <a:latin typeface="Arial" panose="020B0604020202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latin typeface="Arial" panose="020B0604020202020204" charset="-122"/>
                <a:ea typeface="微软雅黑" panose="020B0503020204020204" charset="-122"/>
              </a:rPr>
              <a:t>       </a:t>
            </a:r>
            <a:endParaRPr lang="zh-CN" altLang="en-US" sz="2400" b="1" dirty="0"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17450" name="文本框 17449"/>
          <p:cNvSpPr txBox="1"/>
          <p:nvPr/>
        </p:nvSpPr>
        <p:spPr>
          <a:xfrm>
            <a:off x="1055688" y="357188"/>
            <a:ext cx="3738562" cy="9445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latin typeface="字魂59号-创粗黑" pitchFamily="2" charset="-122"/>
                <a:ea typeface="微软雅黑" panose="020B0503020204020204" charset="-122"/>
                <a:sym typeface="字魂59号-创粗黑" pitchFamily="2" charset="-122"/>
              </a:rPr>
              <a:t>将有哪些投放</a:t>
            </a:r>
            <a:r>
              <a:rPr lang="zh-CN" altLang="en-US" sz="2800" b="1" dirty="0">
                <a:latin typeface="Arial" panose="020B0604020202020204" charset="-122"/>
                <a:ea typeface="微软雅黑" panose="020B0503020204020204" charset="-122"/>
                <a:sym typeface="字魂59号-创粗黑" pitchFamily="2" charset="-122"/>
              </a:rPr>
              <a:t>——</a:t>
            </a:r>
            <a:r>
              <a:rPr lang="zh-CN" altLang="en-US" sz="2800" b="1" dirty="0">
                <a:latin typeface="字魂59号-创粗黑" pitchFamily="2" charset="-122"/>
                <a:ea typeface="微软雅黑" panose="020B0503020204020204" charset="-122"/>
                <a:sym typeface="字魂59号-创粗黑" pitchFamily="2" charset="-122"/>
              </a:rPr>
              <a:t>目标</a:t>
            </a:r>
            <a:endParaRPr lang="zh-CN" altLang="en-US" sz="2800" b="1" dirty="0">
              <a:latin typeface="字魂59号-创粗黑" pitchFamily="2" charset="-122"/>
              <a:ea typeface="微软雅黑" panose="020B0503020204020204" charset="-122"/>
              <a:sym typeface="字魂59号-创粗黑" pitchFamily="2" charset="-122"/>
            </a:endParaRPr>
          </a:p>
          <a:p>
            <a:endParaRPr lang="zh-CN" altLang="en-US" sz="2800" dirty="0">
              <a:latin typeface="Arial" panose="020B0604020202020204" charset="-122"/>
            </a:endParaRPr>
          </a:p>
        </p:txBody>
      </p:sp>
    </p:spTree>
  </p:cSld>
  <p:clrMapOvr>
    <a:masterClrMapping/>
  </p:clrMapOvr>
  <p:transition spd="slow" advTm="4587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8434" name="组合 1"/>
          <p:cNvGrpSpPr/>
          <p:nvPr/>
        </p:nvGrpSpPr>
        <p:grpSpPr>
          <a:xfrm rot="8895762">
            <a:off x="-1214437" y="3205163"/>
            <a:ext cx="2979737" cy="5584825"/>
            <a:chOff x="0" y="0"/>
            <a:chExt cx="2994438" cy="5584928"/>
          </a:xfrm>
        </p:grpSpPr>
        <p:sp>
          <p:nvSpPr>
            <p:cNvPr id="18435" name="任意多边形: 形状 2"/>
            <p:cNvSpPr/>
            <p:nvPr/>
          </p:nvSpPr>
          <p:spPr>
            <a:xfrm>
              <a:off x="0" y="1189441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8436" name="任意多边形: 形状 3"/>
            <p:cNvSpPr/>
            <p:nvPr/>
          </p:nvSpPr>
          <p:spPr>
            <a:xfrm>
              <a:off x="394442" y="0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18437" name="组合 4"/>
          <p:cNvGrpSpPr/>
          <p:nvPr/>
        </p:nvGrpSpPr>
        <p:grpSpPr>
          <a:xfrm rot="19918951">
            <a:off x="10855325" y="-1941512"/>
            <a:ext cx="2994025" cy="5570537"/>
            <a:chOff x="0" y="0"/>
            <a:chExt cx="2994438" cy="5584928"/>
          </a:xfrm>
        </p:grpSpPr>
        <p:sp>
          <p:nvSpPr>
            <p:cNvPr id="18438" name="任意多边形: 形状 5"/>
            <p:cNvSpPr/>
            <p:nvPr/>
          </p:nvSpPr>
          <p:spPr>
            <a:xfrm>
              <a:off x="0" y="1189441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8439" name="任意多边形: 形状 6"/>
            <p:cNvSpPr/>
            <p:nvPr/>
          </p:nvSpPr>
          <p:spPr>
            <a:xfrm>
              <a:off x="394442" y="0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8440" name="椭圆 7"/>
          <p:cNvSpPr/>
          <p:nvPr/>
        </p:nvSpPr>
        <p:spPr>
          <a:xfrm rot="380614">
            <a:off x="741363" y="5213350"/>
            <a:ext cx="750887" cy="750888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8441" name="椭圆 8"/>
          <p:cNvSpPr/>
          <p:nvPr/>
        </p:nvSpPr>
        <p:spPr>
          <a:xfrm>
            <a:off x="10864850" y="806450"/>
            <a:ext cx="392113" cy="390525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18442" name="组合 26"/>
          <p:cNvGrpSpPr/>
          <p:nvPr/>
        </p:nvGrpSpPr>
        <p:grpSpPr>
          <a:xfrm>
            <a:off x="7608888" y="-3175"/>
            <a:ext cx="4824412" cy="6843713"/>
            <a:chOff x="0" y="0"/>
            <a:chExt cx="4823963" cy="6858001"/>
          </a:xfrm>
        </p:grpSpPr>
        <p:sp>
          <p:nvSpPr>
            <p:cNvPr id="18443" name="矩形 11"/>
            <p:cNvSpPr/>
            <p:nvPr/>
          </p:nvSpPr>
          <p:spPr>
            <a:xfrm>
              <a:off x="0" y="0"/>
              <a:ext cx="3036095" cy="6858000"/>
            </a:xfrm>
            <a:prstGeom prst="rect">
              <a:avLst/>
            </a:prstGeom>
            <a:solidFill>
              <a:srgbClr val="AA2C2F"/>
            </a:soli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8444" name="文本框 12"/>
            <p:cNvSpPr/>
            <p:nvPr/>
          </p:nvSpPr>
          <p:spPr>
            <a:xfrm>
              <a:off x="815769" y="2459504"/>
              <a:ext cx="1404556" cy="19389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algn="ctr"/>
              <a:endParaRPr lang="zh-CN" altLang="en-US" sz="4400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endParaRPr>
            </a:p>
          </p:txBody>
        </p:sp>
        <p:sp>
          <p:nvSpPr>
            <p:cNvPr id="18445" name="文本框 13"/>
            <p:cNvSpPr/>
            <p:nvPr/>
          </p:nvSpPr>
          <p:spPr>
            <a:xfrm rot="5400000">
              <a:off x="-182393" y="1851645"/>
              <a:ext cx="6858001" cy="31547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algn="dist"/>
              <a:r>
                <a:rPr lang="en-US" altLang="zh-CN" sz="19900" dirty="0">
                  <a:solidFill>
                    <a:schemeClr val="bg1"/>
                  </a:solidFill>
                  <a:latin typeface="包图粗黑体" pitchFamily="2" charset="-122"/>
                  <a:ea typeface="包图粗黑体" pitchFamily="2" charset="-122"/>
                  <a:sym typeface="包图粗黑体" pitchFamily="2" charset="-122"/>
                </a:rPr>
                <a:t>20</a:t>
              </a:r>
              <a:r>
                <a:rPr lang="zh-CN" altLang="en-US" sz="19900" dirty="0">
                  <a:solidFill>
                    <a:schemeClr val="bg1"/>
                  </a:solidFill>
                  <a:latin typeface="包图粗黑体" pitchFamily="2" charset="-122"/>
                  <a:ea typeface="包图粗黑体" pitchFamily="2" charset="-122"/>
                  <a:sym typeface="包图粗黑体" pitchFamily="2" charset="-122"/>
                </a:rPr>
                <a:t>21</a:t>
              </a:r>
              <a:endParaRPr lang="zh-CN" altLang="en-US" sz="19900" dirty="0">
                <a:solidFill>
                  <a:schemeClr val="bg1"/>
                </a:solidFill>
                <a:latin typeface="包图粗黑体" pitchFamily="2" charset="-122"/>
                <a:ea typeface="包图粗黑体" pitchFamily="2" charset="-122"/>
                <a:sym typeface="包图粗黑体" pitchFamily="2" charset="-122"/>
              </a:endParaRPr>
            </a:p>
          </p:txBody>
        </p:sp>
      </p:grpSp>
      <p:sp>
        <p:nvSpPr>
          <p:cNvPr id="18446" name="文本框 18445"/>
          <p:cNvSpPr txBox="1"/>
          <p:nvPr/>
        </p:nvSpPr>
        <p:spPr>
          <a:xfrm>
            <a:off x="539750" y="2968625"/>
            <a:ext cx="7129463" cy="30178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     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今年是“十四五”开局之年，张市长在《政府工作报告》中已经为我们绘就了“加快建设全国转型发展示范市，争当中原更加出彩样板区”的发展蓝图，工商银行将紧紧围绕市委市政府发展战略，践行“奋勇争先、更加出彩”的工作要求，以更加奋发有为的姿态,积极融入我市改革发展的时代洪流，以优异成绩庆祝建党100周年。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447" name="文本框 18446"/>
          <p:cNvSpPr txBox="1"/>
          <p:nvPr/>
        </p:nvSpPr>
        <p:spPr>
          <a:xfrm>
            <a:off x="7710488" y="2370138"/>
            <a:ext cx="1887537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结束语</a:t>
            </a:r>
            <a:endParaRPr lang="zh-CN" altLang="en-US" sz="3200" dirty="0">
              <a:solidFill>
                <a:schemeClr val="bg1"/>
              </a:solidFill>
              <a:latin typeface="Arial" panose="020B0604020202020204" charset="-122"/>
              <a:ea typeface="微软雅黑" panose="020B0503020204020204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END</a:t>
            </a:r>
            <a:endParaRPr lang="zh-CN" altLang="en-US" sz="3200" dirty="0">
              <a:solidFill>
                <a:schemeClr val="bg1"/>
              </a:solidFill>
              <a:latin typeface="Arial" panose="020B0604020202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 advTm="2334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9458" name="组合 20"/>
          <p:cNvGrpSpPr/>
          <p:nvPr/>
        </p:nvGrpSpPr>
        <p:grpSpPr>
          <a:xfrm rot="8515148">
            <a:off x="-587375" y="3503613"/>
            <a:ext cx="2978150" cy="5584825"/>
            <a:chOff x="0" y="0"/>
            <a:chExt cx="2994438" cy="5584928"/>
          </a:xfrm>
        </p:grpSpPr>
        <p:sp>
          <p:nvSpPr>
            <p:cNvPr id="19459" name="任意多边形: 形状 21"/>
            <p:cNvSpPr/>
            <p:nvPr/>
          </p:nvSpPr>
          <p:spPr>
            <a:xfrm>
              <a:off x="0" y="1189441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 baseline="0">
                <a:solidFill>
                  <a:srgbClr val="FFFFFF"/>
                </a:solidFill>
                <a:latin typeface="Calibri" panose="020F0502020204030204" pitchFamily="2" charset="0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9460" name="任意多边形: 形状 22"/>
            <p:cNvSpPr/>
            <p:nvPr/>
          </p:nvSpPr>
          <p:spPr>
            <a:xfrm>
              <a:off x="394442" y="0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 baseline="0">
                <a:solidFill>
                  <a:srgbClr val="FFFFFF"/>
                </a:solidFill>
                <a:latin typeface="Calibri" panose="020F0502020204030204" pitchFamily="2" charset="0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19461" name="组合 19"/>
          <p:cNvGrpSpPr/>
          <p:nvPr/>
        </p:nvGrpSpPr>
        <p:grpSpPr>
          <a:xfrm rot="19918951">
            <a:off x="10855325" y="-1941512"/>
            <a:ext cx="2994025" cy="5570537"/>
            <a:chOff x="0" y="0"/>
            <a:chExt cx="2994438" cy="5584928"/>
          </a:xfrm>
        </p:grpSpPr>
        <p:sp>
          <p:nvSpPr>
            <p:cNvPr id="19462" name="任意多边形: 形状 17"/>
            <p:cNvSpPr/>
            <p:nvPr/>
          </p:nvSpPr>
          <p:spPr>
            <a:xfrm>
              <a:off x="0" y="1189441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 baseline="0">
                <a:solidFill>
                  <a:srgbClr val="FFFFFF"/>
                </a:solidFill>
                <a:latin typeface="Calibri" panose="020F0502020204030204" pitchFamily="2" charset="0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9463" name="任意多边形: 形状 18"/>
            <p:cNvSpPr/>
            <p:nvPr/>
          </p:nvSpPr>
          <p:spPr>
            <a:xfrm>
              <a:off x="394442" y="0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 baseline="0">
                <a:solidFill>
                  <a:srgbClr val="FFFFFF"/>
                </a:solidFill>
                <a:latin typeface="Calibri" panose="020F0502020204030204" pitchFamily="2" charset="0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19464" name="组合 15"/>
          <p:cNvGrpSpPr/>
          <p:nvPr/>
        </p:nvGrpSpPr>
        <p:grpSpPr>
          <a:xfrm>
            <a:off x="1879600" y="-771525"/>
            <a:ext cx="8432800" cy="8416925"/>
            <a:chOff x="0" y="0"/>
            <a:chExt cx="7106330" cy="7106330"/>
          </a:xfrm>
        </p:grpSpPr>
        <p:sp>
          <p:nvSpPr>
            <p:cNvPr id="19465" name="椭圆 10"/>
            <p:cNvSpPr/>
            <p:nvPr/>
          </p:nvSpPr>
          <p:spPr>
            <a:xfrm>
              <a:off x="1257640" y="1257640"/>
              <a:ext cx="4591050" cy="4591050"/>
            </a:xfrm>
            <a:prstGeom prst="ellipse">
              <a:avLst/>
            </a:prstGeom>
            <a:noFill/>
            <a:ln w="12700" cap="flat" cmpd="sng">
              <a:solidFill>
                <a:srgbClr val="D6C1B2"/>
              </a:solidFill>
              <a:prstDash val="dash"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 baseline="0">
                <a:solidFill>
                  <a:srgbClr val="FFFFFF"/>
                </a:solidFill>
                <a:latin typeface="Calibri" panose="020F0502020204030204" pitchFamily="2" charset="0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9466" name="椭圆 11"/>
            <p:cNvSpPr/>
            <p:nvPr/>
          </p:nvSpPr>
          <p:spPr>
            <a:xfrm>
              <a:off x="1681503" y="1681503"/>
              <a:ext cx="3743325" cy="3743325"/>
            </a:xfrm>
            <a:prstGeom prst="ellipse">
              <a:avLst/>
            </a:prstGeom>
            <a:noFill/>
            <a:ln w="12700" cap="flat" cmpd="sng">
              <a:solidFill>
                <a:srgbClr val="D6C1B2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 baseline="0">
                <a:solidFill>
                  <a:srgbClr val="FFFFFF"/>
                </a:solidFill>
                <a:latin typeface="Calibri" panose="020F0502020204030204" pitchFamily="2" charset="0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9467" name="椭圆 12"/>
            <p:cNvSpPr/>
            <p:nvPr/>
          </p:nvSpPr>
          <p:spPr>
            <a:xfrm>
              <a:off x="900453" y="900453"/>
              <a:ext cx="5305425" cy="5305425"/>
            </a:xfrm>
            <a:prstGeom prst="ellipse">
              <a:avLst/>
            </a:prstGeom>
            <a:noFill/>
            <a:ln w="12700" cap="flat" cmpd="sng">
              <a:solidFill>
                <a:srgbClr val="D6C1B2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 baseline="0">
                <a:solidFill>
                  <a:srgbClr val="FFFFFF"/>
                </a:solidFill>
                <a:latin typeface="Calibri" panose="020F0502020204030204" pitchFamily="2" charset="0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9468" name="椭圆 13"/>
            <p:cNvSpPr/>
            <p:nvPr/>
          </p:nvSpPr>
          <p:spPr>
            <a:xfrm>
              <a:off x="506866" y="506866"/>
              <a:ext cx="6092598" cy="6092598"/>
            </a:xfrm>
            <a:prstGeom prst="ellipse">
              <a:avLst/>
            </a:prstGeom>
            <a:noFill/>
            <a:ln w="12700" cap="flat" cmpd="sng">
              <a:solidFill>
                <a:srgbClr val="D6C1B2"/>
              </a:solidFill>
              <a:prstDash val="lgDashDot"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 baseline="0">
                <a:solidFill>
                  <a:srgbClr val="FFFFFF"/>
                </a:solidFill>
                <a:latin typeface="Calibri" panose="020F0502020204030204" pitchFamily="2" charset="0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9469" name="椭圆 14"/>
            <p:cNvSpPr/>
            <p:nvPr/>
          </p:nvSpPr>
          <p:spPr>
            <a:xfrm>
              <a:off x="0" y="0"/>
              <a:ext cx="7106330" cy="7106330"/>
            </a:xfrm>
            <a:prstGeom prst="ellipse">
              <a:avLst/>
            </a:prstGeom>
            <a:noFill/>
            <a:ln w="12700" cap="flat" cmpd="sng">
              <a:solidFill>
                <a:srgbClr val="D6C1B2"/>
              </a:solidFill>
              <a:prstDash val="lgDashDotDot"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 baseline="0">
                <a:solidFill>
                  <a:srgbClr val="FFFFFF"/>
                </a:solidFill>
                <a:latin typeface="Calibri" panose="020F0502020204030204" pitchFamily="2" charset="0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9470" name="椭圆 43"/>
            <p:cNvSpPr/>
            <p:nvPr/>
          </p:nvSpPr>
          <p:spPr>
            <a:xfrm>
              <a:off x="2085879" y="2085879"/>
              <a:ext cx="2934571" cy="2934571"/>
            </a:xfrm>
            <a:prstGeom prst="ellipse">
              <a:avLst/>
            </a:prstGeom>
            <a:noFill/>
            <a:ln w="12700" cap="flat" cmpd="sng">
              <a:solidFill>
                <a:srgbClr val="D6C1B2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 baseline="0">
                <a:solidFill>
                  <a:srgbClr val="FFFFFF"/>
                </a:solidFill>
                <a:latin typeface="Calibri" panose="020F0502020204030204" pitchFamily="2" charset="0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9471" name="矩形 5"/>
          <p:cNvSpPr/>
          <p:nvPr/>
        </p:nvSpPr>
        <p:spPr>
          <a:xfrm>
            <a:off x="0" y="2397125"/>
            <a:ext cx="12192000" cy="2806700"/>
          </a:xfrm>
          <a:prstGeom prst="rect">
            <a:avLst/>
          </a:prstGeom>
          <a:solidFill>
            <a:srgbClr val="AA2C2F"/>
          </a:solidFill>
          <a:ln w="9525">
            <a:noFill/>
          </a:ln>
        </p:spPr>
        <p:txBody>
          <a:bodyPr anchor="ctr"/>
          <a:p>
            <a:pPr algn="ctr"/>
            <a:endParaRPr baseline="0">
              <a:solidFill>
                <a:srgbClr val="FFFFFF"/>
              </a:solidFill>
              <a:latin typeface="Calibri" panose="020F0502020204030204" pitchFamily="2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472" name="椭圆 23"/>
          <p:cNvSpPr/>
          <p:nvPr/>
        </p:nvSpPr>
        <p:spPr>
          <a:xfrm>
            <a:off x="3443288" y="593725"/>
            <a:ext cx="357187" cy="357188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 baseline="0">
              <a:solidFill>
                <a:srgbClr val="FFFFFF"/>
              </a:solidFill>
              <a:latin typeface="Calibri" panose="020F0502020204030204" pitchFamily="2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473" name="椭圆 24"/>
          <p:cNvSpPr/>
          <p:nvPr/>
        </p:nvSpPr>
        <p:spPr>
          <a:xfrm>
            <a:off x="1368425" y="5511800"/>
            <a:ext cx="750888" cy="750888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 baseline="0">
              <a:solidFill>
                <a:srgbClr val="FFFFFF"/>
              </a:solidFill>
              <a:latin typeface="Calibri" panose="020F0502020204030204" pitchFamily="2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474" name="椭圆 25"/>
          <p:cNvSpPr/>
          <p:nvPr/>
        </p:nvSpPr>
        <p:spPr>
          <a:xfrm>
            <a:off x="10864850" y="806450"/>
            <a:ext cx="392113" cy="390525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 baseline="0">
              <a:solidFill>
                <a:srgbClr val="FFFFFF"/>
              </a:solidFill>
              <a:latin typeface="Calibri" panose="020F0502020204030204" pitchFamily="2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475" name="椭圆 26"/>
          <p:cNvSpPr/>
          <p:nvPr/>
        </p:nvSpPr>
        <p:spPr>
          <a:xfrm>
            <a:off x="8466138" y="5632450"/>
            <a:ext cx="347662" cy="349250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 baseline="0">
              <a:solidFill>
                <a:srgbClr val="FFFFFF"/>
              </a:solidFill>
              <a:latin typeface="Calibri" panose="020F0502020204030204" pitchFamily="2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476" name="文本框 27"/>
          <p:cNvSpPr/>
          <p:nvPr/>
        </p:nvSpPr>
        <p:spPr>
          <a:xfrm>
            <a:off x="3727450" y="2776538"/>
            <a:ext cx="1022350" cy="15541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 lang="zh-CN" altLang="en-US" sz="9600" baseline="0" dirty="0">
              <a:solidFill>
                <a:srgbClr val="E2D1C1"/>
              </a:solidFill>
              <a:latin typeface="字魂110号-武林江湖体" pitchFamily="2" charset="-122"/>
              <a:ea typeface="字魂110号-武林江湖体" pitchFamily="2" charset="-122"/>
              <a:sym typeface="微软雅黑" panose="020B0503020204020204" charset="-122"/>
            </a:endParaRPr>
          </a:p>
        </p:txBody>
      </p:sp>
      <p:sp>
        <p:nvSpPr>
          <p:cNvPr id="19477" name="文本框 28"/>
          <p:cNvSpPr/>
          <p:nvPr/>
        </p:nvSpPr>
        <p:spPr>
          <a:xfrm>
            <a:off x="5051425" y="2824163"/>
            <a:ext cx="1022350" cy="365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sp>
        <p:nvSpPr>
          <p:cNvPr id="19478" name="文本框 29"/>
          <p:cNvSpPr/>
          <p:nvPr/>
        </p:nvSpPr>
        <p:spPr>
          <a:xfrm>
            <a:off x="6107113" y="2627313"/>
            <a:ext cx="1022350" cy="365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sp>
        <p:nvSpPr>
          <p:cNvPr id="19479" name="文本框 32"/>
          <p:cNvSpPr/>
          <p:nvPr/>
        </p:nvSpPr>
        <p:spPr>
          <a:xfrm>
            <a:off x="7412038" y="2600325"/>
            <a:ext cx="1022350" cy="3667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sp>
        <p:nvSpPr>
          <p:cNvPr id="19480" name="文本框 33"/>
          <p:cNvSpPr/>
          <p:nvPr/>
        </p:nvSpPr>
        <p:spPr>
          <a:xfrm>
            <a:off x="6353175" y="2446338"/>
            <a:ext cx="1022350" cy="3667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sp>
        <p:nvSpPr>
          <p:cNvPr id="19481" name="文本框 34"/>
          <p:cNvSpPr/>
          <p:nvPr/>
        </p:nvSpPr>
        <p:spPr>
          <a:xfrm>
            <a:off x="7486650" y="2555875"/>
            <a:ext cx="1020763" cy="365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sp>
        <p:nvSpPr>
          <p:cNvPr id="19482" name="文本框 35"/>
          <p:cNvSpPr/>
          <p:nvPr/>
        </p:nvSpPr>
        <p:spPr>
          <a:xfrm>
            <a:off x="8591550" y="2705100"/>
            <a:ext cx="1022350" cy="365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sp>
        <p:nvSpPr>
          <p:cNvPr id="19483" name="文本框 36"/>
          <p:cNvSpPr/>
          <p:nvPr/>
        </p:nvSpPr>
        <p:spPr>
          <a:xfrm>
            <a:off x="9779000" y="2667000"/>
            <a:ext cx="1020763" cy="3667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sp>
        <p:nvSpPr>
          <p:cNvPr id="19484" name="文本框 37"/>
          <p:cNvSpPr/>
          <p:nvPr/>
        </p:nvSpPr>
        <p:spPr>
          <a:xfrm>
            <a:off x="1454150" y="3959225"/>
            <a:ext cx="2597150" cy="2746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 lang="zh-CN" altLang="en-US" sz="1200" baseline="0" dirty="0">
              <a:solidFill>
                <a:srgbClr val="E2D1C1"/>
              </a:solidFill>
              <a:latin typeface="字魂59号-创粗黑" pitchFamily="2" charset="-122"/>
              <a:ea typeface="字魂59号-创粗黑" pitchFamily="2" charset="-122"/>
              <a:sym typeface="微软雅黑" panose="020B0503020204020204" charset="-122"/>
            </a:endParaRPr>
          </a:p>
        </p:txBody>
      </p:sp>
      <p:sp>
        <p:nvSpPr>
          <p:cNvPr id="19485" name="文本框 38"/>
          <p:cNvSpPr/>
          <p:nvPr/>
        </p:nvSpPr>
        <p:spPr>
          <a:xfrm>
            <a:off x="6254750" y="3959225"/>
            <a:ext cx="2595563" cy="2746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 lang="zh-CN" altLang="en-US" sz="1200" baseline="0" dirty="0">
              <a:solidFill>
                <a:srgbClr val="E2D1C1"/>
              </a:solidFill>
              <a:latin typeface="字魂59号-创粗黑" pitchFamily="2" charset="-122"/>
              <a:ea typeface="字魂59号-创粗黑" pitchFamily="2" charset="-122"/>
              <a:sym typeface="微软雅黑" panose="020B0503020204020204" charset="-122"/>
            </a:endParaRPr>
          </a:p>
        </p:txBody>
      </p:sp>
      <p:sp>
        <p:nvSpPr>
          <p:cNvPr id="19486" name="等腰三角形 1"/>
          <p:cNvSpPr/>
          <p:nvPr/>
        </p:nvSpPr>
        <p:spPr>
          <a:xfrm rot="4694571">
            <a:off x="942975" y="708025"/>
            <a:ext cx="415925" cy="358775"/>
          </a:xfrm>
          <a:prstGeom prst="triangle">
            <a:avLst>
              <a:gd name="adj" fmla="val 50000"/>
            </a:avLst>
          </a:prstGeom>
          <a:solidFill>
            <a:srgbClr val="D7C3B5"/>
          </a:solidFill>
          <a:ln w="9525">
            <a:noFill/>
          </a:ln>
        </p:spPr>
        <p:txBody>
          <a:bodyPr anchor="ctr"/>
          <a:p>
            <a:pPr algn="ctr"/>
            <a:endParaRPr baseline="0">
              <a:solidFill>
                <a:srgbClr val="FFFFFF"/>
              </a:solidFill>
              <a:latin typeface="Calibri" panose="020F0502020204030204" pitchFamily="2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487" name="等腰三角形 39"/>
          <p:cNvSpPr/>
          <p:nvPr/>
        </p:nvSpPr>
        <p:spPr>
          <a:xfrm rot="4694571">
            <a:off x="3559175" y="6073775"/>
            <a:ext cx="415925" cy="357188"/>
          </a:xfrm>
          <a:prstGeom prst="triangle">
            <a:avLst>
              <a:gd name="adj" fmla="val 50000"/>
            </a:avLst>
          </a:prstGeom>
          <a:solidFill>
            <a:srgbClr val="D7C3B5"/>
          </a:solidFill>
          <a:ln w="9525">
            <a:noFill/>
          </a:ln>
        </p:spPr>
        <p:txBody>
          <a:bodyPr anchor="ctr"/>
          <a:p>
            <a:pPr algn="ctr"/>
            <a:endParaRPr baseline="0">
              <a:solidFill>
                <a:srgbClr val="FFFFFF"/>
              </a:solidFill>
              <a:latin typeface="Calibri" panose="020F0502020204030204" pitchFamily="2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488" name="等腰三角形 41"/>
          <p:cNvSpPr/>
          <p:nvPr/>
        </p:nvSpPr>
        <p:spPr>
          <a:xfrm rot="4694571">
            <a:off x="9061450" y="984250"/>
            <a:ext cx="414338" cy="357188"/>
          </a:xfrm>
          <a:prstGeom prst="triangle">
            <a:avLst>
              <a:gd name="adj" fmla="val 50000"/>
            </a:avLst>
          </a:prstGeom>
          <a:solidFill>
            <a:srgbClr val="D7C3B5"/>
          </a:solidFill>
          <a:ln w="9525">
            <a:noFill/>
          </a:ln>
        </p:spPr>
        <p:txBody>
          <a:bodyPr anchor="ctr"/>
          <a:p>
            <a:pPr algn="ctr"/>
            <a:endParaRPr baseline="0">
              <a:solidFill>
                <a:srgbClr val="FFFFFF"/>
              </a:solidFill>
              <a:latin typeface="Calibri" panose="020F0502020204030204" pitchFamily="2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489" name="等腰三角形 42"/>
          <p:cNvSpPr/>
          <p:nvPr/>
        </p:nvSpPr>
        <p:spPr>
          <a:xfrm rot="4694571">
            <a:off x="10658475" y="5749925"/>
            <a:ext cx="414338" cy="357188"/>
          </a:xfrm>
          <a:prstGeom prst="triangle">
            <a:avLst>
              <a:gd name="adj" fmla="val 50000"/>
            </a:avLst>
          </a:prstGeom>
          <a:solidFill>
            <a:srgbClr val="D7C3B5"/>
          </a:solidFill>
          <a:ln w="9525">
            <a:noFill/>
          </a:ln>
        </p:spPr>
        <p:txBody>
          <a:bodyPr anchor="ctr"/>
          <a:p>
            <a:pPr algn="ctr"/>
            <a:endParaRPr baseline="0">
              <a:solidFill>
                <a:srgbClr val="FFFFFF"/>
              </a:solidFill>
              <a:latin typeface="Calibri" panose="020F0502020204030204" pitchFamily="2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490" name="圆: 空心 2"/>
          <p:cNvSpPr/>
          <p:nvPr/>
        </p:nvSpPr>
        <p:spPr>
          <a:xfrm>
            <a:off x="-1376362" y="-2401887"/>
            <a:ext cx="3294062" cy="3298825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270">
                <a:pos x="10800" y="0"/>
              </a:cxn>
              <a:cxn ang="270">
                <a:pos x="3163" y="3163"/>
              </a:cxn>
              <a:cxn ang="180">
                <a:pos x="0" y="10800"/>
              </a:cxn>
              <a:cxn ang="90">
                <a:pos x="3163" y="18437"/>
              </a:cxn>
              <a:cxn ang="90">
                <a:pos x="10800" y="21600"/>
              </a:cxn>
              <a:cxn ang="90">
                <a:pos x="18437" y="18437"/>
              </a:cxn>
              <a:cxn ang="0">
                <a:pos x="21600" y="10800"/>
              </a:cxn>
              <a:cxn ang="270">
                <a:pos x="18437" y="3163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arcTo wR="10800" hR="10800" stAng="10800000" swAng="5400000"/>
                <a:arcTo wR="10800" hR="10800" stAng="-5400000" swAng="5400000"/>
                <a:arcTo wR="10800" hR="10800" stAng="0" swAng="5400000"/>
                <a:arcTo wR="10800" hR="10800" stAng="5400000" swAng="5400000"/>
                <a:close/>
                <a:moveTo>
                  <a:pt x="1010" y="10800"/>
                </a:moveTo>
                <a:arcTo wR="9790" hR="9790" stAng="10800000" swAng="-5400000"/>
                <a:arcTo wR="9790" hR="9790" stAng="5400000" swAng="-5400000"/>
                <a:arcTo wR="9790" hR="9790" stAng="0" swAng="-5400000"/>
                <a:arcTo wR="9790" hR="9790" stAng="-5400000" swAng="-5400000"/>
                <a:close/>
              </a:path>
            </a:pathLst>
          </a:custGeom>
          <a:solidFill>
            <a:srgbClr val="D7C3B5"/>
          </a:solidFill>
          <a:ln w="9525">
            <a:noFill/>
          </a:ln>
        </p:spPr>
        <p:txBody>
          <a:bodyPr anchor="ctr"/>
          <a:p>
            <a:pPr algn="ctr"/>
            <a:endParaRPr baseline="0">
              <a:solidFill>
                <a:srgbClr val="000000"/>
              </a:solidFill>
              <a:latin typeface="Calibri" panose="020F0502020204030204" pitchFamily="2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491" name="圆: 空心 46"/>
          <p:cNvSpPr/>
          <p:nvPr/>
        </p:nvSpPr>
        <p:spPr>
          <a:xfrm>
            <a:off x="10521950" y="6167438"/>
            <a:ext cx="3311525" cy="3313112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270">
                <a:pos x="10800" y="0"/>
              </a:cxn>
              <a:cxn ang="270">
                <a:pos x="3163" y="3163"/>
              </a:cxn>
              <a:cxn ang="180">
                <a:pos x="0" y="10800"/>
              </a:cxn>
              <a:cxn ang="90">
                <a:pos x="3163" y="18437"/>
              </a:cxn>
              <a:cxn ang="90">
                <a:pos x="10800" y="21600"/>
              </a:cxn>
              <a:cxn ang="90">
                <a:pos x="18437" y="18437"/>
              </a:cxn>
              <a:cxn ang="0">
                <a:pos x="21600" y="10800"/>
              </a:cxn>
              <a:cxn ang="270">
                <a:pos x="18437" y="3163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arcTo wR="10800" hR="10800" stAng="10800000" swAng="5400000"/>
                <a:arcTo wR="10800" hR="10800" stAng="-5400000" swAng="5400000"/>
                <a:arcTo wR="10800" hR="10800" stAng="0" swAng="5400000"/>
                <a:arcTo wR="10800" hR="10800" stAng="5400000" swAng="5400000"/>
                <a:close/>
                <a:moveTo>
                  <a:pt x="1010" y="10800"/>
                </a:moveTo>
                <a:arcTo wR="9790" hR="9790" stAng="10800000" swAng="-5400000"/>
                <a:arcTo wR="9790" hR="9790" stAng="5400000" swAng="-5400000"/>
                <a:arcTo wR="9790" hR="9790" stAng="0" swAng="-5400000"/>
                <a:arcTo wR="9790" hR="9790" stAng="-5400000" swAng="-5400000"/>
                <a:close/>
              </a:path>
            </a:pathLst>
          </a:custGeom>
          <a:solidFill>
            <a:srgbClr val="D7C3B5"/>
          </a:solidFill>
          <a:ln w="9525">
            <a:noFill/>
          </a:ln>
        </p:spPr>
        <p:txBody>
          <a:bodyPr anchor="ctr"/>
          <a:p>
            <a:pPr algn="ctr"/>
            <a:endParaRPr baseline="0">
              <a:solidFill>
                <a:srgbClr val="000000"/>
              </a:solidFill>
              <a:latin typeface="Calibri" panose="020F0502020204030204" pitchFamily="2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492" name="椭圆 47"/>
          <p:cNvSpPr/>
          <p:nvPr/>
        </p:nvSpPr>
        <p:spPr>
          <a:xfrm>
            <a:off x="4872038" y="993775"/>
            <a:ext cx="874712" cy="874713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 baseline="0">
              <a:solidFill>
                <a:srgbClr val="FFFFFF"/>
              </a:solidFill>
              <a:latin typeface="Calibri" panose="020F0502020204030204" pitchFamily="2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493" name="椭圆 48"/>
          <p:cNvSpPr/>
          <p:nvPr/>
        </p:nvSpPr>
        <p:spPr>
          <a:xfrm>
            <a:off x="5540375" y="5451475"/>
            <a:ext cx="434975" cy="434975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 baseline="0">
              <a:solidFill>
                <a:srgbClr val="FFFFFF"/>
              </a:solidFill>
              <a:latin typeface="Calibri" panose="020F0502020204030204" pitchFamily="2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494" name="椭圆 49"/>
          <p:cNvSpPr/>
          <p:nvPr/>
        </p:nvSpPr>
        <p:spPr>
          <a:xfrm>
            <a:off x="7769225" y="250825"/>
            <a:ext cx="358775" cy="358775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 baseline="0">
              <a:solidFill>
                <a:srgbClr val="FFFFFF"/>
              </a:solidFill>
              <a:latin typeface="Calibri" panose="020F0502020204030204" pitchFamily="2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495" name="椭圆 50"/>
          <p:cNvSpPr/>
          <p:nvPr/>
        </p:nvSpPr>
        <p:spPr>
          <a:xfrm>
            <a:off x="7502525" y="1639888"/>
            <a:ext cx="200025" cy="201612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 baseline="0">
              <a:solidFill>
                <a:srgbClr val="FFFFFF"/>
              </a:solidFill>
              <a:latin typeface="Calibri" panose="020F0502020204030204" pitchFamily="2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496" name="椭圆 55"/>
          <p:cNvSpPr/>
          <p:nvPr/>
        </p:nvSpPr>
        <p:spPr>
          <a:xfrm>
            <a:off x="1062038" y="1831975"/>
            <a:ext cx="357187" cy="355600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 baseline="0">
              <a:solidFill>
                <a:srgbClr val="FFFFFF"/>
              </a:solidFill>
              <a:latin typeface="Calibri" panose="020F0502020204030204" pitchFamily="2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497" name="椭圆 57"/>
          <p:cNvSpPr/>
          <p:nvPr/>
        </p:nvSpPr>
        <p:spPr>
          <a:xfrm>
            <a:off x="2051050" y="777875"/>
            <a:ext cx="679450" cy="681038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 baseline="0">
              <a:solidFill>
                <a:srgbClr val="FFFFFF"/>
              </a:solidFill>
              <a:latin typeface="Calibri" panose="020F0502020204030204" pitchFamily="2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498" name="椭圆 59"/>
          <p:cNvSpPr/>
          <p:nvPr/>
        </p:nvSpPr>
        <p:spPr>
          <a:xfrm>
            <a:off x="9366250" y="5932488"/>
            <a:ext cx="679450" cy="679450"/>
          </a:xfrm>
          <a:prstGeom prst="ellipse">
            <a:avLst/>
          </a:prstGeom>
          <a:gradFill rotWithShape="1">
            <a:gsLst>
              <a:gs pos="0">
                <a:srgbClr val="E7DBD2">
                  <a:alpha val="100000"/>
                </a:srgbClr>
              </a:gs>
              <a:gs pos="73999">
                <a:srgbClr val="D6C1B2">
                  <a:alpha val="100000"/>
                </a:srgbClr>
              </a:gs>
              <a:gs pos="82999">
                <a:srgbClr val="D6C1B2">
                  <a:alpha val="100000"/>
                </a:srgbClr>
              </a:gs>
              <a:gs pos="100000">
                <a:srgbClr val="D6C1B2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anchor="ctr"/>
          <a:p>
            <a:pPr algn="ctr"/>
            <a:endParaRPr baseline="0">
              <a:solidFill>
                <a:srgbClr val="FFFFFF"/>
              </a:solidFill>
              <a:latin typeface="Calibri" panose="020F0502020204030204" pitchFamily="2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499" name="文本框 19498"/>
          <p:cNvSpPr txBox="1"/>
          <p:nvPr/>
        </p:nvSpPr>
        <p:spPr>
          <a:xfrm>
            <a:off x="2084388" y="3387725"/>
            <a:ext cx="8113712" cy="822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zh-CN" altLang="en-US" sz="4800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谢谢聆听！</a:t>
            </a:r>
            <a:endParaRPr lang="zh-CN" altLang="en-US" sz="4800" dirty="0">
              <a:solidFill>
                <a:schemeClr val="bg1"/>
              </a:solidFill>
              <a:latin typeface="Arial" panose="020B0604020202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 advTm="5380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矩形 1"/>
          <p:cNvSpPr/>
          <p:nvPr/>
        </p:nvSpPr>
        <p:spPr>
          <a:xfrm>
            <a:off x="1162050" y="0"/>
            <a:ext cx="2249488" cy="260350"/>
          </a:xfrm>
          <a:prstGeom prst="rect">
            <a:avLst/>
          </a:prstGeom>
          <a:solidFill>
            <a:srgbClr val="AA2C2F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099" name="文本框 2"/>
          <p:cNvSpPr/>
          <p:nvPr/>
        </p:nvSpPr>
        <p:spPr>
          <a:xfrm>
            <a:off x="-620712" y="276225"/>
            <a:ext cx="6383337" cy="9445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zh-CN" altLang="en-US" sz="2800" b="1" dirty="0">
                <a:latin typeface="Arial" panose="020B0604020202020204" charset="-122"/>
                <a:ea typeface="微软雅黑" panose="020B0503020204020204" charset="-122"/>
              </a:rPr>
              <a:t>工商银行集团概况</a:t>
            </a:r>
            <a:endParaRPr lang="zh-CN" altLang="en-US" sz="2800" b="1" dirty="0">
              <a:latin typeface="Arial" panose="020B0604020202020204" charset="-122"/>
              <a:ea typeface="微软雅黑" panose="020B0503020204020204" charset="-122"/>
            </a:endParaRPr>
          </a:p>
          <a:p>
            <a:pPr algn="ctr"/>
            <a:endParaRPr lang="zh-CN" altLang="en-US" sz="2800" b="1" dirty="0"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4100" name="文本框 40"/>
          <p:cNvSpPr/>
          <p:nvPr/>
        </p:nvSpPr>
        <p:spPr>
          <a:xfrm>
            <a:off x="1276350" y="5838825"/>
            <a:ext cx="9639300" cy="365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sp>
        <p:nvSpPr>
          <p:cNvPr id="4101" name="文本框 4100"/>
          <p:cNvSpPr txBox="1"/>
          <p:nvPr/>
        </p:nvSpPr>
        <p:spPr>
          <a:xfrm>
            <a:off x="1793875" y="1293813"/>
            <a:ext cx="2490788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rPr>
              <a:t>全球服务网络：</a:t>
            </a:r>
            <a:endParaRPr lang="zh-CN" altLang="en-US" b="1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字魂58号-创中黑" pitchFamily="2" charset="-122"/>
            </a:endParaRPr>
          </a:p>
        </p:txBody>
      </p:sp>
      <p:sp>
        <p:nvSpPr>
          <p:cNvPr id="4102" name="椭圆 4101"/>
          <p:cNvSpPr/>
          <p:nvPr/>
        </p:nvSpPr>
        <p:spPr>
          <a:xfrm>
            <a:off x="857250" y="1293813"/>
            <a:ext cx="685800" cy="687387"/>
          </a:xfrm>
          <a:prstGeom prst="ellipse">
            <a:avLst/>
          </a:prstGeom>
          <a:solidFill>
            <a:srgbClr val="C43A3A">
              <a:alpha val="100000"/>
            </a:srgbClr>
          </a:solidFill>
          <a:ln w="9525">
            <a:noFill/>
          </a:ln>
        </p:spPr>
        <p:txBody>
          <a:bodyPr vert="horz" wrap="square" lIns="90170" tIns="46990" rIns="90170" bIns="46990" anchor="ctr"/>
          <a:p>
            <a:pPr algn="ctr"/>
            <a:endParaRPr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103" name="文本框 4102"/>
          <p:cNvSpPr txBox="1"/>
          <p:nvPr/>
        </p:nvSpPr>
        <p:spPr>
          <a:xfrm>
            <a:off x="1830388" y="2333625"/>
            <a:ext cx="61261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>
                <a:latin typeface="Arial" panose="020B0604020202020204" charset="-122"/>
                <a:ea typeface="微软雅黑" panose="020B0503020204020204" charset="-122"/>
              </a:rPr>
              <a:t>综合化经营：</a:t>
            </a:r>
            <a:r>
              <a:rPr lang="zh-CN" altLang="en-US" sz="2000" b="1">
                <a:latin typeface="Arial" panose="020B0604020202020204" charset="-122"/>
                <a:ea typeface="微软雅黑" panose="020B0503020204020204" charset="-122"/>
              </a:rPr>
              <a:t>全功能、全牌照、国际化金融集团</a:t>
            </a:r>
            <a:endParaRPr lang="zh-CN" altLang="en-US" sz="2000" b="1"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4104" name="文本框 4103"/>
          <p:cNvSpPr txBox="1"/>
          <p:nvPr/>
        </p:nvSpPr>
        <p:spPr>
          <a:xfrm>
            <a:off x="8920163" y="2927350"/>
            <a:ext cx="254793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>
              <a:latin typeface="Arial" panose="020B0604020202020204" charset="-122"/>
            </a:endParaRPr>
          </a:p>
        </p:txBody>
      </p:sp>
      <p:sp>
        <p:nvSpPr>
          <p:cNvPr id="4105" name="文本框 4104"/>
          <p:cNvSpPr txBox="1"/>
          <p:nvPr/>
        </p:nvSpPr>
        <p:spPr>
          <a:xfrm>
            <a:off x="1846263" y="3341688"/>
            <a:ext cx="8736012" cy="5191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>
                <a:latin typeface="Arial" panose="020B0604020202020204" charset="-122"/>
                <a:ea typeface="微软雅黑" panose="020B0503020204020204" charset="-122"/>
              </a:rPr>
              <a:t>市场地位：</a:t>
            </a:r>
            <a:r>
              <a:rPr lang="zh-CN" altLang="en-US" sz="2000" b="1">
                <a:latin typeface="Arial" panose="020B0604020202020204" charset="-122"/>
                <a:ea typeface="微软雅黑" panose="020B0503020204020204" charset="-122"/>
              </a:rPr>
              <a:t>国际权威机构排名连年蝉联大型银行第一</a:t>
            </a:r>
            <a:endParaRPr lang="zh-CN" altLang="en-US" sz="2000" b="1"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4106" name="文本框 4105"/>
          <p:cNvSpPr txBox="1"/>
          <p:nvPr/>
        </p:nvSpPr>
        <p:spPr>
          <a:xfrm>
            <a:off x="1846263" y="4267200"/>
            <a:ext cx="8736012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服务客户：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</a:rPr>
              <a:t>公司客户846万户，个人客户6.8亿户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07" name="文本框 4106"/>
          <p:cNvSpPr txBox="1"/>
          <p:nvPr/>
        </p:nvSpPr>
        <p:spPr>
          <a:xfrm>
            <a:off x="1824038" y="5199063"/>
            <a:ext cx="9644062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>
                <a:latin typeface="Arial" panose="020B0604020202020204" charset="-122"/>
                <a:ea typeface="微软雅黑" panose="020B0503020204020204" charset="-122"/>
              </a:rPr>
              <a:t>金融科技：</a:t>
            </a:r>
            <a:r>
              <a:rPr lang="zh-CN" altLang="en-US" sz="2000" b="1">
                <a:latin typeface="Arial" panose="020B0604020202020204" charset="-122"/>
                <a:ea typeface="微软雅黑" panose="020B0503020204020204" charset="-122"/>
              </a:rPr>
              <a:t>中国银保监会全国性银行信息科技监管评级中获评银行业第一</a:t>
            </a:r>
            <a:endParaRPr lang="zh-CN" altLang="en-US" sz="2000" b="1"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4108" name="椭圆 4107"/>
          <p:cNvSpPr/>
          <p:nvPr/>
        </p:nvSpPr>
        <p:spPr>
          <a:xfrm>
            <a:off x="873125" y="2316163"/>
            <a:ext cx="685800" cy="687387"/>
          </a:xfrm>
          <a:prstGeom prst="ellipse">
            <a:avLst/>
          </a:prstGeom>
          <a:solidFill>
            <a:srgbClr val="C43A3A">
              <a:alpha val="100000"/>
            </a:srgbClr>
          </a:solidFill>
          <a:ln w="9525">
            <a:noFill/>
          </a:ln>
        </p:spPr>
        <p:txBody>
          <a:bodyPr vert="horz" wrap="square" lIns="90170" tIns="46990" rIns="90170" bIns="46990" anchor="ctr"/>
          <a:p>
            <a:pPr algn="ctr"/>
            <a:endParaRPr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109" name="椭圆 4108"/>
          <p:cNvSpPr/>
          <p:nvPr/>
        </p:nvSpPr>
        <p:spPr>
          <a:xfrm>
            <a:off x="871538" y="3294063"/>
            <a:ext cx="685800" cy="687387"/>
          </a:xfrm>
          <a:prstGeom prst="ellipse">
            <a:avLst/>
          </a:prstGeom>
          <a:solidFill>
            <a:srgbClr val="C43A3A">
              <a:alpha val="100000"/>
            </a:srgbClr>
          </a:solidFill>
          <a:ln w="9525">
            <a:noFill/>
          </a:ln>
        </p:spPr>
        <p:txBody>
          <a:bodyPr vert="horz" wrap="square" lIns="90170" tIns="46990" rIns="90170" bIns="46990" anchor="ctr"/>
          <a:p>
            <a:pPr algn="ctr"/>
            <a:endParaRPr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110" name="椭圆 4109"/>
          <p:cNvSpPr/>
          <p:nvPr/>
        </p:nvSpPr>
        <p:spPr>
          <a:xfrm>
            <a:off x="889000" y="4267200"/>
            <a:ext cx="684213" cy="687388"/>
          </a:xfrm>
          <a:prstGeom prst="ellipse">
            <a:avLst/>
          </a:prstGeom>
          <a:solidFill>
            <a:srgbClr val="C43A3A">
              <a:alpha val="100000"/>
            </a:srgbClr>
          </a:solidFill>
          <a:ln w="9525">
            <a:noFill/>
          </a:ln>
        </p:spPr>
        <p:txBody>
          <a:bodyPr vert="horz" wrap="square" lIns="90170" tIns="46990" rIns="90170" bIns="46990" anchor="ctr"/>
          <a:p>
            <a:pPr algn="ctr"/>
            <a:endParaRPr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111" name="椭圆 4110"/>
          <p:cNvSpPr/>
          <p:nvPr/>
        </p:nvSpPr>
        <p:spPr>
          <a:xfrm>
            <a:off x="901700" y="5197475"/>
            <a:ext cx="685800" cy="687388"/>
          </a:xfrm>
          <a:prstGeom prst="ellipse">
            <a:avLst/>
          </a:prstGeom>
          <a:solidFill>
            <a:srgbClr val="C43A3A">
              <a:alpha val="100000"/>
            </a:srgbClr>
          </a:solidFill>
          <a:ln w="9525">
            <a:noFill/>
          </a:ln>
        </p:spPr>
        <p:txBody>
          <a:bodyPr vert="horz" wrap="square" lIns="90170" tIns="46990" rIns="90170" bIns="46990" anchor="ctr"/>
          <a:p>
            <a:pPr algn="ctr"/>
            <a:endParaRPr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112" name="文本框 4111"/>
          <p:cNvSpPr txBox="1"/>
          <p:nvPr/>
        </p:nvSpPr>
        <p:spPr>
          <a:xfrm>
            <a:off x="4579938" y="1293813"/>
            <a:ext cx="5373687" cy="7000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rPr>
              <a:t>机构遍及全球49个国家和地区，与143个国家和地区境外银行建立代理行关系</a:t>
            </a:r>
            <a:endParaRPr lang="zh-CN" altLang="en-US" sz="2000" b="1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字魂58号-创中黑" pitchFamily="2" charset="-122"/>
            </a:endParaRPr>
          </a:p>
        </p:txBody>
      </p:sp>
    </p:spTree>
  </p:cSld>
  <p:clrMapOvr>
    <a:masterClrMapping/>
  </p:clrMapOvr>
  <p:transition spd="slow" advTm="4587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2" name="组合 8"/>
          <p:cNvGrpSpPr/>
          <p:nvPr/>
        </p:nvGrpSpPr>
        <p:grpSpPr>
          <a:xfrm>
            <a:off x="1281113" y="2368550"/>
            <a:ext cx="2506662" cy="1292225"/>
            <a:chOff x="0" y="0"/>
            <a:chExt cx="2507464" cy="2115507"/>
          </a:xfrm>
        </p:grpSpPr>
        <p:sp>
          <p:nvSpPr>
            <p:cNvPr id="5123" name="文本框 4"/>
            <p:cNvSpPr/>
            <p:nvPr/>
          </p:nvSpPr>
          <p:spPr>
            <a:xfrm>
              <a:off x="357868" y="0"/>
              <a:ext cx="1791728" cy="18620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algn="ctr"/>
              <a:r>
                <a:rPr lang="en-US" altLang="zh-CN" sz="11500" dirty="0">
                  <a:solidFill>
                    <a:srgbClr val="AA2C2F"/>
                  </a:solidFill>
                  <a:latin typeface="包图粗黑体" pitchFamily="2" charset="-122"/>
                  <a:ea typeface="包图粗黑体" pitchFamily="2" charset="-122"/>
                  <a:sym typeface="包图粗黑体" pitchFamily="2" charset="-122"/>
                </a:rPr>
                <a:t>01</a:t>
              </a:r>
              <a:endParaRPr lang="zh-CN" altLang="en-US" sz="11500" dirty="0">
                <a:solidFill>
                  <a:srgbClr val="AA2C2F"/>
                </a:solidFill>
                <a:latin typeface="包图粗黑体" pitchFamily="2" charset="-122"/>
                <a:ea typeface="包图粗黑体" pitchFamily="2" charset="-122"/>
                <a:sym typeface="包图粗黑体" pitchFamily="2" charset="-122"/>
              </a:endParaRPr>
            </a:p>
          </p:txBody>
        </p:sp>
        <p:grpSp>
          <p:nvGrpSpPr>
            <p:cNvPr id="5124" name="组合 5"/>
            <p:cNvGrpSpPr/>
            <p:nvPr/>
          </p:nvGrpSpPr>
          <p:grpSpPr>
            <a:xfrm>
              <a:off x="0" y="700647"/>
              <a:ext cx="2507464" cy="1414860"/>
              <a:chOff x="0" y="0"/>
              <a:chExt cx="2507464" cy="1414860"/>
            </a:xfrm>
          </p:grpSpPr>
          <p:sp>
            <p:nvSpPr>
              <p:cNvPr id="5125" name="文本框 6"/>
              <p:cNvSpPr/>
              <p:nvPr/>
            </p:nvSpPr>
            <p:spPr>
              <a:xfrm>
                <a:off x="0" y="460753"/>
                <a:ext cx="2507464" cy="95410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 algn="ctr"/>
                <a:endParaRPr>
                  <a:latin typeface="Arial" panose="020B0604020202020204" charset="-122"/>
                </a:endParaRPr>
              </a:p>
            </p:txBody>
          </p:sp>
          <p:sp>
            <p:nvSpPr>
              <p:cNvPr id="5126" name="文本框 7"/>
              <p:cNvSpPr/>
              <p:nvPr/>
            </p:nvSpPr>
            <p:spPr>
              <a:xfrm>
                <a:off x="525548" y="0"/>
                <a:ext cx="1456369" cy="4616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 algn="ctr"/>
                <a:endParaRPr>
                  <a:latin typeface="Arial" panose="020B0604020202020204" charset="-122"/>
                </a:endParaRPr>
              </a:p>
            </p:txBody>
          </p:sp>
        </p:grpSp>
      </p:grpSp>
      <p:grpSp>
        <p:nvGrpSpPr>
          <p:cNvPr id="5127" name="组合 9"/>
          <p:cNvGrpSpPr/>
          <p:nvPr/>
        </p:nvGrpSpPr>
        <p:grpSpPr>
          <a:xfrm>
            <a:off x="4806950" y="2290763"/>
            <a:ext cx="2508250" cy="2114550"/>
            <a:chOff x="0" y="0"/>
            <a:chExt cx="2507464" cy="2115507"/>
          </a:xfrm>
        </p:grpSpPr>
        <p:sp>
          <p:nvSpPr>
            <p:cNvPr id="5128" name="文本框 10"/>
            <p:cNvSpPr/>
            <p:nvPr/>
          </p:nvSpPr>
          <p:spPr>
            <a:xfrm>
              <a:off x="357868" y="0"/>
              <a:ext cx="1791728" cy="18620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algn="ctr"/>
              <a:r>
                <a:rPr lang="en-US" altLang="zh-CN" sz="11500" dirty="0">
                  <a:solidFill>
                    <a:srgbClr val="AA2C2F"/>
                  </a:solidFill>
                  <a:latin typeface="包图粗黑体" pitchFamily="2" charset="-122"/>
                  <a:ea typeface="包图粗黑体" pitchFamily="2" charset="-122"/>
                  <a:sym typeface="包图粗黑体" pitchFamily="2" charset="-122"/>
                </a:rPr>
                <a:t>02</a:t>
              </a:r>
              <a:endParaRPr lang="zh-CN" altLang="en-US" sz="11500" dirty="0">
                <a:solidFill>
                  <a:srgbClr val="AA2C2F"/>
                </a:solidFill>
                <a:latin typeface="包图粗黑体" pitchFamily="2" charset="-122"/>
                <a:ea typeface="包图粗黑体" pitchFamily="2" charset="-122"/>
                <a:sym typeface="包图粗黑体" pitchFamily="2" charset="-122"/>
              </a:endParaRPr>
            </a:p>
          </p:txBody>
        </p:sp>
        <p:grpSp>
          <p:nvGrpSpPr>
            <p:cNvPr id="5129" name="组合 11"/>
            <p:cNvGrpSpPr/>
            <p:nvPr/>
          </p:nvGrpSpPr>
          <p:grpSpPr>
            <a:xfrm>
              <a:off x="0" y="700647"/>
              <a:ext cx="2507464" cy="1414860"/>
              <a:chOff x="0" y="0"/>
              <a:chExt cx="2507464" cy="1414860"/>
            </a:xfrm>
          </p:grpSpPr>
          <p:sp>
            <p:nvSpPr>
              <p:cNvPr id="5130" name="文本框 12"/>
              <p:cNvSpPr/>
              <p:nvPr/>
            </p:nvSpPr>
            <p:spPr>
              <a:xfrm>
                <a:off x="0" y="460753"/>
                <a:ext cx="2507464" cy="95410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 algn="ctr"/>
                <a:endParaRPr>
                  <a:latin typeface="Arial" panose="020B0604020202020204" charset="-122"/>
                </a:endParaRPr>
              </a:p>
            </p:txBody>
          </p:sp>
          <p:sp>
            <p:nvSpPr>
              <p:cNvPr id="5131" name="文本框 13"/>
              <p:cNvSpPr/>
              <p:nvPr/>
            </p:nvSpPr>
            <p:spPr>
              <a:xfrm>
                <a:off x="525548" y="0"/>
                <a:ext cx="1456369" cy="4616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 algn="ctr"/>
                <a:endParaRPr>
                  <a:latin typeface="Arial" panose="020B0604020202020204" charset="-122"/>
                </a:endParaRPr>
              </a:p>
            </p:txBody>
          </p:sp>
        </p:grpSp>
      </p:grpSp>
      <p:grpSp>
        <p:nvGrpSpPr>
          <p:cNvPr id="5132" name="组合 14"/>
          <p:cNvGrpSpPr/>
          <p:nvPr/>
        </p:nvGrpSpPr>
        <p:grpSpPr>
          <a:xfrm>
            <a:off x="8362950" y="2232025"/>
            <a:ext cx="2508250" cy="2114550"/>
            <a:chOff x="0" y="0"/>
            <a:chExt cx="2507464" cy="2115507"/>
          </a:xfrm>
        </p:grpSpPr>
        <p:sp>
          <p:nvSpPr>
            <p:cNvPr id="5133" name="文本框 15"/>
            <p:cNvSpPr/>
            <p:nvPr/>
          </p:nvSpPr>
          <p:spPr>
            <a:xfrm>
              <a:off x="357868" y="0"/>
              <a:ext cx="1791728" cy="18620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algn="ctr"/>
              <a:r>
                <a:rPr lang="en-US" altLang="zh-CN" sz="11500" dirty="0">
                  <a:solidFill>
                    <a:srgbClr val="AA2C2F"/>
                  </a:solidFill>
                  <a:latin typeface="包图粗黑体" pitchFamily="2" charset="-122"/>
                  <a:ea typeface="包图粗黑体" pitchFamily="2" charset="-122"/>
                  <a:sym typeface="包图粗黑体" pitchFamily="2" charset="-122"/>
                </a:rPr>
                <a:t>03</a:t>
              </a:r>
              <a:endParaRPr lang="zh-CN" altLang="en-US" sz="11500" dirty="0">
                <a:solidFill>
                  <a:srgbClr val="AA2C2F"/>
                </a:solidFill>
                <a:latin typeface="包图粗黑体" pitchFamily="2" charset="-122"/>
                <a:ea typeface="包图粗黑体" pitchFamily="2" charset="-122"/>
                <a:sym typeface="包图粗黑体" pitchFamily="2" charset="-122"/>
              </a:endParaRPr>
            </a:p>
          </p:txBody>
        </p:sp>
        <p:grpSp>
          <p:nvGrpSpPr>
            <p:cNvPr id="5134" name="组合 16"/>
            <p:cNvGrpSpPr/>
            <p:nvPr/>
          </p:nvGrpSpPr>
          <p:grpSpPr>
            <a:xfrm>
              <a:off x="0" y="700647"/>
              <a:ext cx="2507464" cy="1414860"/>
              <a:chOff x="0" y="0"/>
              <a:chExt cx="2507464" cy="1414860"/>
            </a:xfrm>
          </p:grpSpPr>
          <p:sp>
            <p:nvSpPr>
              <p:cNvPr id="5135" name="文本框 17"/>
              <p:cNvSpPr/>
              <p:nvPr/>
            </p:nvSpPr>
            <p:spPr>
              <a:xfrm>
                <a:off x="0" y="460753"/>
                <a:ext cx="2507464" cy="95410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 algn="ctr"/>
                <a:endParaRPr>
                  <a:latin typeface="Arial" panose="020B0604020202020204" charset="-122"/>
                </a:endParaRPr>
              </a:p>
            </p:txBody>
          </p:sp>
          <p:sp>
            <p:nvSpPr>
              <p:cNvPr id="5136" name="文本框 18"/>
              <p:cNvSpPr/>
              <p:nvPr/>
            </p:nvSpPr>
            <p:spPr>
              <a:xfrm>
                <a:off x="525548" y="0"/>
                <a:ext cx="1456369" cy="4616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 algn="ctr"/>
                <a:endParaRPr>
                  <a:latin typeface="Arial" panose="020B0604020202020204" charset="-122"/>
                </a:endParaRPr>
              </a:p>
            </p:txBody>
          </p:sp>
        </p:grpSp>
      </p:grpSp>
      <p:sp>
        <p:nvSpPr>
          <p:cNvPr id="5137" name="文本框 5136"/>
          <p:cNvSpPr txBox="1"/>
          <p:nvPr/>
        </p:nvSpPr>
        <p:spPr>
          <a:xfrm>
            <a:off x="820738" y="4221163"/>
            <a:ext cx="33813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800" b="1" dirty="0">
                <a:latin typeface="Arial" panose="020B0604020202020204" charset="-122"/>
                <a:ea typeface="微软雅黑" panose="020B0503020204020204" charset="-122"/>
              </a:rPr>
              <a:t>投到哪些领域</a:t>
            </a:r>
            <a:endParaRPr lang="zh-CN" altLang="en-US" sz="2800" b="1" dirty="0"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5138" name="文本框 5137"/>
          <p:cNvSpPr txBox="1"/>
          <p:nvPr/>
        </p:nvSpPr>
        <p:spPr>
          <a:xfrm>
            <a:off x="4370388" y="4243388"/>
            <a:ext cx="3381375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 algn="ctr"/>
            <a:r>
              <a:rPr lang="zh-CN" altLang="en-US" sz="2800" b="1" dirty="0">
                <a:latin typeface="字魂59号-创粗黑" pitchFamily="2" charset="-122"/>
                <a:ea typeface="微软雅黑" panose="020B0503020204020204" charset="-122"/>
                <a:sym typeface="字魂59号-创粗黑" pitchFamily="2" charset="-122"/>
              </a:rPr>
              <a:t>满足哪些需求</a:t>
            </a:r>
            <a:endParaRPr lang="zh-CN" altLang="en-US" sz="2800" b="1" dirty="0">
              <a:latin typeface="字魂59号-创粗黑" pitchFamily="2" charset="-122"/>
              <a:ea typeface="微软雅黑" panose="020B0503020204020204" charset="-122"/>
              <a:sym typeface="字魂59号-创粗黑" pitchFamily="2" charset="-122"/>
            </a:endParaRPr>
          </a:p>
        </p:txBody>
      </p:sp>
      <p:sp>
        <p:nvSpPr>
          <p:cNvPr id="5139" name="文本框 5138"/>
          <p:cNvSpPr txBox="1"/>
          <p:nvPr/>
        </p:nvSpPr>
        <p:spPr>
          <a:xfrm>
            <a:off x="7958138" y="4244975"/>
            <a:ext cx="338137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 algn="ctr"/>
            <a:r>
              <a:rPr lang="zh-CN" altLang="en-US" sz="2800" b="1" dirty="0">
                <a:latin typeface="字魂59号-创粗黑" pitchFamily="2" charset="-122"/>
                <a:ea typeface="微软雅黑" panose="020B0503020204020204" charset="-122"/>
                <a:sym typeface="字魂59号-创粗黑" pitchFamily="2" charset="-122"/>
              </a:rPr>
              <a:t>将有哪些投放</a:t>
            </a:r>
            <a:endParaRPr lang="zh-CN" altLang="en-US" sz="2800" b="1" dirty="0">
              <a:latin typeface="字魂59号-创粗黑" pitchFamily="2" charset="-122"/>
              <a:ea typeface="微软雅黑" panose="020B0503020204020204" charset="-122"/>
              <a:sym typeface="字魂59号-创粗黑" pitchFamily="2" charset="-122"/>
            </a:endParaRPr>
          </a:p>
        </p:txBody>
      </p:sp>
      <p:sp>
        <p:nvSpPr>
          <p:cNvPr id="5140" name="矩形 1"/>
          <p:cNvSpPr/>
          <p:nvPr/>
        </p:nvSpPr>
        <p:spPr>
          <a:xfrm>
            <a:off x="1162050" y="0"/>
            <a:ext cx="2249488" cy="260350"/>
          </a:xfrm>
          <a:prstGeom prst="rect">
            <a:avLst/>
          </a:prstGeom>
          <a:solidFill>
            <a:srgbClr val="AA2C2F">
              <a:alpha val="100000"/>
            </a:srgbClr>
          </a:solidFill>
          <a:ln w="9525">
            <a:noFill/>
          </a:ln>
        </p:spPr>
        <p:txBody>
          <a:bodyPr vert="horz" wrap="square"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141" name="文本框 2"/>
          <p:cNvSpPr/>
          <p:nvPr/>
        </p:nvSpPr>
        <p:spPr>
          <a:xfrm>
            <a:off x="614363" y="276225"/>
            <a:ext cx="635317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 algn="ctr"/>
            <a:r>
              <a:rPr lang="zh-CN" altLang="en-US" sz="2800" b="1" dirty="0">
                <a:latin typeface="字魂59号-创粗黑" pitchFamily="2" charset="-122"/>
                <a:ea typeface="微软雅黑" panose="020B0503020204020204" charset="-122"/>
                <a:sym typeface="字魂59号-创粗黑" pitchFamily="2" charset="-122"/>
              </a:rPr>
              <a:t>任重千钧新使命，积极担当新作为</a:t>
            </a:r>
            <a:endParaRPr lang="zh-CN" altLang="en-US" sz="2800" b="1" dirty="0">
              <a:latin typeface="字魂59号-创粗黑" pitchFamily="2" charset="-122"/>
              <a:ea typeface="微软雅黑" panose="020B0503020204020204" charset="-122"/>
              <a:sym typeface="字魂59号-创粗黑" pitchFamily="2" charset="-122"/>
            </a:endParaRPr>
          </a:p>
        </p:txBody>
      </p:sp>
    </p:spTree>
  </p:cSld>
  <p:clrMapOvr>
    <a:masterClrMapping/>
  </p:clrMapOvr>
  <p:transition spd="slow" advTm="4081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椭圆 3"/>
          <p:cNvSpPr/>
          <p:nvPr/>
        </p:nvSpPr>
        <p:spPr>
          <a:xfrm>
            <a:off x="6096000" y="-3575050"/>
            <a:ext cx="6757988" cy="6743700"/>
          </a:xfrm>
          <a:prstGeom prst="ellipse">
            <a:avLst/>
          </a:prstGeom>
          <a:solidFill>
            <a:srgbClr val="AA2C2F">
              <a:alpha val="26999"/>
            </a:srgbClr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6147" name="组合 9"/>
          <p:cNvGrpSpPr/>
          <p:nvPr/>
        </p:nvGrpSpPr>
        <p:grpSpPr>
          <a:xfrm>
            <a:off x="709613" y="1770063"/>
            <a:ext cx="4194175" cy="2116137"/>
            <a:chOff x="0" y="0"/>
            <a:chExt cx="4194053" cy="2115781"/>
          </a:xfrm>
        </p:grpSpPr>
        <p:sp>
          <p:nvSpPr>
            <p:cNvPr id="6148" name="矩形: 圆角 10"/>
            <p:cNvSpPr/>
            <p:nvPr/>
          </p:nvSpPr>
          <p:spPr>
            <a:xfrm>
              <a:off x="0" y="0"/>
              <a:ext cx="4194053" cy="2115781"/>
            </a:xfrm>
            <a:prstGeom prst="roundRect">
              <a:avLst>
                <a:gd name="adj" fmla="val 12051"/>
              </a:avLst>
            </a:prstGeom>
            <a:solidFill>
              <a:schemeClr val="bg1"/>
            </a:soli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grpSp>
          <p:nvGrpSpPr>
            <p:cNvPr id="6149" name="组合 11"/>
            <p:cNvGrpSpPr/>
            <p:nvPr/>
          </p:nvGrpSpPr>
          <p:grpSpPr>
            <a:xfrm>
              <a:off x="295276" y="297645"/>
              <a:ext cx="3602573" cy="1520491"/>
              <a:chOff x="0" y="0"/>
              <a:chExt cx="3602573" cy="1520491"/>
            </a:xfrm>
          </p:grpSpPr>
          <p:sp>
            <p:nvSpPr>
              <p:cNvPr id="6150" name="文本框 12"/>
              <p:cNvSpPr/>
              <p:nvPr/>
            </p:nvSpPr>
            <p:spPr>
              <a:xfrm>
                <a:off x="927" y="53299"/>
                <a:ext cx="1594721" cy="4616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endParaRPr>
                  <a:latin typeface="Arial" panose="020B0604020202020204" charset="-122"/>
                </a:endParaRPr>
              </a:p>
            </p:txBody>
          </p:sp>
          <p:sp>
            <p:nvSpPr>
              <p:cNvPr id="6151" name="文本框 13"/>
              <p:cNvSpPr/>
              <p:nvPr/>
            </p:nvSpPr>
            <p:spPr>
              <a:xfrm>
                <a:off x="2726273" y="0"/>
                <a:ext cx="876300" cy="52322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 algn="ctr"/>
                <a:r>
                  <a:rPr lang="en-US" altLang="zh-CN" sz="2800" dirty="0">
                    <a:solidFill>
                      <a:srgbClr val="AA2C2F"/>
                    </a:solidFill>
                    <a:latin typeface="字魂95号-手刻宋" pitchFamily="2" charset="-122"/>
                    <a:ea typeface="字魂95号-手刻宋" pitchFamily="2" charset="-122"/>
                    <a:sym typeface="字魂95号-手刻宋" pitchFamily="2" charset="-122"/>
                  </a:rPr>
                  <a:t>01</a:t>
                </a:r>
                <a:endParaRPr lang="zh-CN" altLang="en-US" sz="2800" dirty="0">
                  <a:solidFill>
                    <a:srgbClr val="AA2C2F"/>
                  </a:solidFill>
                  <a:latin typeface="字魂95号-手刻宋" pitchFamily="2" charset="-122"/>
                  <a:ea typeface="字魂95号-手刻宋" pitchFamily="2" charset="-122"/>
                  <a:sym typeface="字魂95号-手刻宋" pitchFamily="2" charset="-122"/>
                </a:endParaRPr>
              </a:p>
            </p:txBody>
          </p:sp>
          <p:sp>
            <p:nvSpPr>
              <p:cNvPr id="6152" name="文本框 14"/>
              <p:cNvSpPr/>
              <p:nvPr/>
            </p:nvSpPr>
            <p:spPr>
              <a:xfrm>
                <a:off x="0" y="566384"/>
                <a:ext cx="3511149" cy="95410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endParaRPr>
                  <a:latin typeface="Arial" panose="020B0604020202020204" charset="-122"/>
                </a:endParaRPr>
              </a:p>
            </p:txBody>
          </p:sp>
        </p:grpSp>
      </p:grpSp>
      <p:grpSp>
        <p:nvGrpSpPr>
          <p:cNvPr id="6153" name="组合 15"/>
          <p:cNvGrpSpPr/>
          <p:nvPr/>
        </p:nvGrpSpPr>
        <p:grpSpPr>
          <a:xfrm>
            <a:off x="5421313" y="1770063"/>
            <a:ext cx="4194175" cy="2116137"/>
            <a:chOff x="0" y="0"/>
            <a:chExt cx="4194053" cy="2115781"/>
          </a:xfrm>
        </p:grpSpPr>
        <p:sp>
          <p:nvSpPr>
            <p:cNvPr id="6154" name="矩形: 圆角 16"/>
            <p:cNvSpPr/>
            <p:nvPr/>
          </p:nvSpPr>
          <p:spPr>
            <a:xfrm>
              <a:off x="0" y="0"/>
              <a:ext cx="4194053" cy="2115781"/>
            </a:xfrm>
            <a:prstGeom prst="roundRect">
              <a:avLst>
                <a:gd name="adj" fmla="val 12051"/>
              </a:avLst>
            </a:prstGeom>
            <a:solidFill>
              <a:schemeClr val="bg1"/>
            </a:soli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grpSp>
          <p:nvGrpSpPr>
            <p:cNvPr id="6155" name="组合 17"/>
            <p:cNvGrpSpPr/>
            <p:nvPr/>
          </p:nvGrpSpPr>
          <p:grpSpPr>
            <a:xfrm>
              <a:off x="295740" y="297645"/>
              <a:ext cx="3602573" cy="1520491"/>
              <a:chOff x="0" y="0"/>
              <a:chExt cx="3602573" cy="1520491"/>
            </a:xfrm>
          </p:grpSpPr>
          <p:sp>
            <p:nvSpPr>
              <p:cNvPr id="6156" name="文本框 18"/>
              <p:cNvSpPr/>
              <p:nvPr/>
            </p:nvSpPr>
            <p:spPr>
              <a:xfrm>
                <a:off x="927" y="53299"/>
                <a:ext cx="1594721" cy="4616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endParaRPr>
                  <a:latin typeface="Arial" panose="020B0604020202020204" charset="-122"/>
                </a:endParaRPr>
              </a:p>
            </p:txBody>
          </p:sp>
          <p:sp>
            <p:nvSpPr>
              <p:cNvPr id="6157" name="文本框 19"/>
              <p:cNvSpPr/>
              <p:nvPr/>
            </p:nvSpPr>
            <p:spPr>
              <a:xfrm>
                <a:off x="2726273" y="0"/>
                <a:ext cx="876300" cy="52322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 algn="ctr"/>
                <a:r>
                  <a:rPr lang="en-US" altLang="zh-CN" sz="2800" dirty="0">
                    <a:solidFill>
                      <a:srgbClr val="AA2C2F"/>
                    </a:solidFill>
                    <a:latin typeface="字魂95号-手刻宋" pitchFamily="2" charset="-122"/>
                    <a:ea typeface="字魂95号-手刻宋" pitchFamily="2" charset="-122"/>
                    <a:sym typeface="字魂95号-手刻宋" pitchFamily="2" charset="-122"/>
                  </a:rPr>
                  <a:t>02</a:t>
                </a:r>
                <a:endParaRPr lang="zh-CN" altLang="en-US" sz="2800" dirty="0">
                  <a:solidFill>
                    <a:srgbClr val="AA2C2F"/>
                  </a:solidFill>
                  <a:latin typeface="字魂95号-手刻宋" pitchFamily="2" charset="-122"/>
                  <a:ea typeface="字魂95号-手刻宋" pitchFamily="2" charset="-122"/>
                  <a:sym typeface="字魂95号-手刻宋" pitchFamily="2" charset="-122"/>
                </a:endParaRPr>
              </a:p>
            </p:txBody>
          </p:sp>
          <p:sp>
            <p:nvSpPr>
              <p:cNvPr id="6158" name="文本框 20"/>
              <p:cNvSpPr/>
              <p:nvPr/>
            </p:nvSpPr>
            <p:spPr>
              <a:xfrm>
                <a:off x="0" y="566384"/>
                <a:ext cx="3511149" cy="95410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endParaRPr>
                  <a:latin typeface="Arial" panose="020B0604020202020204" charset="-122"/>
                </a:endParaRPr>
              </a:p>
            </p:txBody>
          </p:sp>
        </p:grpSp>
      </p:grpSp>
      <p:grpSp>
        <p:nvGrpSpPr>
          <p:cNvPr id="6159" name="组合 21"/>
          <p:cNvGrpSpPr/>
          <p:nvPr/>
        </p:nvGrpSpPr>
        <p:grpSpPr>
          <a:xfrm>
            <a:off x="1393825" y="3735388"/>
            <a:ext cx="4194175" cy="2116137"/>
            <a:chOff x="0" y="0"/>
            <a:chExt cx="4194053" cy="2115781"/>
          </a:xfrm>
        </p:grpSpPr>
        <p:sp>
          <p:nvSpPr>
            <p:cNvPr id="6160" name="矩形: 圆角 22"/>
            <p:cNvSpPr/>
            <p:nvPr/>
          </p:nvSpPr>
          <p:spPr>
            <a:xfrm>
              <a:off x="0" y="0"/>
              <a:ext cx="4194053" cy="2115781"/>
            </a:xfrm>
            <a:prstGeom prst="roundRect">
              <a:avLst>
                <a:gd name="adj" fmla="val 12051"/>
              </a:avLst>
            </a:prstGeom>
            <a:solidFill>
              <a:schemeClr val="bg1"/>
            </a:soli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grpSp>
          <p:nvGrpSpPr>
            <p:cNvPr id="6161" name="组合 23"/>
            <p:cNvGrpSpPr/>
            <p:nvPr/>
          </p:nvGrpSpPr>
          <p:grpSpPr>
            <a:xfrm>
              <a:off x="295739" y="297644"/>
              <a:ext cx="3602573" cy="1520491"/>
              <a:chOff x="0" y="0"/>
              <a:chExt cx="3602573" cy="1520491"/>
            </a:xfrm>
          </p:grpSpPr>
          <p:sp>
            <p:nvSpPr>
              <p:cNvPr id="6162" name="文本框 24"/>
              <p:cNvSpPr/>
              <p:nvPr/>
            </p:nvSpPr>
            <p:spPr>
              <a:xfrm>
                <a:off x="927" y="53299"/>
                <a:ext cx="1594721" cy="4616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endParaRPr>
                  <a:latin typeface="Arial" panose="020B0604020202020204" charset="-122"/>
                </a:endParaRPr>
              </a:p>
            </p:txBody>
          </p:sp>
          <p:sp>
            <p:nvSpPr>
              <p:cNvPr id="6163" name="文本框 25"/>
              <p:cNvSpPr/>
              <p:nvPr/>
            </p:nvSpPr>
            <p:spPr>
              <a:xfrm>
                <a:off x="2726273" y="0"/>
                <a:ext cx="876300" cy="52322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 algn="ctr"/>
                <a:r>
                  <a:rPr lang="en-US" altLang="zh-CN" sz="2800" dirty="0">
                    <a:solidFill>
                      <a:srgbClr val="AA2C2F"/>
                    </a:solidFill>
                    <a:latin typeface="字魂95号-手刻宋" pitchFamily="2" charset="-122"/>
                    <a:ea typeface="字魂95号-手刻宋" pitchFamily="2" charset="-122"/>
                    <a:sym typeface="字魂95号-手刻宋" pitchFamily="2" charset="-122"/>
                  </a:rPr>
                  <a:t>03</a:t>
                </a:r>
                <a:endParaRPr lang="zh-CN" altLang="en-US" sz="2800" dirty="0">
                  <a:solidFill>
                    <a:srgbClr val="AA2C2F"/>
                  </a:solidFill>
                  <a:latin typeface="字魂95号-手刻宋" pitchFamily="2" charset="-122"/>
                  <a:ea typeface="字魂95号-手刻宋" pitchFamily="2" charset="-122"/>
                  <a:sym typeface="字魂95号-手刻宋" pitchFamily="2" charset="-122"/>
                </a:endParaRPr>
              </a:p>
            </p:txBody>
          </p:sp>
          <p:sp>
            <p:nvSpPr>
              <p:cNvPr id="6164" name="文本框 26"/>
              <p:cNvSpPr/>
              <p:nvPr/>
            </p:nvSpPr>
            <p:spPr>
              <a:xfrm>
                <a:off x="0" y="566384"/>
                <a:ext cx="3511149" cy="95410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endParaRPr>
                  <a:latin typeface="Arial" panose="020B0604020202020204" charset="-122"/>
                </a:endParaRPr>
              </a:p>
            </p:txBody>
          </p:sp>
        </p:grpSp>
      </p:grpSp>
      <p:grpSp>
        <p:nvGrpSpPr>
          <p:cNvPr id="6165" name="组合 27"/>
          <p:cNvGrpSpPr/>
          <p:nvPr/>
        </p:nvGrpSpPr>
        <p:grpSpPr>
          <a:xfrm>
            <a:off x="6211888" y="3552825"/>
            <a:ext cx="4194175" cy="2114550"/>
            <a:chOff x="0" y="0"/>
            <a:chExt cx="4194053" cy="2115781"/>
          </a:xfrm>
        </p:grpSpPr>
        <p:sp>
          <p:nvSpPr>
            <p:cNvPr id="6166" name="矩形: 圆角 28"/>
            <p:cNvSpPr/>
            <p:nvPr/>
          </p:nvSpPr>
          <p:spPr>
            <a:xfrm>
              <a:off x="0" y="0"/>
              <a:ext cx="4194053" cy="2115781"/>
            </a:xfrm>
            <a:prstGeom prst="roundRect">
              <a:avLst>
                <a:gd name="adj" fmla="val 12051"/>
              </a:avLst>
            </a:prstGeom>
            <a:solidFill>
              <a:schemeClr val="bg1"/>
            </a:soli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grpSp>
          <p:nvGrpSpPr>
            <p:cNvPr id="6167" name="组合 29"/>
            <p:cNvGrpSpPr/>
            <p:nvPr/>
          </p:nvGrpSpPr>
          <p:grpSpPr>
            <a:xfrm>
              <a:off x="295739" y="297644"/>
              <a:ext cx="3602573" cy="1520491"/>
              <a:chOff x="0" y="0"/>
              <a:chExt cx="3602573" cy="1520491"/>
            </a:xfrm>
          </p:grpSpPr>
          <p:sp>
            <p:nvSpPr>
              <p:cNvPr id="6168" name="文本框 30"/>
              <p:cNvSpPr/>
              <p:nvPr/>
            </p:nvSpPr>
            <p:spPr>
              <a:xfrm>
                <a:off x="927" y="53299"/>
                <a:ext cx="1594721" cy="4616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endParaRPr>
                  <a:latin typeface="Arial" panose="020B0604020202020204" charset="-122"/>
                </a:endParaRPr>
              </a:p>
            </p:txBody>
          </p:sp>
          <p:sp>
            <p:nvSpPr>
              <p:cNvPr id="6169" name="文本框 31"/>
              <p:cNvSpPr/>
              <p:nvPr/>
            </p:nvSpPr>
            <p:spPr>
              <a:xfrm>
                <a:off x="2726273" y="0"/>
                <a:ext cx="876300" cy="52322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 algn="ctr"/>
                <a:r>
                  <a:rPr lang="en-US" altLang="zh-CN" sz="2800" dirty="0">
                    <a:solidFill>
                      <a:srgbClr val="AA2C2F"/>
                    </a:solidFill>
                    <a:latin typeface="字魂95号-手刻宋" pitchFamily="2" charset="-122"/>
                    <a:ea typeface="字魂95号-手刻宋" pitchFamily="2" charset="-122"/>
                    <a:sym typeface="字魂95号-手刻宋" pitchFamily="2" charset="-122"/>
                  </a:rPr>
                  <a:t>04</a:t>
                </a:r>
                <a:endParaRPr lang="zh-CN" altLang="en-US" sz="2800" dirty="0">
                  <a:solidFill>
                    <a:srgbClr val="AA2C2F"/>
                  </a:solidFill>
                  <a:latin typeface="字魂95号-手刻宋" pitchFamily="2" charset="-122"/>
                  <a:ea typeface="字魂95号-手刻宋" pitchFamily="2" charset="-122"/>
                  <a:sym typeface="字魂95号-手刻宋" pitchFamily="2" charset="-122"/>
                </a:endParaRPr>
              </a:p>
            </p:txBody>
          </p:sp>
          <p:sp>
            <p:nvSpPr>
              <p:cNvPr id="6170" name="文本框 32"/>
              <p:cNvSpPr/>
              <p:nvPr/>
            </p:nvSpPr>
            <p:spPr>
              <a:xfrm>
                <a:off x="0" y="566384"/>
                <a:ext cx="3511149" cy="95410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endParaRPr>
                  <a:latin typeface="Arial" panose="020B0604020202020204" charset="-122"/>
                </a:endParaRPr>
              </a:p>
            </p:txBody>
          </p:sp>
        </p:grpSp>
      </p:grpSp>
      <p:sp>
        <p:nvSpPr>
          <p:cNvPr id="6171" name="文本框 6170"/>
          <p:cNvSpPr txBox="1"/>
          <p:nvPr/>
        </p:nvSpPr>
        <p:spPr>
          <a:xfrm>
            <a:off x="957263" y="2465388"/>
            <a:ext cx="3363912" cy="8239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 积极支持“两新一重”基础设施建设项目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72" name="文本框 6171"/>
          <p:cNvSpPr txBox="1"/>
          <p:nvPr/>
        </p:nvSpPr>
        <p:spPr>
          <a:xfrm>
            <a:off x="5616575" y="2465388"/>
            <a:ext cx="3022600" cy="8239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latin typeface="Arial" panose="020B0604020202020204" charset="-122"/>
                <a:ea typeface="微软雅黑" panose="020B0503020204020204" charset="-122"/>
              </a:rPr>
              <a:t>      </a:t>
            </a:r>
            <a:r>
              <a:rPr lang="zh-CN" altLang="en-US" sz="2400" b="1" dirty="0">
                <a:latin typeface="Arial" panose="020B0604020202020204" charset="-122"/>
                <a:ea typeface="微软雅黑" panose="020B0503020204020204" charset="-122"/>
              </a:rPr>
              <a:t> 突出支持制造业高质量发展</a:t>
            </a:r>
            <a:endParaRPr lang="zh-CN" altLang="en-US" sz="2400" dirty="0"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6173" name="文本框 6172"/>
          <p:cNvSpPr txBox="1"/>
          <p:nvPr/>
        </p:nvSpPr>
        <p:spPr>
          <a:xfrm>
            <a:off x="1955800" y="4502150"/>
            <a:ext cx="3436938" cy="457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latin typeface="Arial" panose="020B0604020202020204" charset="-122"/>
                <a:ea typeface="微软雅黑" panose="020B0503020204020204" charset="-122"/>
              </a:rPr>
              <a:t>      </a:t>
            </a:r>
            <a:r>
              <a:rPr lang="zh-CN" altLang="en-US" sz="2000" b="1" dirty="0">
                <a:latin typeface="Arial" panose="020B0604020202020204" charset="-122"/>
                <a:ea typeface="微软雅黑" panose="020B0503020204020204" charset="-122"/>
              </a:rPr>
              <a:t>  </a:t>
            </a:r>
            <a:r>
              <a:rPr lang="zh-CN" altLang="en-US" sz="2400" b="1" dirty="0">
                <a:latin typeface="Arial" panose="020B0604020202020204" charset="-122"/>
                <a:ea typeface="微软雅黑" panose="020B0503020204020204" charset="-122"/>
              </a:rPr>
              <a:t>大力发展绿色金融</a:t>
            </a:r>
            <a:endParaRPr lang="zh-CN" altLang="en-US" sz="2000" dirty="0"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6174" name="文本框 6173"/>
          <p:cNvSpPr txBox="1"/>
          <p:nvPr/>
        </p:nvSpPr>
        <p:spPr>
          <a:xfrm>
            <a:off x="6524625" y="4305300"/>
            <a:ext cx="3581400" cy="1187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latin typeface="Arial" panose="020B0604020202020204" charset="-122"/>
                <a:ea typeface="微软雅黑" panose="020B0503020204020204" charset="-122"/>
              </a:rPr>
              <a:t>      </a:t>
            </a:r>
            <a:r>
              <a:rPr lang="zh-CN" altLang="en-US" sz="2400" b="1" dirty="0">
                <a:latin typeface="Arial" panose="020B0604020202020204" charset="-122"/>
                <a:ea typeface="微软雅黑" panose="020B0503020204020204" charset="-122"/>
              </a:rPr>
              <a:t> 积极支持普惠金融发展和乡村振兴战略实施</a:t>
            </a:r>
            <a:endParaRPr lang="zh-CN" altLang="en-US" sz="2400" b="1" dirty="0">
              <a:latin typeface="Arial" panose="020B0604020202020204" charset="-122"/>
              <a:ea typeface="微软雅黑" panose="020B0503020204020204" charset="-122"/>
            </a:endParaRPr>
          </a:p>
          <a:p>
            <a:pPr algn="ctr"/>
            <a:endParaRPr lang="zh-CN" altLang="en-US" sz="2400" b="1" dirty="0"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6175" name="矩形 1"/>
          <p:cNvSpPr/>
          <p:nvPr/>
        </p:nvSpPr>
        <p:spPr>
          <a:xfrm>
            <a:off x="1162050" y="0"/>
            <a:ext cx="2249488" cy="260350"/>
          </a:xfrm>
          <a:prstGeom prst="rect">
            <a:avLst/>
          </a:prstGeom>
          <a:solidFill>
            <a:srgbClr val="AA2C2F">
              <a:alpha val="100000"/>
            </a:srgbClr>
          </a:solidFill>
          <a:ln w="9525">
            <a:noFill/>
          </a:ln>
        </p:spPr>
        <p:txBody>
          <a:bodyPr vert="horz" wrap="square"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176" name="文本框 6175"/>
          <p:cNvSpPr txBox="1"/>
          <p:nvPr/>
        </p:nvSpPr>
        <p:spPr>
          <a:xfrm>
            <a:off x="1063625" y="301625"/>
            <a:ext cx="6329363" cy="517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 dirty="0">
                <a:solidFill>
                  <a:srgbClr val="000000"/>
                </a:solidFill>
                <a:latin typeface="字魂59号-创粗黑" pitchFamily="2" charset="-122"/>
                <a:ea typeface="微软雅黑" panose="020B0503020204020204" charset="-122"/>
                <a:sym typeface="字魂59号-创粗黑" pitchFamily="2" charset="-122"/>
              </a:rPr>
              <a:t>投到哪些领域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charset="-122"/>
                <a:ea typeface="微软雅黑" panose="020B0503020204020204" charset="-122"/>
                <a:sym typeface="字魂59号-创粗黑" pitchFamily="2" charset="-122"/>
              </a:rPr>
              <a:t>——</a:t>
            </a:r>
            <a:r>
              <a:rPr lang="zh-CN" altLang="en-US" sz="2800" b="1" dirty="0">
                <a:solidFill>
                  <a:srgbClr val="000000"/>
                </a:solidFill>
                <a:latin typeface="字魂59号-创粗黑" pitchFamily="2" charset="-122"/>
                <a:ea typeface="微软雅黑" panose="020B0503020204020204" charset="-122"/>
                <a:sym typeface="字魂59号-创粗黑" pitchFamily="2" charset="-122"/>
              </a:rPr>
              <a:t>政策</a:t>
            </a:r>
            <a:endParaRPr lang="zh-CN" altLang="en-US" sz="2800" b="1" dirty="0">
              <a:solidFill>
                <a:srgbClr val="000000"/>
              </a:solidFill>
              <a:latin typeface="字魂59号-创粗黑" pitchFamily="2" charset="-122"/>
              <a:ea typeface="微软雅黑" panose="020B0503020204020204" charset="-122"/>
              <a:sym typeface="字魂59号-创粗黑" pitchFamily="2" charset="-122"/>
            </a:endParaRPr>
          </a:p>
        </p:txBody>
      </p:sp>
    </p:spTree>
  </p:cSld>
  <p:clrMapOvr>
    <a:masterClrMapping/>
  </p:clrMapOvr>
  <p:transition spd="slow" advTm="4194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矩形 1"/>
          <p:cNvSpPr/>
          <p:nvPr/>
        </p:nvSpPr>
        <p:spPr>
          <a:xfrm>
            <a:off x="1162050" y="0"/>
            <a:ext cx="2249488" cy="260350"/>
          </a:xfrm>
          <a:prstGeom prst="rect">
            <a:avLst/>
          </a:prstGeom>
          <a:solidFill>
            <a:srgbClr val="AA2C2F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171" name="文本框 2"/>
          <p:cNvSpPr/>
          <p:nvPr/>
        </p:nvSpPr>
        <p:spPr>
          <a:xfrm>
            <a:off x="357188" y="130175"/>
            <a:ext cx="3857625" cy="3667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sp>
        <p:nvSpPr>
          <p:cNvPr id="7172" name="圆角矩形 7171"/>
          <p:cNvSpPr/>
          <p:nvPr/>
        </p:nvSpPr>
        <p:spPr>
          <a:xfrm>
            <a:off x="1162050" y="1854200"/>
            <a:ext cx="10407650" cy="4651375"/>
          </a:xfrm>
          <a:prstGeom prst="roundRect">
            <a:avLst>
              <a:gd name="adj" fmla="val 16667"/>
            </a:avLst>
          </a:prstGeom>
          <a:solidFill>
            <a:srgbClr val="AA2C2F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7173" name="组合 4"/>
          <p:cNvGrpSpPr/>
          <p:nvPr/>
        </p:nvGrpSpPr>
        <p:grpSpPr>
          <a:xfrm>
            <a:off x="6096000" y="715963"/>
            <a:ext cx="6010275" cy="6008687"/>
            <a:chOff x="0" y="0"/>
            <a:chExt cx="4960860" cy="4960860"/>
          </a:xfrm>
        </p:grpSpPr>
        <p:grpSp>
          <p:nvGrpSpPr>
            <p:cNvPr id="7174" name="组合 5"/>
            <p:cNvGrpSpPr/>
            <p:nvPr/>
          </p:nvGrpSpPr>
          <p:grpSpPr>
            <a:xfrm>
              <a:off x="0" y="0"/>
              <a:ext cx="4960860" cy="4960860"/>
              <a:chOff x="0" y="0"/>
              <a:chExt cx="7106330" cy="7106330"/>
            </a:xfrm>
          </p:grpSpPr>
          <p:sp>
            <p:nvSpPr>
              <p:cNvPr id="7175" name="椭圆 10"/>
              <p:cNvSpPr/>
              <p:nvPr/>
            </p:nvSpPr>
            <p:spPr>
              <a:xfrm>
                <a:off x="1257640" y="1257640"/>
                <a:ext cx="4591050" cy="459105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7176" name="椭圆 11"/>
              <p:cNvSpPr/>
              <p:nvPr/>
            </p:nvSpPr>
            <p:spPr>
              <a:xfrm>
                <a:off x="1681503" y="1681503"/>
                <a:ext cx="3743325" cy="37433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7177" name="椭圆 12"/>
              <p:cNvSpPr/>
              <p:nvPr/>
            </p:nvSpPr>
            <p:spPr>
              <a:xfrm>
                <a:off x="900453" y="900453"/>
                <a:ext cx="5305425" cy="53054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7178" name="椭圆 13"/>
              <p:cNvSpPr/>
              <p:nvPr/>
            </p:nvSpPr>
            <p:spPr>
              <a:xfrm>
                <a:off x="506866" y="506866"/>
                <a:ext cx="6092598" cy="6092598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7179" name="椭圆 14"/>
              <p:cNvSpPr/>
              <p:nvPr/>
            </p:nvSpPr>
            <p:spPr>
              <a:xfrm>
                <a:off x="0" y="0"/>
                <a:ext cx="7106330" cy="710633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Dot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sp>
          <p:nvSpPr>
            <p:cNvPr id="7180" name="椭圆 6"/>
            <p:cNvSpPr/>
            <p:nvPr/>
          </p:nvSpPr>
          <p:spPr>
            <a:xfrm>
              <a:off x="472606" y="729998"/>
              <a:ext cx="295895" cy="295895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7181" name="椭圆 7"/>
            <p:cNvSpPr/>
            <p:nvPr/>
          </p:nvSpPr>
          <p:spPr>
            <a:xfrm>
              <a:off x="3984314" y="3505888"/>
              <a:ext cx="562264" cy="562264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7182" name="椭圆 8"/>
            <p:cNvSpPr/>
            <p:nvPr/>
          </p:nvSpPr>
          <p:spPr>
            <a:xfrm>
              <a:off x="377739" y="2612144"/>
              <a:ext cx="408627" cy="408627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7183" name="椭圆 9"/>
            <p:cNvSpPr/>
            <p:nvPr/>
          </p:nvSpPr>
          <p:spPr>
            <a:xfrm>
              <a:off x="4259563" y="1344649"/>
              <a:ext cx="220646" cy="220646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7184" name="组合 17"/>
          <p:cNvGrpSpPr/>
          <p:nvPr/>
        </p:nvGrpSpPr>
        <p:grpSpPr>
          <a:xfrm>
            <a:off x="654050" y="1852613"/>
            <a:ext cx="5705475" cy="984250"/>
            <a:chOff x="0" y="0"/>
            <a:chExt cx="4788500" cy="983973"/>
          </a:xfrm>
        </p:grpSpPr>
        <p:sp>
          <p:nvSpPr>
            <p:cNvPr id="7185" name="文本框 18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endParaRPr>
            </a:p>
          </p:txBody>
        </p:sp>
        <p:sp>
          <p:nvSpPr>
            <p:cNvPr id="7186" name="文本框 19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grpSp>
        <p:nvGrpSpPr>
          <p:cNvPr id="7187" name="组合 20"/>
          <p:cNvGrpSpPr/>
          <p:nvPr/>
        </p:nvGrpSpPr>
        <p:grpSpPr>
          <a:xfrm>
            <a:off x="654050" y="3033713"/>
            <a:ext cx="4787900" cy="984250"/>
            <a:chOff x="0" y="0"/>
            <a:chExt cx="4788500" cy="983973"/>
          </a:xfrm>
        </p:grpSpPr>
        <p:sp>
          <p:nvSpPr>
            <p:cNvPr id="7188" name="文本框 21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7189" name="文本框 22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grpSp>
        <p:nvGrpSpPr>
          <p:cNvPr id="7190" name="组合 23"/>
          <p:cNvGrpSpPr/>
          <p:nvPr/>
        </p:nvGrpSpPr>
        <p:grpSpPr>
          <a:xfrm>
            <a:off x="654050" y="4216400"/>
            <a:ext cx="4787900" cy="984250"/>
            <a:chOff x="0" y="0"/>
            <a:chExt cx="4788500" cy="983973"/>
          </a:xfrm>
        </p:grpSpPr>
        <p:sp>
          <p:nvSpPr>
            <p:cNvPr id="7191" name="文本框 24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7192" name="文本框 25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sp>
        <p:nvSpPr>
          <p:cNvPr id="7193" name="文本框 7192"/>
          <p:cNvSpPr txBox="1"/>
          <p:nvPr/>
        </p:nvSpPr>
        <p:spPr>
          <a:xfrm>
            <a:off x="492125" y="2041525"/>
            <a:ext cx="5734050" cy="365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rPr>
              <a:t>       </a:t>
            </a:r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7194" name="文本框 7193"/>
          <p:cNvSpPr txBox="1"/>
          <p:nvPr/>
        </p:nvSpPr>
        <p:spPr>
          <a:xfrm>
            <a:off x="1439863" y="2200275"/>
            <a:ext cx="9774237" cy="42052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endParaRPr lang="zh-CN" altLang="en-US" b="1" dirty="0">
              <a:solidFill>
                <a:schemeClr val="bg1"/>
              </a:solidFill>
              <a:latin typeface="Arial" panose="020B0604020202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适用对象</a:t>
            </a:r>
            <a:r>
              <a:rPr lang="zh-CN" altLang="en-US" b="1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：</a:t>
            </a:r>
            <a:r>
              <a:rPr lang="zh-CN" altLang="en-US" sz="2000" b="1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企业项目实施前，提前采购项目所需设备、建设物资或其他合理的项目建</a:t>
            </a:r>
            <a:endParaRPr lang="zh-CN" altLang="en-US" sz="2000" b="1" dirty="0">
              <a:solidFill>
                <a:schemeClr val="bg1"/>
              </a:solidFill>
              <a:latin typeface="Arial" panose="020B0604020202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                     设费用等支出产生的资金需求。</a:t>
            </a:r>
            <a:endParaRPr lang="zh-CN" altLang="en-US" sz="2000" b="1" dirty="0">
              <a:solidFill>
                <a:schemeClr val="bg1"/>
              </a:solidFill>
              <a:latin typeface="Arial" panose="020B0604020202020204" charset="-122"/>
              <a:ea typeface="微软雅黑" panose="020B0503020204020204" charset="-122"/>
            </a:endParaRPr>
          </a:p>
          <a:p>
            <a:endParaRPr lang="zh-CN" altLang="en-US" sz="2000" b="1" dirty="0">
              <a:solidFill>
                <a:schemeClr val="bg1"/>
              </a:solidFill>
              <a:latin typeface="Arial" panose="020B0604020202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基本条件</a:t>
            </a:r>
            <a:r>
              <a:rPr lang="zh-CN" altLang="en-US" b="1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：1</a:t>
            </a:r>
            <a:r>
              <a:rPr lang="zh-CN" altLang="en-US" sz="2000" b="1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.企业依法设立，借款用途及还款来源明确、合法；</a:t>
            </a:r>
            <a:endParaRPr lang="zh-CN" altLang="en-US" sz="2000" b="1" dirty="0">
              <a:solidFill>
                <a:schemeClr val="bg1"/>
              </a:solidFill>
              <a:latin typeface="Arial" panose="020B0604020202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                     2.信用状况良好，无重大不良记录；</a:t>
            </a:r>
            <a:endParaRPr lang="zh-CN" altLang="en-US" sz="2000" b="1" dirty="0">
              <a:solidFill>
                <a:schemeClr val="bg1"/>
              </a:solidFill>
              <a:latin typeface="Arial" panose="020B0604020202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                     3.投资主体符合国家资质要求；</a:t>
            </a:r>
            <a:endParaRPr lang="zh-CN" altLang="en-US" sz="2000" b="1" dirty="0">
              <a:solidFill>
                <a:schemeClr val="bg1"/>
              </a:solidFill>
              <a:latin typeface="Arial" panose="020B0604020202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                     4.投资项目符合国家土地、环保等政策要求；</a:t>
            </a:r>
            <a:endParaRPr lang="zh-CN" altLang="en-US" sz="2000" b="1" dirty="0">
              <a:solidFill>
                <a:schemeClr val="bg1"/>
              </a:solidFill>
              <a:latin typeface="Arial" panose="020B0604020202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                     5.项目手续合规、齐全；</a:t>
            </a:r>
            <a:endParaRPr lang="zh-CN" altLang="en-US" sz="2000" b="1" dirty="0">
              <a:solidFill>
                <a:schemeClr val="bg1"/>
              </a:solidFill>
              <a:latin typeface="Arial" panose="020B0604020202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                     6.项目资本金符合国家资本金比例及来源要求；</a:t>
            </a:r>
            <a:endParaRPr lang="zh-CN" altLang="en-US" sz="2000" b="1" dirty="0">
              <a:solidFill>
                <a:schemeClr val="bg1"/>
              </a:solidFill>
              <a:latin typeface="Arial" panose="020B0604020202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                     7.其他。</a:t>
            </a:r>
            <a:endParaRPr lang="zh-CN" altLang="en-US" sz="2000" b="1" dirty="0">
              <a:solidFill>
                <a:schemeClr val="bg1"/>
              </a:solidFill>
              <a:latin typeface="Arial" panose="020B0604020202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贷款期限</a:t>
            </a:r>
            <a:r>
              <a:rPr lang="zh-CN" altLang="en-US" b="1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：</a:t>
            </a:r>
            <a:r>
              <a:rPr lang="zh-CN" altLang="en-US" sz="2000" b="1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综合考虑借款人资信状况、项目建设进度和还款资金落实情况等因素合理</a:t>
            </a:r>
            <a:endParaRPr lang="zh-CN" altLang="en-US" sz="2000" b="1" dirty="0">
              <a:solidFill>
                <a:schemeClr val="bg1"/>
              </a:solidFill>
              <a:latin typeface="Arial" panose="020B0604020202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Arial" panose="020B0604020202020204" charset="-122"/>
                <a:ea typeface="微软雅黑" panose="020B0503020204020204" charset="-122"/>
              </a:rPr>
              <a:t>                    确定，原则上不超过3年。根据需要贷款期限可放宽至项目建设期结束日。</a:t>
            </a:r>
            <a:endParaRPr lang="zh-CN" altLang="en-US" sz="2000" b="1" dirty="0">
              <a:solidFill>
                <a:schemeClr val="bg1"/>
              </a:solidFill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7195" name="文本框 7194"/>
          <p:cNvSpPr txBox="1"/>
          <p:nvPr/>
        </p:nvSpPr>
        <p:spPr>
          <a:xfrm>
            <a:off x="1046163" y="361950"/>
            <a:ext cx="5438775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latin typeface="Arial" panose="020B0604020202020204" charset="-122"/>
                <a:ea typeface="微软雅黑" panose="020B0503020204020204" charset="-122"/>
              </a:rPr>
              <a:t>满足哪些需求——产品</a:t>
            </a:r>
            <a:endParaRPr lang="zh-CN" altLang="en-US" sz="2800" b="1" dirty="0"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7196" name="文本框 7195"/>
          <p:cNvSpPr txBox="1"/>
          <p:nvPr/>
        </p:nvSpPr>
        <p:spPr>
          <a:xfrm>
            <a:off x="1495425" y="1331913"/>
            <a:ext cx="3244850" cy="8239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(一)</a:t>
            </a:r>
            <a:r>
              <a:rPr lang="zh-CN" altLang="en-US" sz="2400" b="1" dirty="0">
                <a:latin typeface="Arial" panose="020B0604020202020204" charset="-122"/>
                <a:ea typeface="微软雅黑" panose="020B0503020204020204" charset="-122"/>
              </a:rPr>
              <a:t>项目前期贷款</a:t>
            </a:r>
            <a:endParaRPr lang="zh-CN" altLang="en-US" sz="2400" b="1" dirty="0">
              <a:latin typeface="Arial" panose="020B0604020202020204" charset="-122"/>
              <a:ea typeface="微软雅黑" panose="020B0503020204020204" charset="-122"/>
            </a:endParaRPr>
          </a:p>
          <a:p>
            <a:endParaRPr lang="zh-CN" altLang="en-US" sz="2400" b="1" dirty="0">
              <a:latin typeface="Arial" panose="020B0604020202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 advTm="5245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矩形 1"/>
          <p:cNvSpPr/>
          <p:nvPr/>
        </p:nvSpPr>
        <p:spPr>
          <a:xfrm>
            <a:off x="1162050" y="0"/>
            <a:ext cx="2249488" cy="260350"/>
          </a:xfrm>
          <a:prstGeom prst="rect">
            <a:avLst/>
          </a:prstGeom>
          <a:solidFill>
            <a:srgbClr val="AA2C2F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195" name="文本框 2"/>
          <p:cNvSpPr/>
          <p:nvPr/>
        </p:nvSpPr>
        <p:spPr>
          <a:xfrm>
            <a:off x="357188" y="130175"/>
            <a:ext cx="3857625" cy="3667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sp>
        <p:nvSpPr>
          <p:cNvPr id="8196" name="圆角矩形 8195"/>
          <p:cNvSpPr/>
          <p:nvPr/>
        </p:nvSpPr>
        <p:spPr>
          <a:xfrm>
            <a:off x="965200" y="1792288"/>
            <a:ext cx="9307513" cy="4872037"/>
          </a:xfrm>
          <a:prstGeom prst="roundRect">
            <a:avLst>
              <a:gd name="adj" fmla="val 16667"/>
            </a:avLst>
          </a:prstGeom>
          <a:solidFill>
            <a:srgbClr val="AA2C2F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8197" name="组合 4"/>
          <p:cNvGrpSpPr/>
          <p:nvPr/>
        </p:nvGrpSpPr>
        <p:grpSpPr>
          <a:xfrm>
            <a:off x="6086475" y="715963"/>
            <a:ext cx="6010275" cy="6008687"/>
            <a:chOff x="0" y="0"/>
            <a:chExt cx="4960860" cy="4960860"/>
          </a:xfrm>
        </p:grpSpPr>
        <p:grpSp>
          <p:nvGrpSpPr>
            <p:cNvPr id="8198" name="组合 5"/>
            <p:cNvGrpSpPr/>
            <p:nvPr/>
          </p:nvGrpSpPr>
          <p:grpSpPr>
            <a:xfrm>
              <a:off x="0" y="0"/>
              <a:ext cx="4960860" cy="4960860"/>
              <a:chOff x="0" y="0"/>
              <a:chExt cx="7106330" cy="7106330"/>
            </a:xfrm>
          </p:grpSpPr>
          <p:sp>
            <p:nvSpPr>
              <p:cNvPr id="8199" name="椭圆 10"/>
              <p:cNvSpPr/>
              <p:nvPr/>
            </p:nvSpPr>
            <p:spPr>
              <a:xfrm>
                <a:off x="1257640" y="1257640"/>
                <a:ext cx="4591050" cy="459105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8200" name="椭圆 11"/>
              <p:cNvSpPr/>
              <p:nvPr/>
            </p:nvSpPr>
            <p:spPr>
              <a:xfrm>
                <a:off x="1681503" y="1681503"/>
                <a:ext cx="3743325" cy="37433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8201" name="椭圆 12"/>
              <p:cNvSpPr/>
              <p:nvPr/>
            </p:nvSpPr>
            <p:spPr>
              <a:xfrm>
                <a:off x="900453" y="900453"/>
                <a:ext cx="5305425" cy="53054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8202" name="椭圆 13"/>
              <p:cNvSpPr/>
              <p:nvPr/>
            </p:nvSpPr>
            <p:spPr>
              <a:xfrm>
                <a:off x="506866" y="506866"/>
                <a:ext cx="6092598" cy="6092598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8203" name="椭圆 14"/>
              <p:cNvSpPr/>
              <p:nvPr/>
            </p:nvSpPr>
            <p:spPr>
              <a:xfrm>
                <a:off x="0" y="0"/>
                <a:ext cx="7106330" cy="710633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Dot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sp>
          <p:nvSpPr>
            <p:cNvPr id="8204" name="椭圆 6"/>
            <p:cNvSpPr/>
            <p:nvPr/>
          </p:nvSpPr>
          <p:spPr>
            <a:xfrm>
              <a:off x="472606" y="729998"/>
              <a:ext cx="295895" cy="295895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8205" name="椭圆 7"/>
            <p:cNvSpPr/>
            <p:nvPr/>
          </p:nvSpPr>
          <p:spPr>
            <a:xfrm>
              <a:off x="3984314" y="3505888"/>
              <a:ext cx="562264" cy="562264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8206" name="椭圆 8"/>
            <p:cNvSpPr/>
            <p:nvPr/>
          </p:nvSpPr>
          <p:spPr>
            <a:xfrm>
              <a:off x="377739" y="2612144"/>
              <a:ext cx="408627" cy="408627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8207" name="椭圆 9"/>
            <p:cNvSpPr/>
            <p:nvPr/>
          </p:nvSpPr>
          <p:spPr>
            <a:xfrm>
              <a:off x="4259563" y="1344649"/>
              <a:ext cx="220646" cy="220646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8208" name="组合 17"/>
          <p:cNvGrpSpPr/>
          <p:nvPr/>
        </p:nvGrpSpPr>
        <p:grpSpPr>
          <a:xfrm>
            <a:off x="654050" y="1852613"/>
            <a:ext cx="5705475" cy="984250"/>
            <a:chOff x="0" y="0"/>
            <a:chExt cx="4788500" cy="983973"/>
          </a:xfrm>
        </p:grpSpPr>
        <p:sp>
          <p:nvSpPr>
            <p:cNvPr id="8209" name="文本框 18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endParaRPr>
            </a:p>
          </p:txBody>
        </p:sp>
        <p:sp>
          <p:nvSpPr>
            <p:cNvPr id="8210" name="文本框 19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grpSp>
        <p:nvGrpSpPr>
          <p:cNvPr id="8211" name="组合 20"/>
          <p:cNvGrpSpPr/>
          <p:nvPr/>
        </p:nvGrpSpPr>
        <p:grpSpPr>
          <a:xfrm>
            <a:off x="654050" y="3033713"/>
            <a:ext cx="4787900" cy="984250"/>
            <a:chOff x="0" y="0"/>
            <a:chExt cx="4788500" cy="983973"/>
          </a:xfrm>
        </p:grpSpPr>
        <p:sp>
          <p:nvSpPr>
            <p:cNvPr id="8212" name="文本框 21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8213" name="文本框 22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grpSp>
        <p:nvGrpSpPr>
          <p:cNvPr id="8214" name="组合 23"/>
          <p:cNvGrpSpPr/>
          <p:nvPr/>
        </p:nvGrpSpPr>
        <p:grpSpPr>
          <a:xfrm>
            <a:off x="654050" y="4216400"/>
            <a:ext cx="4787900" cy="984250"/>
            <a:chOff x="0" y="0"/>
            <a:chExt cx="4788500" cy="983973"/>
          </a:xfrm>
        </p:grpSpPr>
        <p:sp>
          <p:nvSpPr>
            <p:cNvPr id="8215" name="文本框 24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8216" name="文本框 25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sp>
        <p:nvSpPr>
          <p:cNvPr id="8217" name="文本框 8216"/>
          <p:cNvSpPr txBox="1"/>
          <p:nvPr/>
        </p:nvSpPr>
        <p:spPr>
          <a:xfrm>
            <a:off x="1046163" y="361950"/>
            <a:ext cx="5438775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latin typeface="Arial" panose="020B0604020202020204" charset="-122"/>
                <a:ea typeface="微软雅黑" panose="020B0503020204020204" charset="-122"/>
              </a:rPr>
              <a:t>满足哪些需求——产品</a:t>
            </a:r>
            <a:endParaRPr lang="zh-CN" altLang="en-US" sz="2800" b="1" dirty="0"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8218" name="文本框 8217"/>
          <p:cNvSpPr txBox="1"/>
          <p:nvPr/>
        </p:nvSpPr>
        <p:spPr>
          <a:xfrm>
            <a:off x="1384300" y="1790700"/>
            <a:ext cx="8623300" cy="46037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适用对象：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新建、扩建、改造、开发、购置固定资产等投资项目的贷款。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基本条件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：1.企业依法设立，借款用途及还款来源明确、合法；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2.信用状况良好，无重大不良记录；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3.投资主体符合国家资质要求；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4.投资项目符合国家土地、环保等政策要求；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5.项目手续合规、齐全；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6.项目资本金符合国家资本金比例及来源要求；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7.其他。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贷款期限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：根据项目所属行业不同，最短6年，最长25年。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主要特点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：1.覆盖领域广。2.融资期限长。3.贷款利率优。4.融资金额大。</a:t>
            </a:r>
            <a:endParaRPr lang="zh-CN" altLang="en-US" sz="2000" dirty="0">
              <a:latin typeface="Arial" panose="020B0604020202020204" charset="-122"/>
            </a:endParaRPr>
          </a:p>
        </p:txBody>
      </p:sp>
      <p:grpSp>
        <p:nvGrpSpPr>
          <p:cNvPr id="8219" name="组合 1"/>
          <p:cNvGrpSpPr/>
          <p:nvPr/>
        </p:nvGrpSpPr>
        <p:grpSpPr>
          <a:xfrm rot="10306172">
            <a:off x="-1214437" y="3205163"/>
            <a:ext cx="2979737" cy="5584825"/>
            <a:chOff x="0" y="0"/>
            <a:chExt cx="2994438" cy="5584928"/>
          </a:xfrm>
        </p:grpSpPr>
        <p:sp>
          <p:nvSpPr>
            <p:cNvPr id="8220" name="任意多边形: 形状 2"/>
            <p:cNvSpPr/>
            <p:nvPr/>
          </p:nvSpPr>
          <p:spPr>
            <a:xfrm>
              <a:off x="0" y="1189441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8221" name="任意多边形: 形状 3"/>
            <p:cNvSpPr/>
            <p:nvPr/>
          </p:nvSpPr>
          <p:spPr>
            <a:xfrm>
              <a:off x="394442" y="0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8222" name="文本框 8221"/>
          <p:cNvSpPr txBox="1"/>
          <p:nvPr/>
        </p:nvSpPr>
        <p:spPr>
          <a:xfrm>
            <a:off x="1339850" y="1273175"/>
            <a:ext cx="226695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(二)项目贷款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 advTm="5245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矩形 1"/>
          <p:cNvSpPr/>
          <p:nvPr/>
        </p:nvSpPr>
        <p:spPr>
          <a:xfrm>
            <a:off x="1162050" y="0"/>
            <a:ext cx="2249488" cy="260350"/>
          </a:xfrm>
          <a:prstGeom prst="rect">
            <a:avLst/>
          </a:prstGeom>
          <a:solidFill>
            <a:srgbClr val="AA2C2F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219" name="文本框 2"/>
          <p:cNvSpPr/>
          <p:nvPr/>
        </p:nvSpPr>
        <p:spPr>
          <a:xfrm>
            <a:off x="357188" y="130175"/>
            <a:ext cx="3857625" cy="3667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grpSp>
        <p:nvGrpSpPr>
          <p:cNvPr id="9220" name="组合 17"/>
          <p:cNvGrpSpPr/>
          <p:nvPr/>
        </p:nvGrpSpPr>
        <p:grpSpPr>
          <a:xfrm>
            <a:off x="654050" y="1852613"/>
            <a:ext cx="5705475" cy="984250"/>
            <a:chOff x="0" y="0"/>
            <a:chExt cx="4788500" cy="983973"/>
          </a:xfrm>
        </p:grpSpPr>
        <p:sp>
          <p:nvSpPr>
            <p:cNvPr id="9221" name="文本框 18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endParaRPr>
            </a:p>
          </p:txBody>
        </p:sp>
        <p:sp>
          <p:nvSpPr>
            <p:cNvPr id="9222" name="文本框 19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grpSp>
        <p:nvGrpSpPr>
          <p:cNvPr id="9223" name="组合 20"/>
          <p:cNvGrpSpPr/>
          <p:nvPr/>
        </p:nvGrpSpPr>
        <p:grpSpPr>
          <a:xfrm>
            <a:off x="654050" y="3033713"/>
            <a:ext cx="4787900" cy="984250"/>
            <a:chOff x="0" y="0"/>
            <a:chExt cx="4788500" cy="983973"/>
          </a:xfrm>
        </p:grpSpPr>
        <p:sp>
          <p:nvSpPr>
            <p:cNvPr id="9224" name="文本框 21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9225" name="文本框 22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grpSp>
        <p:nvGrpSpPr>
          <p:cNvPr id="9226" name="组合 23"/>
          <p:cNvGrpSpPr/>
          <p:nvPr/>
        </p:nvGrpSpPr>
        <p:grpSpPr>
          <a:xfrm>
            <a:off x="654050" y="4216400"/>
            <a:ext cx="4787900" cy="984250"/>
            <a:chOff x="0" y="0"/>
            <a:chExt cx="4788500" cy="983973"/>
          </a:xfrm>
        </p:grpSpPr>
        <p:sp>
          <p:nvSpPr>
            <p:cNvPr id="9227" name="文本框 24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9228" name="文本框 25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sp>
        <p:nvSpPr>
          <p:cNvPr id="9229" name="文本框 9228"/>
          <p:cNvSpPr txBox="1"/>
          <p:nvPr/>
        </p:nvSpPr>
        <p:spPr>
          <a:xfrm>
            <a:off x="617538" y="1951038"/>
            <a:ext cx="5734050" cy="3667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rPr>
              <a:t>       </a:t>
            </a:r>
            <a:endParaRPr lang="zh-CN" altLang="en-US" dirty="0">
              <a:latin typeface="Arial" panose="020B0604020202020204" charset="-122"/>
            </a:endParaRPr>
          </a:p>
        </p:txBody>
      </p:sp>
      <p:sp>
        <p:nvSpPr>
          <p:cNvPr id="9230" name="文本框 9229"/>
          <p:cNvSpPr txBox="1"/>
          <p:nvPr/>
        </p:nvSpPr>
        <p:spPr>
          <a:xfrm>
            <a:off x="1073150" y="334963"/>
            <a:ext cx="5438775" cy="9445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latin typeface="Arial" panose="020B0604020202020204" charset="-122"/>
                <a:ea typeface="微软雅黑" panose="020B0503020204020204" charset="-122"/>
              </a:rPr>
              <a:t>满足哪些需求——产品</a:t>
            </a:r>
            <a:endParaRPr lang="zh-CN" altLang="en-US" sz="2800" b="1" dirty="0">
              <a:latin typeface="Arial" panose="020B0604020202020204" charset="-122"/>
              <a:ea typeface="微软雅黑" panose="020B0503020204020204" charset="-122"/>
            </a:endParaRPr>
          </a:p>
          <a:p>
            <a:endParaRPr lang="zh-CN" altLang="en-US" sz="2800" b="1" dirty="0"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9231" name="圆角矩形 9230"/>
          <p:cNvSpPr/>
          <p:nvPr/>
        </p:nvSpPr>
        <p:spPr>
          <a:xfrm>
            <a:off x="966788" y="1728788"/>
            <a:ext cx="9099550" cy="4654550"/>
          </a:xfrm>
          <a:prstGeom prst="roundRect">
            <a:avLst>
              <a:gd name="adj" fmla="val 16667"/>
            </a:avLst>
          </a:prstGeom>
          <a:solidFill>
            <a:srgbClr val="AA2C2F">
              <a:alpha val="100000"/>
            </a:srgbClr>
          </a:solidFill>
          <a:ln w="9525">
            <a:noFill/>
          </a:ln>
        </p:spPr>
        <p:txBody>
          <a:bodyPr vert="horz" wrap="square"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232" name="文本框 9231"/>
          <p:cNvSpPr txBox="1"/>
          <p:nvPr/>
        </p:nvSpPr>
        <p:spPr>
          <a:xfrm>
            <a:off x="1484313" y="1362075"/>
            <a:ext cx="48482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>
              <a:latin typeface="Arial" panose="020B0604020202020204" charset="-122"/>
              <a:ea typeface="宋体" panose="02010600030101010101" pitchFamily="2" charset="-122"/>
            </a:endParaRPr>
          </a:p>
        </p:txBody>
      </p:sp>
      <p:sp>
        <p:nvSpPr>
          <p:cNvPr id="9233" name="文本框 9232"/>
          <p:cNvSpPr txBox="1"/>
          <p:nvPr/>
        </p:nvSpPr>
        <p:spPr>
          <a:xfrm>
            <a:off x="1484313" y="1655763"/>
            <a:ext cx="9680575" cy="51212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适用对象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已经建成投产的项目，为满足企业灵活安排资金、降低融                                                                                                                                                                                    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资成本等需求，用于置换企业为建设项目形成的债务性资金。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基本条件：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1.企业依法设立，借款用途及还款来源明确、合法；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2. 信用状况良好，无重大不良记录；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3.项目手续合规、齐全；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4.项目已建成并投入运营，已产生持续稳定的现金流。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5.为建设项目而形成的负债性资金尚未偿还完毕，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6.贷款其间能够正常还本付息。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贷款期限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根据项目营运情况、原有债务性资金期限等确定。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主要特点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债务性资金成本、期限、结构优化和再安排。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9234" name="组合 4"/>
          <p:cNvGrpSpPr/>
          <p:nvPr/>
        </p:nvGrpSpPr>
        <p:grpSpPr>
          <a:xfrm>
            <a:off x="8413750" y="-1122362"/>
            <a:ext cx="4995863" cy="4506912"/>
            <a:chOff x="0" y="0"/>
            <a:chExt cx="4960860" cy="4960860"/>
          </a:xfrm>
        </p:grpSpPr>
        <p:grpSp>
          <p:nvGrpSpPr>
            <p:cNvPr id="9235" name="组合 5"/>
            <p:cNvGrpSpPr/>
            <p:nvPr/>
          </p:nvGrpSpPr>
          <p:grpSpPr>
            <a:xfrm>
              <a:off x="0" y="0"/>
              <a:ext cx="4960860" cy="4960860"/>
              <a:chOff x="0" y="0"/>
              <a:chExt cx="7106330" cy="7106330"/>
            </a:xfrm>
          </p:grpSpPr>
          <p:sp>
            <p:nvSpPr>
              <p:cNvPr id="9236" name="椭圆 10"/>
              <p:cNvSpPr/>
              <p:nvPr/>
            </p:nvSpPr>
            <p:spPr>
              <a:xfrm>
                <a:off x="1257640" y="1257640"/>
                <a:ext cx="4591050" cy="459105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9237" name="椭圆 11"/>
              <p:cNvSpPr/>
              <p:nvPr/>
            </p:nvSpPr>
            <p:spPr>
              <a:xfrm>
                <a:off x="1681503" y="1681503"/>
                <a:ext cx="3743325" cy="37433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9238" name="椭圆 12"/>
              <p:cNvSpPr/>
              <p:nvPr/>
            </p:nvSpPr>
            <p:spPr>
              <a:xfrm>
                <a:off x="900453" y="900453"/>
                <a:ext cx="5305425" cy="53054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9239" name="椭圆 13"/>
              <p:cNvSpPr/>
              <p:nvPr/>
            </p:nvSpPr>
            <p:spPr>
              <a:xfrm>
                <a:off x="506866" y="506866"/>
                <a:ext cx="6092598" cy="6092598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9240" name="椭圆 14"/>
              <p:cNvSpPr/>
              <p:nvPr/>
            </p:nvSpPr>
            <p:spPr>
              <a:xfrm>
                <a:off x="0" y="0"/>
                <a:ext cx="7106330" cy="710633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Dot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sp>
          <p:nvSpPr>
            <p:cNvPr id="9241" name="椭圆 6"/>
            <p:cNvSpPr/>
            <p:nvPr/>
          </p:nvSpPr>
          <p:spPr>
            <a:xfrm>
              <a:off x="472606" y="729998"/>
              <a:ext cx="295895" cy="295895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242" name="椭圆 7"/>
            <p:cNvSpPr/>
            <p:nvPr/>
          </p:nvSpPr>
          <p:spPr>
            <a:xfrm>
              <a:off x="3984314" y="3505888"/>
              <a:ext cx="562264" cy="562264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243" name="椭圆 8"/>
            <p:cNvSpPr/>
            <p:nvPr/>
          </p:nvSpPr>
          <p:spPr>
            <a:xfrm>
              <a:off x="377739" y="2612144"/>
              <a:ext cx="408627" cy="408627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244" name="椭圆 9"/>
            <p:cNvSpPr/>
            <p:nvPr/>
          </p:nvSpPr>
          <p:spPr>
            <a:xfrm>
              <a:off x="4259563" y="1344649"/>
              <a:ext cx="220646" cy="220646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9245" name="组合 4"/>
          <p:cNvGrpSpPr/>
          <p:nvPr/>
        </p:nvGrpSpPr>
        <p:grpSpPr>
          <a:xfrm>
            <a:off x="-2281237" y="3136900"/>
            <a:ext cx="5997575" cy="6008688"/>
            <a:chOff x="0" y="0"/>
            <a:chExt cx="4960860" cy="4960860"/>
          </a:xfrm>
        </p:grpSpPr>
        <p:grpSp>
          <p:nvGrpSpPr>
            <p:cNvPr id="9246" name="组合 5"/>
            <p:cNvGrpSpPr/>
            <p:nvPr/>
          </p:nvGrpSpPr>
          <p:grpSpPr>
            <a:xfrm>
              <a:off x="0" y="0"/>
              <a:ext cx="4960860" cy="4960860"/>
              <a:chOff x="0" y="0"/>
              <a:chExt cx="7106330" cy="7106330"/>
            </a:xfrm>
          </p:grpSpPr>
          <p:sp>
            <p:nvSpPr>
              <p:cNvPr id="9247" name="椭圆 10"/>
              <p:cNvSpPr/>
              <p:nvPr/>
            </p:nvSpPr>
            <p:spPr>
              <a:xfrm>
                <a:off x="1257640" y="1257640"/>
                <a:ext cx="4591050" cy="459105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9248" name="椭圆 11"/>
              <p:cNvSpPr/>
              <p:nvPr/>
            </p:nvSpPr>
            <p:spPr>
              <a:xfrm>
                <a:off x="1681503" y="1681503"/>
                <a:ext cx="3743325" cy="37433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9249" name="椭圆 12"/>
              <p:cNvSpPr/>
              <p:nvPr/>
            </p:nvSpPr>
            <p:spPr>
              <a:xfrm>
                <a:off x="900453" y="900453"/>
                <a:ext cx="5305425" cy="53054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9250" name="椭圆 13"/>
              <p:cNvSpPr/>
              <p:nvPr/>
            </p:nvSpPr>
            <p:spPr>
              <a:xfrm>
                <a:off x="506866" y="506866"/>
                <a:ext cx="6092598" cy="6092598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9251" name="椭圆 14"/>
              <p:cNvSpPr/>
              <p:nvPr/>
            </p:nvSpPr>
            <p:spPr>
              <a:xfrm>
                <a:off x="0" y="0"/>
                <a:ext cx="7106330" cy="710633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Dot"/>
                <a:headEnd type="none" w="med" len="med"/>
                <a:tailEnd type="none" w="med" len="med"/>
              </a:ln>
            </p:spPr>
            <p:txBody>
              <a:bodyPr vert="horz" wrap="square"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sp>
          <p:nvSpPr>
            <p:cNvPr id="9252" name="椭圆 6"/>
            <p:cNvSpPr/>
            <p:nvPr/>
          </p:nvSpPr>
          <p:spPr>
            <a:xfrm>
              <a:off x="472606" y="729998"/>
              <a:ext cx="295895" cy="295895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253" name="椭圆 7"/>
            <p:cNvSpPr/>
            <p:nvPr/>
          </p:nvSpPr>
          <p:spPr>
            <a:xfrm>
              <a:off x="3984314" y="3505888"/>
              <a:ext cx="562264" cy="562264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254" name="椭圆 8"/>
            <p:cNvSpPr/>
            <p:nvPr/>
          </p:nvSpPr>
          <p:spPr>
            <a:xfrm>
              <a:off x="377739" y="2612144"/>
              <a:ext cx="408627" cy="408627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255" name="椭圆 9"/>
            <p:cNvSpPr/>
            <p:nvPr/>
          </p:nvSpPr>
          <p:spPr>
            <a:xfrm>
              <a:off x="4259563" y="1344649"/>
              <a:ext cx="220646" cy="220646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9256" name="文本框 9255"/>
          <p:cNvSpPr txBox="1"/>
          <p:nvPr/>
        </p:nvSpPr>
        <p:spPr>
          <a:xfrm>
            <a:off x="1614488" y="1136650"/>
            <a:ext cx="2859087" cy="822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(三)项目营运期贷款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400" dirty="0">
              <a:latin typeface="Arial" panose="020B0604020202020204" charset="-122"/>
            </a:endParaRPr>
          </a:p>
        </p:txBody>
      </p:sp>
    </p:spTree>
  </p:cSld>
  <p:clrMapOvr>
    <a:masterClrMapping/>
  </p:clrMapOvr>
  <p:transition spd="slow" advTm="5245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矩形 1"/>
          <p:cNvSpPr/>
          <p:nvPr/>
        </p:nvSpPr>
        <p:spPr>
          <a:xfrm>
            <a:off x="1162050" y="0"/>
            <a:ext cx="2249488" cy="260350"/>
          </a:xfrm>
          <a:prstGeom prst="rect">
            <a:avLst/>
          </a:prstGeom>
          <a:solidFill>
            <a:srgbClr val="AA2C2F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243" name="文本框 2"/>
          <p:cNvSpPr/>
          <p:nvPr/>
        </p:nvSpPr>
        <p:spPr>
          <a:xfrm>
            <a:off x="357188" y="130175"/>
            <a:ext cx="3857625" cy="3667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sp>
        <p:nvSpPr>
          <p:cNvPr id="10244" name="圆角矩形 10243"/>
          <p:cNvSpPr/>
          <p:nvPr/>
        </p:nvSpPr>
        <p:spPr>
          <a:xfrm>
            <a:off x="1339850" y="1812925"/>
            <a:ext cx="9142413" cy="4911725"/>
          </a:xfrm>
          <a:prstGeom prst="roundRect">
            <a:avLst>
              <a:gd name="adj" fmla="val 16667"/>
            </a:avLst>
          </a:prstGeom>
          <a:solidFill>
            <a:srgbClr val="AA2C2F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10245" name="组合 4"/>
          <p:cNvGrpSpPr/>
          <p:nvPr/>
        </p:nvGrpSpPr>
        <p:grpSpPr>
          <a:xfrm>
            <a:off x="6086475" y="715963"/>
            <a:ext cx="6010275" cy="6008687"/>
            <a:chOff x="0" y="0"/>
            <a:chExt cx="4960860" cy="4960860"/>
          </a:xfrm>
        </p:grpSpPr>
        <p:grpSp>
          <p:nvGrpSpPr>
            <p:cNvPr id="10246" name="组合 5"/>
            <p:cNvGrpSpPr/>
            <p:nvPr/>
          </p:nvGrpSpPr>
          <p:grpSpPr>
            <a:xfrm>
              <a:off x="0" y="0"/>
              <a:ext cx="4960860" cy="4960860"/>
              <a:chOff x="0" y="0"/>
              <a:chExt cx="7106330" cy="7106330"/>
            </a:xfrm>
          </p:grpSpPr>
          <p:sp>
            <p:nvSpPr>
              <p:cNvPr id="10247" name="椭圆 10"/>
              <p:cNvSpPr/>
              <p:nvPr/>
            </p:nvSpPr>
            <p:spPr>
              <a:xfrm>
                <a:off x="1257640" y="1257640"/>
                <a:ext cx="4591050" cy="459105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0248" name="椭圆 11"/>
              <p:cNvSpPr/>
              <p:nvPr/>
            </p:nvSpPr>
            <p:spPr>
              <a:xfrm>
                <a:off x="1681503" y="1681503"/>
                <a:ext cx="3743325" cy="37433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0249" name="椭圆 12"/>
              <p:cNvSpPr/>
              <p:nvPr/>
            </p:nvSpPr>
            <p:spPr>
              <a:xfrm>
                <a:off x="900453" y="900453"/>
                <a:ext cx="5305425" cy="53054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0250" name="椭圆 13"/>
              <p:cNvSpPr/>
              <p:nvPr/>
            </p:nvSpPr>
            <p:spPr>
              <a:xfrm>
                <a:off x="506866" y="506866"/>
                <a:ext cx="6092598" cy="6092598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0251" name="椭圆 14"/>
              <p:cNvSpPr/>
              <p:nvPr/>
            </p:nvSpPr>
            <p:spPr>
              <a:xfrm>
                <a:off x="0" y="0"/>
                <a:ext cx="7106330" cy="710633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Dot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sp>
          <p:nvSpPr>
            <p:cNvPr id="10252" name="椭圆 6"/>
            <p:cNvSpPr/>
            <p:nvPr/>
          </p:nvSpPr>
          <p:spPr>
            <a:xfrm>
              <a:off x="472606" y="729998"/>
              <a:ext cx="295895" cy="295895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253" name="椭圆 7"/>
            <p:cNvSpPr/>
            <p:nvPr/>
          </p:nvSpPr>
          <p:spPr>
            <a:xfrm>
              <a:off x="3984314" y="3505888"/>
              <a:ext cx="562264" cy="562264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254" name="椭圆 8"/>
            <p:cNvSpPr/>
            <p:nvPr/>
          </p:nvSpPr>
          <p:spPr>
            <a:xfrm>
              <a:off x="377739" y="2612144"/>
              <a:ext cx="408627" cy="408627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255" name="椭圆 9"/>
            <p:cNvSpPr/>
            <p:nvPr/>
          </p:nvSpPr>
          <p:spPr>
            <a:xfrm>
              <a:off x="4259563" y="1344649"/>
              <a:ext cx="220646" cy="220646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10256" name="组合 17"/>
          <p:cNvGrpSpPr/>
          <p:nvPr/>
        </p:nvGrpSpPr>
        <p:grpSpPr>
          <a:xfrm>
            <a:off x="654050" y="1852613"/>
            <a:ext cx="5705475" cy="984250"/>
            <a:chOff x="0" y="0"/>
            <a:chExt cx="4788500" cy="983973"/>
          </a:xfrm>
        </p:grpSpPr>
        <p:sp>
          <p:nvSpPr>
            <p:cNvPr id="10257" name="文本框 18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endParaRPr>
            </a:p>
          </p:txBody>
        </p:sp>
        <p:sp>
          <p:nvSpPr>
            <p:cNvPr id="10258" name="文本框 19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grpSp>
        <p:nvGrpSpPr>
          <p:cNvPr id="10259" name="组合 20"/>
          <p:cNvGrpSpPr/>
          <p:nvPr/>
        </p:nvGrpSpPr>
        <p:grpSpPr>
          <a:xfrm>
            <a:off x="654050" y="3033713"/>
            <a:ext cx="4787900" cy="984250"/>
            <a:chOff x="0" y="0"/>
            <a:chExt cx="4788500" cy="983973"/>
          </a:xfrm>
        </p:grpSpPr>
        <p:sp>
          <p:nvSpPr>
            <p:cNvPr id="10260" name="文本框 21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10261" name="文本框 22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grpSp>
        <p:nvGrpSpPr>
          <p:cNvPr id="10262" name="组合 23"/>
          <p:cNvGrpSpPr/>
          <p:nvPr/>
        </p:nvGrpSpPr>
        <p:grpSpPr>
          <a:xfrm>
            <a:off x="654050" y="4216400"/>
            <a:ext cx="4787900" cy="984250"/>
            <a:chOff x="0" y="0"/>
            <a:chExt cx="4788500" cy="983973"/>
          </a:xfrm>
        </p:grpSpPr>
        <p:sp>
          <p:nvSpPr>
            <p:cNvPr id="10263" name="文本框 24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10264" name="文本框 25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sp>
        <p:nvSpPr>
          <p:cNvPr id="10265" name="文本框 10264"/>
          <p:cNvSpPr txBox="1"/>
          <p:nvPr/>
        </p:nvSpPr>
        <p:spPr>
          <a:xfrm>
            <a:off x="1046163" y="361950"/>
            <a:ext cx="5438775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latin typeface="Arial" panose="020B0604020202020204" charset="-122"/>
                <a:ea typeface="微软雅黑" panose="020B0503020204020204" charset="-122"/>
              </a:rPr>
              <a:t>满足哪些需求——产品</a:t>
            </a:r>
            <a:endParaRPr lang="zh-CN" altLang="en-US" sz="2800" b="1" dirty="0"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10266" name="文本框 10265"/>
          <p:cNvSpPr txBox="1"/>
          <p:nvPr/>
        </p:nvSpPr>
        <p:spPr>
          <a:xfrm>
            <a:off x="1692275" y="2266950"/>
            <a:ext cx="7978775" cy="42973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适用对象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：适用于企业日常经营周转而发放的贷款。不可用于固定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资产、股权投资。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基本条件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：1.符合国家产业政策和我行信贷投向；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2.贸易背景真实；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3.贷款用途合理；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4.借款人信用状况好；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5.满足银保监会有关流动资金测算需求；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6.其他。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贷款期限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：根据客户信用等级确定，一般不超过1年。最长3年。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主要特点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：1.覆盖领域广；2.贷款利率优；3.满足经营周转。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0267" name="组合 1"/>
          <p:cNvGrpSpPr/>
          <p:nvPr/>
        </p:nvGrpSpPr>
        <p:grpSpPr>
          <a:xfrm rot="10306172">
            <a:off x="-1214437" y="3205163"/>
            <a:ext cx="2979737" cy="5584825"/>
            <a:chOff x="0" y="0"/>
            <a:chExt cx="2994438" cy="5584928"/>
          </a:xfrm>
        </p:grpSpPr>
        <p:sp>
          <p:nvSpPr>
            <p:cNvPr id="10268" name="任意多边形: 形状 2"/>
            <p:cNvSpPr/>
            <p:nvPr/>
          </p:nvSpPr>
          <p:spPr>
            <a:xfrm>
              <a:off x="0" y="1189441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269" name="任意多边形: 形状 3"/>
            <p:cNvSpPr/>
            <p:nvPr/>
          </p:nvSpPr>
          <p:spPr>
            <a:xfrm>
              <a:off x="394442" y="0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0270" name="文本框 10269"/>
          <p:cNvSpPr txBox="1"/>
          <p:nvPr/>
        </p:nvSpPr>
        <p:spPr>
          <a:xfrm>
            <a:off x="1585913" y="1219200"/>
            <a:ext cx="2859087" cy="11890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(四)营运资金贷款：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400" dirty="0">
              <a:latin typeface="Arial" panose="020B0604020202020204" charset="-122"/>
            </a:endParaRPr>
          </a:p>
        </p:txBody>
      </p:sp>
    </p:spTree>
  </p:cSld>
  <p:clrMapOvr>
    <a:masterClrMapping/>
  </p:clrMapOvr>
  <p:transition spd="slow" advTm="5245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矩形 1"/>
          <p:cNvSpPr/>
          <p:nvPr/>
        </p:nvSpPr>
        <p:spPr>
          <a:xfrm>
            <a:off x="1162050" y="0"/>
            <a:ext cx="2249488" cy="260350"/>
          </a:xfrm>
          <a:prstGeom prst="rect">
            <a:avLst/>
          </a:prstGeom>
          <a:solidFill>
            <a:srgbClr val="AA2C2F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267" name="文本框 2"/>
          <p:cNvSpPr/>
          <p:nvPr/>
        </p:nvSpPr>
        <p:spPr>
          <a:xfrm>
            <a:off x="357188" y="130175"/>
            <a:ext cx="3857625" cy="3667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>
              <a:latin typeface="Arial" panose="020B0604020202020204" charset="-122"/>
            </a:endParaRPr>
          </a:p>
        </p:txBody>
      </p:sp>
      <p:sp>
        <p:nvSpPr>
          <p:cNvPr id="11268" name="圆角矩形 11267"/>
          <p:cNvSpPr/>
          <p:nvPr/>
        </p:nvSpPr>
        <p:spPr>
          <a:xfrm>
            <a:off x="1417638" y="1852613"/>
            <a:ext cx="8958262" cy="4645025"/>
          </a:xfrm>
          <a:prstGeom prst="roundRect">
            <a:avLst>
              <a:gd name="adj" fmla="val 16667"/>
            </a:avLst>
          </a:prstGeom>
          <a:solidFill>
            <a:srgbClr val="AA2C2F"/>
          </a:solidFill>
          <a:ln w="9525">
            <a:noFill/>
          </a:ln>
        </p:spPr>
        <p:txBody>
          <a:bodyPr anchor="ctr"/>
          <a:p>
            <a:pPr algn="ctr"/>
            <a:endParaRPr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11269" name="组合 4"/>
          <p:cNvGrpSpPr/>
          <p:nvPr/>
        </p:nvGrpSpPr>
        <p:grpSpPr>
          <a:xfrm>
            <a:off x="7997825" y="496888"/>
            <a:ext cx="6010275" cy="6008687"/>
            <a:chOff x="0" y="0"/>
            <a:chExt cx="4960860" cy="4960860"/>
          </a:xfrm>
        </p:grpSpPr>
        <p:grpSp>
          <p:nvGrpSpPr>
            <p:cNvPr id="11270" name="组合 5"/>
            <p:cNvGrpSpPr/>
            <p:nvPr/>
          </p:nvGrpSpPr>
          <p:grpSpPr>
            <a:xfrm>
              <a:off x="0" y="0"/>
              <a:ext cx="4960860" cy="4960860"/>
              <a:chOff x="0" y="0"/>
              <a:chExt cx="7106330" cy="7106330"/>
            </a:xfrm>
          </p:grpSpPr>
          <p:sp>
            <p:nvSpPr>
              <p:cNvPr id="11271" name="椭圆 10"/>
              <p:cNvSpPr/>
              <p:nvPr/>
            </p:nvSpPr>
            <p:spPr>
              <a:xfrm>
                <a:off x="1257640" y="1257640"/>
                <a:ext cx="4591050" cy="459105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1272" name="椭圆 11"/>
              <p:cNvSpPr/>
              <p:nvPr/>
            </p:nvSpPr>
            <p:spPr>
              <a:xfrm>
                <a:off x="1681503" y="1681503"/>
                <a:ext cx="3743325" cy="37433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1273" name="椭圆 12"/>
              <p:cNvSpPr/>
              <p:nvPr/>
            </p:nvSpPr>
            <p:spPr>
              <a:xfrm>
                <a:off x="900453" y="900453"/>
                <a:ext cx="5305425" cy="5305425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1274" name="椭圆 13"/>
              <p:cNvSpPr/>
              <p:nvPr/>
            </p:nvSpPr>
            <p:spPr>
              <a:xfrm>
                <a:off x="506866" y="506866"/>
                <a:ext cx="6092598" cy="6092598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1275" name="椭圆 14"/>
              <p:cNvSpPr/>
              <p:nvPr/>
            </p:nvSpPr>
            <p:spPr>
              <a:xfrm>
                <a:off x="0" y="0"/>
                <a:ext cx="7106330" cy="7106330"/>
              </a:xfrm>
              <a:prstGeom prst="ellipse">
                <a:avLst/>
              </a:prstGeom>
              <a:noFill/>
              <a:ln w="12700" cap="flat" cmpd="sng">
                <a:solidFill>
                  <a:srgbClr val="D6C1B2"/>
                </a:solidFill>
                <a:prstDash val="lgDashDotDot"/>
                <a:headEnd type="none" w="med" len="med"/>
                <a:tailEnd type="none" w="med" len="med"/>
              </a:ln>
            </p:spPr>
            <p:txBody>
              <a:bodyPr anchor="ctr"/>
              <a:p>
                <a:pPr algn="ctr"/>
                <a:endParaRPr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sp>
          <p:nvSpPr>
            <p:cNvPr id="11276" name="椭圆 6"/>
            <p:cNvSpPr/>
            <p:nvPr/>
          </p:nvSpPr>
          <p:spPr>
            <a:xfrm>
              <a:off x="472606" y="729998"/>
              <a:ext cx="295895" cy="295895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1277" name="椭圆 7"/>
            <p:cNvSpPr/>
            <p:nvPr/>
          </p:nvSpPr>
          <p:spPr>
            <a:xfrm>
              <a:off x="3984314" y="3505888"/>
              <a:ext cx="562264" cy="562264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1278" name="椭圆 8"/>
            <p:cNvSpPr/>
            <p:nvPr/>
          </p:nvSpPr>
          <p:spPr>
            <a:xfrm>
              <a:off x="377739" y="2612144"/>
              <a:ext cx="408627" cy="408627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1279" name="椭圆 9"/>
            <p:cNvSpPr/>
            <p:nvPr/>
          </p:nvSpPr>
          <p:spPr>
            <a:xfrm>
              <a:off x="4259563" y="1344649"/>
              <a:ext cx="220646" cy="220646"/>
            </a:xfrm>
            <a:prstGeom prst="ellipse">
              <a:avLst/>
            </a:prstGeom>
            <a:gradFill rotWithShape="1">
              <a:gsLst>
                <a:gs pos="0">
                  <a:srgbClr val="E7DBD2">
                    <a:alpha val="100000"/>
                  </a:srgbClr>
                </a:gs>
                <a:gs pos="73999">
                  <a:srgbClr val="D6C1B2">
                    <a:alpha val="100000"/>
                  </a:srgbClr>
                </a:gs>
                <a:gs pos="82999">
                  <a:srgbClr val="D6C1B2">
                    <a:alpha val="100000"/>
                  </a:srgbClr>
                </a:gs>
                <a:gs pos="100000">
                  <a:srgbClr val="D6C1B2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11280" name="组合 17"/>
          <p:cNvGrpSpPr/>
          <p:nvPr/>
        </p:nvGrpSpPr>
        <p:grpSpPr>
          <a:xfrm>
            <a:off x="654050" y="1852613"/>
            <a:ext cx="5705475" cy="984250"/>
            <a:chOff x="0" y="0"/>
            <a:chExt cx="4788500" cy="983973"/>
          </a:xfrm>
        </p:grpSpPr>
        <p:sp>
          <p:nvSpPr>
            <p:cNvPr id="11281" name="文本框 18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字魂58号-创中黑" pitchFamily="2" charset="-122"/>
              </a:endParaRPr>
            </a:p>
          </p:txBody>
        </p:sp>
        <p:sp>
          <p:nvSpPr>
            <p:cNvPr id="11282" name="文本框 19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grpSp>
        <p:nvGrpSpPr>
          <p:cNvPr id="11283" name="组合 20"/>
          <p:cNvGrpSpPr/>
          <p:nvPr/>
        </p:nvGrpSpPr>
        <p:grpSpPr>
          <a:xfrm>
            <a:off x="654050" y="3033713"/>
            <a:ext cx="4787900" cy="984250"/>
            <a:chOff x="0" y="0"/>
            <a:chExt cx="4788500" cy="983973"/>
          </a:xfrm>
        </p:grpSpPr>
        <p:sp>
          <p:nvSpPr>
            <p:cNvPr id="11284" name="文本框 21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11285" name="文本框 22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grpSp>
        <p:nvGrpSpPr>
          <p:cNvPr id="11286" name="组合 23"/>
          <p:cNvGrpSpPr/>
          <p:nvPr/>
        </p:nvGrpSpPr>
        <p:grpSpPr>
          <a:xfrm>
            <a:off x="654050" y="4216400"/>
            <a:ext cx="4787900" cy="984250"/>
            <a:chOff x="0" y="0"/>
            <a:chExt cx="4788500" cy="983973"/>
          </a:xfrm>
        </p:grpSpPr>
        <p:sp>
          <p:nvSpPr>
            <p:cNvPr id="11287" name="文本框 24"/>
            <p:cNvSpPr/>
            <p:nvPr/>
          </p:nvSpPr>
          <p:spPr>
            <a:xfrm>
              <a:off x="0" y="460753"/>
              <a:ext cx="47885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  <p:sp>
          <p:nvSpPr>
            <p:cNvPr id="11288" name="文本框 25"/>
            <p:cNvSpPr/>
            <p:nvPr/>
          </p:nvSpPr>
          <p:spPr>
            <a:xfrm>
              <a:off x="0" y="0"/>
              <a:ext cx="1456369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>
                <a:latin typeface="Arial" panose="020B0604020202020204" charset="-122"/>
              </a:endParaRPr>
            </a:p>
          </p:txBody>
        </p:sp>
      </p:grpSp>
      <p:sp>
        <p:nvSpPr>
          <p:cNvPr id="11289" name="文本框 11288"/>
          <p:cNvSpPr txBox="1"/>
          <p:nvPr/>
        </p:nvSpPr>
        <p:spPr>
          <a:xfrm>
            <a:off x="1046163" y="361950"/>
            <a:ext cx="5438775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latin typeface="Arial" panose="020B0604020202020204" charset="-122"/>
                <a:ea typeface="微软雅黑" panose="020B0503020204020204" charset="-122"/>
              </a:rPr>
              <a:t>满足哪些需求——产品</a:t>
            </a:r>
            <a:endParaRPr lang="zh-CN" altLang="en-US" sz="2800" b="1" dirty="0">
              <a:latin typeface="Arial" panose="020B0604020202020204" charset="-122"/>
              <a:ea typeface="微软雅黑" panose="020B0503020204020204" charset="-122"/>
            </a:endParaRPr>
          </a:p>
        </p:txBody>
      </p:sp>
      <p:sp>
        <p:nvSpPr>
          <p:cNvPr id="11290" name="文本框 11289"/>
          <p:cNvSpPr txBox="1"/>
          <p:nvPr/>
        </p:nvSpPr>
        <p:spPr>
          <a:xfrm>
            <a:off x="1831975" y="2049463"/>
            <a:ext cx="7978775" cy="362743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适用对象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核心企业、优质项目及上下游供应商、经销商。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基本条件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核心企业、优质项目及其供应商、经销商交易真实、信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息完整（合同、发票等）。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贷款期限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期限由核心企业选择，最长1年。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主要特点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1.巩固核心企业在产业链中的核心地位；2.提升供应链客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户对核心企业的粘性；3.操作灵活方便；4.供应链客户辐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射面广（全国供应商）。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1291" name="组合 1"/>
          <p:cNvGrpSpPr/>
          <p:nvPr/>
        </p:nvGrpSpPr>
        <p:grpSpPr>
          <a:xfrm rot="10306172">
            <a:off x="-1214437" y="3205163"/>
            <a:ext cx="2979737" cy="5584825"/>
            <a:chOff x="0" y="0"/>
            <a:chExt cx="2994438" cy="5584928"/>
          </a:xfrm>
        </p:grpSpPr>
        <p:sp>
          <p:nvSpPr>
            <p:cNvPr id="11292" name="任意多边形: 形状 2"/>
            <p:cNvSpPr/>
            <p:nvPr/>
          </p:nvSpPr>
          <p:spPr>
            <a:xfrm>
              <a:off x="0" y="1189441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1293" name="任意多边形: 形状 3"/>
            <p:cNvSpPr/>
            <p:nvPr/>
          </p:nvSpPr>
          <p:spPr>
            <a:xfrm>
              <a:off x="394442" y="0"/>
              <a:ext cx="2599996" cy="4395487"/>
            </a:xfrm>
            <a:custGeom>
              <a:avLst/>
              <a:gdLst>
                <a:gd name="txL" fmla="*/ 0 w 1622388"/>
                <a:gd name="txT" fmla="*/ 0 h 2890684"/>
                <a:gd name="txR" fmla="*/ 1622388 w 1622388"/>
                <a:gd name="txB" fmla="*/ 2890684 h 2890684"/>
              </a:gdLst>
              <a:ahLst/>
              <a:cxnLst>
                <a:cxn ang="0">
                  <a:pos x="531008" y="0"/>
                </a:cxn>
                <a:cxn ang="0">
                  <a:pos x="66" y="973393"/>
                </a:cxn>
                <a:cxn ang="0">
                  <a:pos x="560505" y="1622322"/>
                </a:cxn>
                <a:cxn ang="0">
                  <a:pos x="88556" y="1887793"/>
                </a:cxn>
                <a:cxn ang="0">
                  <a:pos x="766982" y="2300748"/>
                </a:cxn>
                <a:cxn ang="0">
                  <a:pos x="324530" y="2536722"/>
                </a:cxn>
                <a:cxn ang="0">
                  <a:pos x="1622388" y="2890684"/>
                </a:cxn>
              </a:cxnLst>
              <a:rect l="txL" t="txT" r="txR" b="txB"/>
              <a:pathLst>
                <a:path w="1622388" h="2890684">
                  <a:moveTo>
                    <a:pt x="531008" y="0"/>
                  </a:moveTo>
                  <a:cubicBezTo>
                    <a:pt x="263079" y="351503"/>
                    <a:pt x="-4850" y="703006"/>
                    <a:pt x="66" y="973393"/>
                  </a:cubicBezTo>
                  <a:cubicBezTo>
                    <a:pt x="4982" y="1243780"/>
                    <a:pt x="545757" y="1469922"/>
                    <a:pt x="560505" y="1622322"/>
                  </a:cubicBezTo>
                  <a:cubicBezTo>
                    <a:pt x="575253" y="1774722"/>
                    <a:pt x="54143" y="1774722"/>
                    <a:pt x="88556" y="1887793"/>
                  </a:cubicBezTo>
                  <a:cubicBezTo>
                    <a:pt x="122969" y="2000864"/>
                    <a:pt x="727653" y="2192593"/>
                    <a:pt x="766982" y="2300748"/>
                  </a:cubicBezTo>
                  <a:cubicBezTo>
                    <a:pt x="806311" y="2408903"/>
                    <a:pt x="181962" y="2438399"/>
                    <a:pt x="324530" y="2536722"/>
                  </a:cubicBezTo>
                  <a:cubicBezTo>
                    <a:pt x="467098" y="2635045"/>
                    <a:pt x="1044743" y="2762864"/>
                    <a:pt x="1622388" y="2890684"/>
                  </a:cubicBezTo>
                </a:path>
              </a:pathLst>
            </a:custGeom>
            <a:noFill/>
            <a:ln w="12700" cap="flat" cmpd="sng">
              <a:solidFill>
                <a:srgbClr val="D6C1B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 anchor="ctr"/>
            <a:p>
              <a:pPr algn="ctr"/>
              <a:endPara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1294" name="文本框 11293"/>
          <p:cNvSpPr txBox="1"/>
          <p:nvPr/>
        </p:nvSpPr>
        <p:spPr>
          <a:xfrm>
            <a:off x="1755775" y="1325563"/>
            <a:ext cx="2703513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(五)供应链融资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 advTm="5245">
    <p:push/>
  </p:transition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3EBF8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EBF8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4022</Words>
  <Application>WPS 演示</Application>
  <PresentationFormat>在屏幕上显示</PresentationFormat>
  <Paragraphs>282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79" baseType="lpstr">
      <vt:lpstr>Arial</vt:lpstr>
      <vt:lpstr>宋体</vt:lpstr>
      <vt:lpstr>Wingdings</vt:lpstr>
      <vt:lpstr>Arial</vt:lpstr>
      <vt:lpstr>Calibri</vt:lpstr>
      <vt:lpstr>微软雅黑</vt:lpstr>
      <vt:lpstr>字魂110号-武林江湖体</vt:lpstr>
      <vt:lpstr>字魂59号-创粗黑</vt:lpstr>
      <vt:lpstr>黑体</vt:lpstr>
      <vt:lpstr>字魂58号-创中黑</vt:lpstr>
      <vt:lpstr>包图粗黑体</vt:lpstr>
      <vt:lpstr>字魂87号-乾坤手书</vt:lpstr>
      <vt:lpstr>字魂95号-手刻宋</vt:lpstr>
      <vt:lpstr>方正兰亭黑简体</vt:lpstr>
      <vt:lpstr>Times New Roman</vt:lpstr>
      <vt:lpstr>Impact MT Std</vt:lpstr>
      <vt:lpstr>Impact</vt:lpstr>
      <vt:lpstr>方正超粗黑简体</vt:lpstr>
      <vt:lpstr>Verdana</vt:lpstr>
      <vt:lpstr>Gill Sans</vt:lpstr>
      <vt:lpstr>Segoe Print</vt:lpstr>
      <vt:lpstr>MS PGothic</vt:lpstr>
      <vt:lpstr>华文黑体</vt:lpstr>
      <vt:lpstr>AgencyFB-Regular</vt:lpstr>
      <vt:lpstr>Arial Unicode MS</vt:lpstr>
      <vt:lpstr>仿宋_GB2312</vt:lpstr>
      <vt:lpstr>Agency FB</vt:lpstr>
      <vt:lpstr>Trebuchet MS</vt:lpstr>
      <vt:lpstr>Copperplate Gothic Bold</vt:lpstr>
      <vt:lpstr>Raavi</vt:lpstr>
      <vt:lpstr>方正舒体</vt:lpstr>
      <vt:lpstr>楷体_GB2312</vt:lpstr>
      <vt:lpstr>新宋体</vt:lpstr>
      <vt:lpstr>华文细黑</vt:lpstr>
      <vt:lpstr>华文新魏</vt:lpstr>
      <vt:lpstr>PMingLiU</vt:lpstr>
      <vt:lpstr>MingLiU-ExtB</vt:lpstr>
      <vt:lpstr>楷体</vt:lpstr>
      <vt:lpstr>Gulim</vt:lpstr>
      <vt:lpstr>Malgun Gothic</vt:lpstr>
      <vt:lpstr>HY헤드라인M</vt:lpstr>
      <vt:lpstr>华文楷体</vt:lpstr>
      <vt:lpstr>华文中宋</vt:lpstr>
      <vt:lpstr>ˎ̥</vt:lpstr>
      <vt:lpstr>Latha</vt:lpstr>
      <vt:lpstr>Footlight MT Light</vt:lpstr>
      <vt:lpstr>Wingdings 2</vt:lpstr>
      <vt:lpstr>Wingdings</vt:lpstr>
      <vt:lpstr>Goudy Old Style</vt:lpstr>
      <vt:lpstr>华文彩云</vt:lpstr>
      <vt:lpstr>华文隶书</vt:lpstr>
      <vt:lpstr>隶书</vt:lpstr>
      <vt:lpstr>Calibri Light</vt:lpstr>
      <vt:lpstr>幼圆</vt:lpstr>
      <vt:lpstr>Batang</vt:lpstr>
      <vt:lpstr>Constantia</vt:lpstr>
      <vt:lpstr>Arial Black</vt:lpstr>
      <vt:lpstr>仿宋</vt:lpstr>
      <vt:lpstr>Gill Sans MT</vt:lpstr>
      <vt:lpstr>Batang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王社旗</dc:creator>
  <cp:lastModifiedBy>h</cp:lastModifiedBy>
  <cp:revision>5</cp:revision>
  <dcterms:created xsi:type="dcterms:W3CDTF">2013-01-25T01:44:32Z</dcterms:created>
  <dcterms:modified xsi:type="dcterms:W3CDTF">2021-04-28T02:54:58Z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